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5" r:id="rId5"/>
    <p:sldId id="280" r:id="rId6"/>
    <p:sldId id="276" r:id="rId7"/>
    <p:sldId id="281" r:id="rId8"/>
    <p:sldId id="277" r:id="rId9"/>
    <p:sldId id="278" r:id="rId10"/>
    <p:sldId id="282" r:id="rId11"/>
    <p:sldId id="291" r:id="rId12"/>
    <p:sldId id="297" r:id="rId13"/>
    <p:sldId id="298" r:id="rId14"/>
    <p:sldId id="283" r:id="rId15"/>
    <p:sldId id="266" r:id="rId16"/>
    <p:sldId id="256" r:id="rId17"/>
    <p:sldId id="274" r:id="rId18"/>
    <p:sldId id="288" r:id="rId19"/>
    <p:sldId id="285" r:id="rId20"/>
    <p:sldId id="286" r:id="rId21"/>
    <p:sldId id="294" r:id="rId22"/>
    <p:sldId id="292" r:id="rId23"/>
    <p:sldId id="289" r:id="rId24"/>
    <p:sldId id="293"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CC00CC"/>
    <a:srgbClr val="AC8300"/>
    <a:srgbClr val="B88C00"/>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B142-68CE-4F2D-8745-3DDF6EE6D3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090ED7-DD4E-4BEE-ABFB-2B8872B3D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DF089F-C854-4BD2-9AF3-CE666A319643}"/>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5" name="Footer Placeholder 4">
            <a:extLst>
              <a:ext uri="{FF2B5EF4-FFF2-40B4-BE49-F238E27FC236}">
                <a16:creationId xmlns:a16="http://schemas.microsoft.com/office/drawing/2014/main" id="{3170B680-7DEC-4C6D-8944-DC948CF22D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DE5D9D-92FA-41D4-BBFB-34D0DAC5B6D8}"/>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52516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B15C-CE35-47EA-A010-813687F01A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35433B-36ED-48F9-B056-E3ABF42CA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0D0A2-F9FA-421A-9B84-BE7039B395B9}"/>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5" name="Footer Placeholder 4">
            <a:extLst>
              <a:ext uri="{FF2B5EF4-FFF2-40B4-BE49-F238E27FC236}">
                <a16:creationId xmlns:a16="http://schemas.microsoft.com/office/drawing/2014/main" id="{7F59E5D9-C2A6-4F50-96F7-38A4BF3F3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D33658-659F-41C1-B203-D889FB1A6693}"/>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294315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4A5A6-BF82-449E-96F0-85E59E928D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66B83F-7977-41B4-B0AA-FC49586D6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C3170-B52E-4C09-91C3-3F06A1CF815B}"/>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5" name="Footer Placeholder 4">
            <a:extLst>
              <a:ext uri="{FF2B5EF4-FFF2-40B4-BE49-F238E27FC236}">
                <a16:creationId xmlns:a16="http://schemas.microsoft.com/office/drawing/2014/main" id="{1DBC6860-27BF-48C5-BBEF-AC9C6C63E0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0656D-FC62-44A5-92BE-5EEC7AA50A4F}"/>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41104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4C39-D637-4854-B9BA-6B68336FE4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6A98C5-5C3A-42DA-99F0-A93750DAF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3C25CE-E57A-4E29-AC8E-F4A57487C614}"/>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5" name="Footer Placeholder 4">
            <a:extLst>
              <a:ext uri="{FF2B5EF4-FFF2-40B4-BE49-F238E27FC236}">
                <a16:creationId xmlns:a16="http://schemas.microsoft.com/office/drawing/2014/main" id="{7718E2BC-7FBA-4D27-A616-FF66BCE531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F9717-5537-4EEC-8AF1-0267A5ABB9B5}"/>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66435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CC6F-74E5-4A83-8137-423F990807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DC7235-BD9A-4824-A834-A9D907535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62E5B-5E0C-4486-9C42-D33FF2E0E618}"/>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5" name="Footer Placeholder 4">
            <a:extLst>
              <a:ext uri="{FF2B5EF4-FFF2-40B4-BE49-F238E27FC236}">
                <a16:creationId xmlns:a16="http://schemas.microsoft.com/office/drawing/2014/main" id="{9FDB4663-686A-4AAC-A1F1-3AFC68CE50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D5CFA5-D2E6-4396-BDA8-341BF34D2822}"/>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80892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17D3-42D7-45CB-A561-8E77F02E85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665A3B-7BE8-4E50-8D83-8F260EEB60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A5EE72-908E-4A28-B3CF-3048F885B3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21E3AC-17D1-4D07-8753-63A881A77598}"/>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6" name="Footer Placeholder 5">
            <a:extLst>
              <a:ext uri="{FF2B5EF4-FFF2-40B4-BE49-F238E27FC236}">
                <a16:creationId xmlns:a16="http://schemas.microsoft.com/office/drawing/2014/main" id="{D0D979E3-28B5-4C17-9467-E4343A81E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0600EF-68D2-445D-B75C-9B0A50871950}"/>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4262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A9B6-861D-4559-B039-6FC6CA80BE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087E1E-D212-4C39-919C-36BC7E284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9F202-C9FC-49AF-B32A-3533F5CDD0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A3FB65-90C1-483A-BB49-6826F4F82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48357-25AB-4E7E-B371-82E34AC587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5646CD-E1BB-4C2D-99A6-F3031BD91B7A}"/>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8" name="Footer Placeholder 7">
            <a:extLst>
              <a:ext uri="{FF2B5EF4-FFF2-40B4-BE49-F238E27FC236}">
                <a16:creationId xmlns:a16="http://schemas.microsoft.com/office/drawing/2014/main" id="{AD2DFA45-D813-4B13-B5A4-CCB3F2DDCA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D48DD3-DCC9-41AD-9DE5-E295A66E2385}"/>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37820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8F43-56C7-4D82-8BE0-5C3A6BCC19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7B2A9E-027E-49E6-9F89-A9543F30D3FC}"/>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4" name="Footer Placeholder 3">
            <a:extLst>
              <a:ext uri="{FF2B5EF4-FFF2-40B4-BE49-F238E27FC236}">
                <a16:creationId xmlns:a16="http://schemas.microsoft.com/office/drawing/2014/main" id="{8446506B-2D17-46FC-9C73-23C85A21AA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21172C-B8E2-4327-AE7C-5CF9F76749F0}"/>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30274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6B813-0E54-4299-B81E-E587B7E68766}"/>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3" name="Footer Placeholder 2">
            <a:extLst>
              <a:ext uri="{FF2B5EF4-FFF2-40B4-BE49-F238E27FC236}">
                <a16:creationId xmlns:a16="http://schemas.microsoft.com/office/drawing/2014/main" id="{F8CD7C4E-F8F2-4E99-A320-9EEE14E2CD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16E032-5DF1-4701-8A12-5BD0C57E6F5B}"/>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48692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A136-0CD8-4F68-9638-4DA55F624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DC68D4-4858-4342-9553-A083D6628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850B07-37B5-4164-9B31-76707F487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1BDE9-D231-41F9-BAB1-36E9E180F82A}"/>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6" name="Footer Placeholder 5">
            <a:extLst>
              <a:ext uri="{FF2B5EF4-FFF2-40B4-BE49-F238E27FC236}">
                <a16:creationId xmlns:a16="http://schemas.microsoft.com/office/drawing/2014/main" id="{FE900986-455B-4ED5-9BE1-4A471B3D7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CC3A16-5871-4510-BE9A-6DD9E00174E0}"/>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88986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C2DD-D539-418D-82F6-B62804004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2481B6-A426-431D-84F2-9802A54D9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FED11D-E364-4630-B487-8A50F7B60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3986B-6A54-4E9E-A517-BC3A2BC13784}"/>
              </a:ext>
            </a:extLst>
          </p:cNvPr>
          <p:cNvSpPr>
            <a:spLocks noGrp="1"/>
          </p:cNvSpPr>
          <p:nvPr>
            <p:ph type="dt" sz="half" idx="10"/>
          </p:nvPr>
        </p:nvSpPr>
        <p:spPr/>
        <p:txBody>
          <a:bodyPr/>
          <a:lstStyle/>
          <a:p>
            <a:fld id="{E857C8DF-D673-4CDB-B726-1816599C6C1F}" type="datetimeFigureOut">
              <a:rPr lang="en-GB" smtClean="0"/>
              <a:t>27/08/2020</a:t>
            </a:fld>
            <a:endParaRPr lang="en-GB"/>
          </a:p>
        </p:txBody>
      </p:sp>
      <p:sp>
        <p:nvSpPr>
          <p:cNvPr id="6" name="Footer Placeholder 5">
            <a:extLst>
              <a:ext uri="{FF2B5EF4-FFF2-40B4-BE49-F238E27FC236}">
                <a16:creationId xmlns:a16="http://schemas.microsoft.com/office/drawing/2014/main" id="{8F066A12-23CD-4AA4-A0BC-DAD89BF9D4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08179-19EA-4173-8589-D52DCDEADB43}"/>
              </a:ext>
            </a:extLst>
          </p:cNvPr>
          <p:cNvSpPr>
            <a:spLocks noGrp="1"/>
          </p:cNvSpPr>
          <p:nvPr>
            <p:ph type="sldNum" sz="quarter" idx="12"/>
          </p:nvPr>
        </p:nvSpPr>
        <p:spPr/>
        <p:txBody>
          <a:bodyPr/>
          <a:lstStyle/>
          <a:p>
            <a:fld id="{8A031373-6EDD-4AC8-8EBC-84CE4FF1E13A}" type="slidenum">
              <a:rPr lang="en-GB" smtClean="0"/>
              <a:t>‹#›</a:t>
            </a:fld>
            <a:endParaRPr lang="en-GB"/>
          </a:p>
        </p:txBody>
      </p:sp>
    </p:spTree>
    <p:extLst>
      <p:ext uri="{BB962C8B-B14F-4D97-AF65-F5344CB8AC3E}">
        <p14:creationId xmlns:p14="http://schemas.microsoft.com/office/powerpoint/2010/main" val="349963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C8D4DF-410B-494D-9EF6-5674E943D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845C33-5429-4D04-B511-53677FE56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C22FA2-DE2B-4580-B267-5C6616AFB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7C8DF-D673-4CDB-B726-1816599C6C1F}" type="datetimeFigureOut">
              <a:rPr lang="en-GB" smtClean="0"/>
              <a:t>27/08/2020</a:t>
            </a:fld>
            <a:endParaRPr lang="en-GB"/>
          </a:p>
        </p:txBody>
      </p:sp>
      <p:sp>
        <p:nvSpPr>
          <p:cNvPr id="5" name="Footer Placeholder 4">
            <a:extLst>
              <a:ext uri="{FF2B5EF4-FFF2-40B4-BE49-F238E27FC236}">
                <a16:creationId xmlns:a16="http://schemas.microsoft.com/office/drawing/2014/main" id="{8329976B-1367-4BF6-8157-CE3C5854E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66787E-D394-40CF-804F-20FA6636C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31373-6EDD-4AC8-8EBC-84CE4FF1E13A}" type="slidenum">
              <a:rPr lang="en-GB" smtClean="0"/>
              <a:t>‹#›</a:t>
            </a:fld>
            <a:endParaRPr lang="en-GB"/>
          </a:p>
        </p:txBody>
      </p:sp>
    </p:spTree>
    <p:extLst>
      <p:ext uri="{BB962C8B-B14F-4D97-AF65-F5344CB8AC3E}">
        <p14:creationId xmlns:p14="http://schemas.microsoft.com/office/powerpoint/2010/main" val="2178780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1.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skillsyouneed.com/rhubarb/skills-young-people-need.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75FA-4BF4-44F5-A598-79EA9E6A4128}"/>
              </a:ext>
            </a:extLst>
          </p:cNvPr>
          <p:cNvSpPr>
            <a:spLocks noGrp="1"/>
          </p:cNvSpPr>
          <p:nvPr>
            <p:ph type="ctrTitle"/>
          </p:nvPr>
        </p:nvSpPr>
        <p:spPr/>
        <p:txBody>
          <a:bodyPr/>
          <a:lstStyle/>
          <a:p>
            <a:r>
              <a:rPr lang="en-US" dirty="0">
                <a:solidFill>
                  <a:srgbClr val="998546"/>
                </a:solidFill>
                <a:latin typeface="OPTILawrence" pitchFamily="50" charset="0"/>
                <a:cs typeface="Segoe UI Light"/>
              </a:rPr>
              <a:t>Teaching and Learning</a:t>
            </a:r>
            <a:endParaRPr lang="en-GB" dirty="0"/>
          </a:p>
        </p:txBody>
      </p:sp>
      <p:sp>
        <p:nvSpPr>
          <p:cNvPr id="3" name="Subtitle 2">
            <a:extLst>
              <a:ext uri="{FF2B5EF4-FFF2-40B4-BE49-F238E27FC236}">
                <a16:creationId xmlns:a16="http://schemas.microsoft.com/office/drawing/2014/main" id="{E2CF186D-72DF-4CE3-B2A9-837A3536FFA4}"/>
              </a:ext>
            </a:extLst>
          </p:cNvPr>
          <p:cNvSpPr>
            <a:spLocks noGrp="1"/>
          </p:cNvSpPr>
          <p:nvPr>
            <p:ph type="subTitle" idx="1"/>
          </p:nvPr>
        </p:nvSpPr>
        <p:spPr/>
        <p:txBody>
          <a:bodyPr/>
          <a:lstStyle/>
          <a:p>
            <a:r>
              <a:rPr lang="en-GB" dirty="0">
                <a:latin typeface="Segoe UI" panose="020B0502040204020203" pitchFamily="34" charset="0"/>
                <a:cs typeface="Segoe UI" panose="020B0502040204020203" pitchFamily="34" charset="0"/>
              </a:rPr>
              <a:t>What will the ‘new normal’ look like? </a:t>
            </a:r>
          </a:p>
          <a:p>
            <a:endParaRPr lang="en-GB"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B30FE9EC-268A-4F3F-8DCD-2D500DDF4D40}"/>
              </a:ext>
            </a:extLst>
          </p:cNvPr>
          <p:cNvPicPr>
            <a:picLocks noChangeAspect="1"/>
          </p:cNvPicPr>
          <p:nvPr/>
        </p:nvPicPr>
        <p:blipFill>
          <a:blip r:embed="rId2"/>
          <a:stretch>
            <a:fillRect/>
          </a:stretch>
        </p:blipFill>
        <p:spPr>
          <a:xfrm>
            <a:off x="340956" y="5050659"/>
            <a:ext cx="2552700" cy="1123950"/>
          </a:xfrm>
          <a:prstGeom prst="rect">
            <a:avLst/>
          </a:prstGeom>
        </p:spPr>
      </p:pic>
      <p:pic>
        <p:nvPicPr>
          <p:cNvPr id="6" name="Picture 5">
            <a:extLst>
              <a:ext uri="{FF2B5EF4-FFF2-40B4-BE49-F238E27FC236}">
                <a16:creationId xmlns:a16="http://schemas.microsoft.com/office/drawing/2014/main" id="{83A5A744-3207-4881-A2AE-EDBA8B3E0338}"/>
              </a:ext>
            </a:extLst>
          </p:cNvPr>
          <p:cNvPicPr>
            <a:picLocks noChangeAspect="1"/>
          </p:cNvPicPr>
          <p:nvPr/>
        </p:nvPicPr>
        <p:blipFill>
          <a:blip r:embed="rId3"/>
          <a:stretch>
            <a:fillRect/>
          </a:stretch>
        </p:blipFill>
        <p:spPr>
          <a:xfrm>
            <a:off x="3744880" y="4393293"/>
            <a:ext cx="2724150" cy="923925"/>
          </a:xfrm>
          <a:prstGeom prst="rect">
            <a:avLst/>
          </a:prstGeom>
        </p:spPr>
      </p:pic>
      <p:pic>
        <p:nvPicPr>
          <p:cNvPr id="8" name="Picture 7">
            <a:extLst>
              <a:ext uri="{FF2B5EF4-FFF2-40B4-BE49-F238E27FC236}">
                <a16:creationId xmlns:a16="http://schemas.microsoft.com/office/drawing/2014/main" id="{E75F62FF-9957-4130-85D4-BB3D4A9AB06B}"/>
              </a:ext>
            </a:extLst>
          </p:cNvPr>
          <p:cNvPicPr>
            <a:picLocks noChangeAspect="1"/>
          </p:cNvPicPr>
          <p:nvPr/>
        </p:nvPicPr>
        <p:blipFill>
          <a:blip r:embed="rId4"/>
          <a:stretch>
            <a:fillRect/>
          </a:stretch>
        </p:blipFill>
        <p:spPr>
          <a:xfrm>
            <a:off x="3744880" y="5336301"/>
            <a:ext cx="3295650" cy="876300"/>
          </a:xfrm>
          <a:prstGeom prst="rect">
            <a:avLst/>
          </a:prstGeom>
        </p:spPr>
      </p:pic>
      <p:pic>
        <p:nvPicPr>
          <p:cNvPr id="10" name="Picture 9">
            <a:extLst>
              <a:ext uri="{FF2B5EF4-FFF2-40B4-BE49-F238E27FC236}">
                <a16:creationId xmlns:a16="http://schemas.microsoft.com/office/drawing/2014/main" id="{1761E259-0F63-47EC-B948-6E92DA8B8152}"/>
              </a:ext>
            </a:extLst>
          </p:cNvPr>
          <p:cNvPicPr>
            <a:picLocks noChangeAspect="1"/>
          </p:cNvPicPr>
          <p:nvPr/>
        </p:nvPicPr>
        <p:blipFill>
          <a:blip r:embed="rId5"/>
          <a:stretch>
            <a:fillRect/>
          </a:stretch>
        </p:blipFill>
        <p:spPr>
          <a:xfrm>
            <a:off x="8554714" y="4633959"/>
            <a:ext cx="2808514" cy="1578642"/>
          </a:xfrm>
          <a:prstGeom prst="rect">
            <a:avLst/>
          </a:prstGeom>
        </p:spPr>
      </p:pic>
    </p:spTree>
    <p:extLst>
      <p:ext uri="{BB962C8B-B14F-4D97-AF65-F5344CB8AC3E}">
        <p14:creationId xmlns:p14="http://schemas.microsoft.com/office/powerpoint/2010/main" val="214421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A39A-0BBC-47BF-9987-1F2D5CF1DE8A}"/>
              </a:ext>
            </a:extLst>
          </p:cNvPr>
          <p:cNvSpPr>
            <a:spLocks noGrp="1"/>
          </p:cNvSpPr>
          <p:nvPr>
            <p:ph type="title"/>
          </p:nvPr>
        </p:nvSpPr>
        <p:spPr>
          <a:xfrm>
            <a:off x="670420" y="-79492"/>
            <a:ext cx="10515600" cy="1325563"/>
          </a:xfrm>
        </p:spPr>
        <p:txBody>
          <a:bodyPr/>
          <a:lstStyle/>
          <a:p>
            <a:r>
              <a:rPr lang="en-GB" dirty="0">
                <a:solidFill>
                  <a:srgbClr val="B08600"/>
                </a:solidFill>
                <a:latin typeface="Segoe UI" panose="020B0502040204020203" pitchFamily="34" charset="0"/>
                <a:cs typeface="Segoe UI" panose="020B0502040204020203" pitchFamily="34" charset="0"/>
              </a:rPr>
              <a:t>Information for students</a:t>
            </a:r>
            <a:br>
              <a:rPr lang="en-GB" dirty="0">
                <a:solidFill>
                  <a:srgbClr val="B08600"/>
                </a:solidFill>
                <a:latin typeface="Segoe UI" panose="020B0502040204020203" pitchFamily="34" charset="0"/>
                <a:cs typeface="Segoe UI" panose="020B0502040204020203" pitchFamily="34" charset="0"/>
              </a:rPr>
            </a:br>
            <a:r>
              <a:rPr lang="en-GB" sz="1800" dirty="0">
                <a:effectLst/>
                <a:latin typeface="Segoe UI" panose="020B0502040204020203" pitchFamily="34" charset="0"/>
                <a:ea typeface="Times New Roman" panose="02020603050405020304" pitchFamily="18" charset="0"/>
                <a:cs typeface="Segoe UI" panose="020B0502040204020203" pitchFamily="34" charset="0"/>
              </a:rPr>
              <a:t>TO KEEP COVID SAFE:</a:t>
            </a:r>
            <a:endParaRPr lang="en-GB" dirty="0"/>
          </a:p>
        </p:txBody>
      </p:sp>
      <p:pic>
        <p:nvPicPr>
          <p:cNvPr id="6" name="Picture 5">
            <a:extLst>
              <a:ext uri="{FF2B5EF4-FFF2-40B4-BE49-F238E27FC236}">
                <a16:creationId xmlns:a16="http://schemas.microsoft.com/office/drawing/2014/main" id="{1A2CA52E-6F24-4127-AC56-E8E360EFBA3A}"/>
              </a:ext>
            </a:extLst>
          </p:cNvPr>
          <p:cNvPicPr>
            <a:picLocks noChangeAspect="1"/>
          </p:cNvPicPr>
          <p:nvPr/>
        </p:nvPicPr>
        <p:blipFill>
          <a:blip r:embed="rId2"/>
          <a:stretch>
            <a:fillRect/>
          </a:stretch>
        </p:blipFill>
        <p:spPr>
          <a:xfrm>
            <a:off x="3157537" y="1103196"/>
            <a:ext cx="5876925" cy="285750"/>
          </a:xfrm>
          <a:prstGeom prst="rect">
            <a:avLst/>
          </a:prstGeom>
        </p:spPr>
      </p:pic>
      <p:pic>
        <p:nvPicPr>
          <p:cNvPr id="8" name="Picture 7">
            <a:extLst>
              <a:ext uri="{FF2B5EF4-FFF2-40B4-BE49-F238E27FC236}">
                <a16:creationId xmlns:a16="http://schemas.microsoft.com/office/drawing/2014/main" id="{B5B64B83-CAEF-4294-B281-26C00FEBC977}"/>
              </a:ext>
            </a:extLst>
          </p:cNvPr>
          <p:cNvPicPr>
            <a:picLocks noChangeAspect="1"/>
          </p:cNvPicPr>
          <p:nvPr/>
        </p:nvPicPr>
        <p:blipFill>
          <a:blip r:embed="rId3"/>
          <a:stretch>
            <a:fillRect/>
          </a:stretch>
        </p:blipFill>
        <p:spPr>
          <a:xfrm>
            <a:off x="3100387" y="1460602"/>
            <a:ext cx="5934075" cy="3114675"/>
          </a:xfrm>
          <a:prstGeom prst="rect">
            <a:avLst/>
          </a:prstGeom>
        </p:spPr>
      </p:pic>
    </p:spTree>
    <p:extLst>
      <p:ext uri="{BB962C8B-B14F-4D97-AF65-F5344CB8AC3E}">
        <p14:creationId xmlns:p14="http://schemas.microsoft.com/office/powerpoint/2010/main" val="19065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28FA-D0AA-476A-B0A7-C9154B8A1AEA}"/>
              </a:ext>
            </a:extLst>
          </p:cNvPr>
          <p:cNvSpPr>
            <a:spLocks noGrp="1"/>
          </p:cNvSpPr>
          <p:nvPr>
            <p:ph type="title"/>
          </p:nvPr>
        </p:nvSpPr>
        <p:spPr>
          <a:xfrm>
            <a:off x="276727" y="226946"/>
            <a:ext cx="9349273" cy="877078"/>
          </a:xfrm>
        </p:spPr>
        <p:txBody>
          <a:bodyPr/>
          <a:lstStyle/>
          <a:p>
            <a:r>
              <a:rPr lang="en-GB" dirty="0">
                <a:solidFill>
                  <a:srgbClr val="B08600"/>
                </a:solidFill>
                <a:latin typeface="OPTILawrence" pitchFamily="50" charset="0"/>
                <a:cs typeface="Segoe UI Light" panose="020B0502040204020203" pitchFamily="34" charset="0"/>
              </a:rPr>
              <a:t>Big Picture Thinking – Intent  </a:t>
            </a:r>
          </a:p>
        </p:txBody>
      </p:sp>
      <p:pic>
        <p:nvPicPr>
          <p:cNvPr id="5" name="Content Placeholder 4">
            <a:extLst>
              <a:ext uri="{FF2B5EF4-FFF2-40B4-BE49-F238E27FC236}">
                <a16:creationId xmlns:a16="http://schemas.microsoft.com/office/drawing/2014/main" id="{793D268B-7BD8-4863-835D-3464419440B2}"/>
              </a:ext>
            </a:extLst>
          </p:cNvPr>
          <p:cNvPicPr>
            <a:picLocks noGrp="1" noChangeAspect="1"/>
          </p:cNvPicPr>
          <p:nvPr>
            <p:ph idx="1"/>
          </p:nvPr>
        </p:nvPicPr>
        <p:blipFill>
          <a:blip r:embed="rId2"/>
          <a:stretch>
            <a:fillRect/>
          </a:stretch>
        </p:blipFill>
        <p:spPr>
          <a:xfrm>
            <a:off x="426039" y="986589"/>
            <a:ext cx="7243724" cy="5762971"/>
          </a:xfrm>
        </p:spPr>
      </p:pic>
      <p:pic>
        <p:nvPicPr>
          <p:cNvPr id="7" name="Picture 6">
            <a:extLst>
              <a:ext uri="{FF2B5EF4-FFF2-40B4-BE49-F238E27FC236}">
                <a16:creationId xmlns:a16="http://schemas.microsoft.com/office/drawing/2014/main" id="{FB81A7CE-9941-4D0E-9E40-84FBC3FEB3F2}"/>
              </a:ext>
            </a:extLst>
          </p:cNvPr>
          <p:cNvPicPr>
            <a:picLocks noChangeAspect="1"/>
          </p:cNvPicPr>
          <p:nvPr/>
        </p:nvPicPr>
        <p:blipFill>
          <a:blip r:embed="rId3"/>
          <a:stretch>
            <a:fillRect/>
          </a:stretch>
        </p:blipFill>
        <p:spPr>
          <a:xfrm>
            <a:off x="9415851" y="0"/>
            <a:ext cx="2776149" cy="1773555"/>
          </a:xfrm>
          <a:prstGeom prst="rect">
            <a:avLst/>
          </a:prstGeom>
        </p:spPr>
      </p:pic>
      <p:pic>
        <p:nvPicPr>
          <p:cNvPr id="3" name="Picture 2">
            <a:extLst>
              <a:ext uri="{FF2B5EF4-FFF2-40B4-BE49-F238E27FC236}">
                <a16:creationId xmlns:a16="http://schemas.microsoft.com/office/drawing/2014/main" id="{40AFCD34-3BF1-4309-8F42-491E3EF79C14}"/>
              </a:ext>
            </a:extLst>
          </p:cNvPr>
          <p:cNvPicPr>
            <a:picLocks noChangeAspect="1"/>
          </p:cNvPicPr>
          <p:nvPr/>
        </p:nvPicPr>
        <p:blipFill>
          <a:blip r:embed="rId4"/>
          <a:stretch>
            <a:fillRect/>
          </a:stretch>
        </p:blipFill>
        <p:spPr>
          <a:xfrm>
            <a:off x="7578005" y="2447989"/>
            <a:ext cx="3863104" cy="1004406"/>
          </a:xfrm>
          <a:prstGeom prst="rect">
            <a:avLst/>
          </a:prstGeom>
        </p:spPr>
      </p:pic>
      <p:pic>
        <p:nvPicPr>
          <p:cNvPr id="4" name="Picture 3">
            <a:extLst>
              <a:ext uri="{FF2B5EF4-FFF2-40B4-BE49-F238E27FC236}">
                <a16:creationId xmlns:a16="http://schemas.microsoft.com/office/drawing/2014/main" id="{E95F32E4-8251-4C85-A229-D2E0DA77582B}"/>
              </a:ext>
            </a:extLst>
          </p:cNvPr>
          <p:cNvPicPr>
            <a:picLocks noChangeAspect="1"/>
          </p:cNvPicPr>
          <p:nvPr/>
        </p:nvPicPr>
        <p:blipFill>
          <a:blip r:embed="rId5"/>
          <a:stretch>
            <a:fillRect/>
          </a:stretch>
        </p:blipFill>
        <p:spPr>
          <a:xfrm>
            <a:off x="6402134" y="3584407"/>
            <a:ext cx="5294715" cy="2951802"/>
          </a:xfrm>
          <a:prstGeom prst="rect">
            <a:avLst/>
          </a:prstGeom>
        </p:spPr>
      </p:pic>
    </p:spTree>
    <p:extLst>
      <p:ext uri="{BB962C8B-B14F-4D97-AF65-F5344CB8AC3E}">
        <p14:creationId xmlns:p14="http://schemas.microsoft.com/office/powerpoint/2010/main" val="33722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4933C0C7-B655-44D6-A482-EE8BDD92DC2A}"/>
              </a:ext>
            </a:extLst>
          </p:cNvPr>
          <p:cNvPicPr>
            <a:picLocks noChangeAspect="1"/>
          </p:cNvPicPr>
          <p:nvPr/>
        </p:nvPicPr>
        <p:blipFill rotWithShape="1">
          <a:blip r:embed="rId2"/>
          <a:srcRect t="3129" b="1769"/>
          <a:stretch/>
        </p:blipFill>
        <p:spPr>
          <a:xfrm>
            <a:off x="102378" y="1567832"/>
            <a:ext cx="5067825" cy="5171251"/>
          </a:xfrm>
          <a:prstGeom prst="rect">
            <a:avLst/>
          </a:prstGeom>
          <a:ln>
            <a:noFill/>
          </a:ln>
        </p:spPr>
      </p:pic>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A79CAD-3C6A-43E9-84A3-DD1B53A591F6}"/>
              </a:ext>
            </a:extLst>
          </p:cNvPr>
          <p:cNvSpPr txBox="1"/>
          <p:nvPr/>
        </p:nvSpPr>
        <p:spPr>
          <a:xfrm>
            <a:off x="3862137" y="4212916"/>
            <a:ext cx="794084" cy="230832"/>
          </a:xfrm>
          <a:prstGeom prst="rect">
            <a:avLst/>
          </a:prstGeom>
          <a:solidFill>
            <a:schemeClr val="accent4">
              <a:lumMod val="75000"/>
            </a:schemeClr>
          </a:solidFill>
        </p:spPr>
        <p:txBody>
          <a:bodyPr wrap="square" rtlCol="0">
            <a:spAutoFit/>
          </a:bodyPr>
          <a:lstStyle/>
          <a:p>
            <a:r>
              <a:rPr lang="en-GB" sz="900" dirty="0">
                <a:solidFill>
                  <a:schemeClr val="bg1"/>
                </a:solidFill>
              </a:rPr>
              <a:t>EMPATHETIC</a:t>
            </a:r>
          </a:p>
        </p:txBody>
      </p:sp>
      <p:sp>
        <p:nvSpPr>
          <p:cNvPr id="3" name="TextBox 2">
            <a:extLst>
              <a:ext uri="{FF2B5EF4-FFF2-40B4-BE49-F238E27FC236}">
                <a16:creationId xmlns:a16="http://schemas.microsoft.com/office/drawing/2014/main" id="{7B8B3F66-EC81-4F41-B740-E559948745B7}"/>
              </a:ext>
            </a:extLst>
          </p:cNvPr>
          <p:cNvSpPr txBox="1"/>
          <p:nvPr/>
        </p:nvSpPr>
        <p:spPr>
          <a:xfrm>
            <a:off x="1669353" y="338308"/>
            <a:ext cx="7687290" cy="707886"/>
          </a:xfrm>
          <a:prstGeom prst="rect">
            <a:avLst/>
          </a:prstGeom>
          <a:noFill/>
        </p:spPr>
        <p:txBody>
          <a:bodyPr wrap="square" rtlCol="0">
            <a:spAutoFit/>
          </a:bodyPr>
          <a:lstStyle/>
          <a:p>
            <a:r>
              <a:rPr lang="en-US" sz="4000" dirty="0">
                <a:solidFill>
                  <a:srgbClr val="998546"/>
                </a:solidFill>
                <a:latin typeface="OPTILawrence" pitchFamily="50" charset="0"/>
                <a:cs typeface="Segoe UI Light" panose="020B0502040204020203" pitchFamily="34" charset="0"/>
              </a:rPr>
              <a:t>The Vision - Impact</a:t>
            </a:r>
            <a:endParaRPr lang="en-GB" sz="4000" dirty="0">
              <a:latin typeface="OPTILawrence" pitchFamily="50" charset="0"/>
              <a:cs typeface="Segoe UI Light" panose="020B0502040204020203" pitchFamily="34" charset="0"/>
            </a:endParaRPr>
          </a:p>
        </p:txBody>
      </p:sp>
      <p:sp>
        <p:nvSpPr>
          <p:cNvPr id="6" name="TextBox 5">
            <a:extLst>
              <a:ext uri="{FF2B5EF4-FFF2-40B4-BE49-F238E27FC236}">
                <a16:creationId xmlns:a16="http://schemas.microsoft.com/office/drawing/2014/main" id="{4EC3E6CB-7D96-4819-A5F8-62A15CEE6D17}"/>
              </a:ext>
            </a:extLst>
          </p:cNvPr>
          <p:cNvSpPr txBox="1"/>
          <p:nvPr/>
        </p:nvSpPr>
        <p:spPr>
          <a:xfrm>
            <a:off x="5512998" y="2873141"/>
            <a:ext cx="5448590" cy="3816429"/>
          </a:xfrm>
          <a:prstGeom prst="rect">
            <a:avLst/>
          </a:prstGeom>
          <a:noFill/>
        </p:spPr>
        <p:txBody>
          <a:bodyPr wrap="square" rtlCol="0">
            <a:spAutoFit/>
          </a:bodyPr>
          <a:lstStyle/>
          <a:p>
            <a:r>
              <a:rPr lang="en-GB" sz="1600" b="0" i="0" dirty="0">
                <a:effectLst/>
                <a:latin typeface="Segoe UI" panose="020B0502040204020203" pitchFamily="34" charset="0"/>
                <a:cs typeface="Segoe UI" panose="020B0502040204020203" pitchFamily="34" charset="0"/>
              </a:rPr>
              <a:t>We want motivational teaching and learning experiences that promote ambition, confidence and success. We want this for everyone –for all students, all staff and also through effective engagement of parents in the process. </a:t>
            </a:r>
          </a:p>
          <a:p>
            <a:endParaRPr lang="en-GB" sz="1600" dirty="0">
              <a:latin typeface="Segoe UI" panose="020B0502040204020203" pitchFamily="34" charset="0"/>
              <a:cs typeface="Segoe UI" panose="020B0502040204020203" pitchFamily="34" charset="0"/>
            </a:endParaRPr>
          </a:p>
          <a:p>
            <a:r>
              <a:rPr lang="en-GB" sz="1600" b="0" i="0" dirty="0">
                <a:effectLst/>
                <a:latin typeface="Segoe UI" panose="020B0502040204020203" pitchFamily="34" charset="0"/>
                <a:cs typeface="Segoe UI" panose="020B0502040204020203" pitchFamily="34" charset="0"/>
              </a:rPr>
              <a:t>We want this not only in every lesson, but through every opportunity in or out of school where we are able to learn.</a:t>
            </a:r>
          </a:p>
          <a:p>
            <a:endParaRPr lang="en-GB" sz="1600" dirty="0">
              <a:latin typeface="Segoe UI" panose="020B0502040204020203" pitchFamily="34" charset="0"/>
              <a:cs typeface="Segoe UI" panose="020B0502040204020203" pitchFamily="34" charset="0"/>
            </a:endParaRPr>
          </a:p>
          <a:p>
            <a:r>
              <a:rPr lang="en-GB" sz="1600" b="0" i="0" dirty="0">
                <a:effectLst/>
                <a:latin typeface="Segoe UI" panose="020B0502040204020203" pitchFamily="34" charset="0"/>
                <a:cs typeface="Segoe UI" panose="020B0502040204020203" pitchFamily="34" charset="0"/>
              </a:rPr>
              <a:t>We want students who are able to demonstrate effective independent learning skills across the entire range of curriculum subjects, who show resilience when confronted by new content and skills and who are able to apply these learning behaviours and attitudes in situations both within and out of school.(Teaching and learning policy.)</a:t>
            </a:r>
            <a:endParaRPr lang="en-GB" sz="1600" dirty="0">
              <a:latin typeface="Segoe UI" panose="020B0502040204020203" pitchFamily="34" charset="0"/>
              <a:cs typeface="Segoe UI" panose="020B0502040204020203" pitchFamily="34" charset="0"/>
            </a:endParaRPr>
          </a:p>
          <a:p>
            <a:endParaRPr lang="en-GB" dirty="0"/>
          </a:p>
        </p:txBody>
      </p:sp>
      <p:pic>
        <p:nvPicPr>
          <p:cNvPr id="8" name="Picture 7">
            <a:extLst>
              <a:ext uri="{FF2B5EF4-FFF2-40B4-BE49-F238E27FC236}">
                <a16:creationId xmlns:a16="http://schemas.microsoft.com/office/drawing/2014/main" id="{81AEF442-9E59-42E6-9147-C6153A462E39}"/>
              </a:ext>
            </a:extLst>
          </p:cNvPr>
          <p:cNvPicPr>
            <a:picLocks noChangeAspect="1"/>
          </p:cNvPicPr>
          <p:nvPr/>
        </p:nvPicPr>
        <p:blipFill>
          <a:blip r:embed="rId3"/>
          <a:stretch>
            <a:fillRect/>
          </a:stretch>
        </p:blipFill>
        <p:spPr>
          <a:xfrm>
            <a:off x="6783744" y="1138665"/>
            <a:ext cx="1138393" cy="1480837"/>
          </a:xfrm>
          <a:prstGeom prst="rect">
            <a:avLst/>
          </a:prstGeom>
        </p:spPr>
      </p:pic>
      <p:pic>
        <p:nvPicPr>
          <p:cNvPr id="10" name="Picture 9">
            <a:extLst>
              <a:ext uri="{FF2B5EF4-FFF2-40B4-BE49-F238E27FC236}">
                <a16:creationId xmlns:a16="http://schemas.microsoft.com/office/drawing/2014/main" id="{D16A2DA6-BEC6-4C1E-9893-021EFB224FFD}"/>
              </a:ext>
            </a:extLst>
          </p:cNvPr>
          <p:cNvPicPr>
            <a:picLocks noChangeAspect="1"/>
          </p:cNvPicPr>
          <p:nvPr/>
        </p:nvPicPr>
        <p:blipFill>
          <a:blip r:embed="rId4"/>
          <a:stretch>
            <a:fillRect/>
          </a:stretch>
        </p:blipFill>
        <p:spPr>
          <a:xfrm>
            <a:off x="8115515" y="1111933"/>
            <a:ext cx="1047750" cy="1524000"/>
          </a:xfrm>
          <a:prstGeom prst="rect">
            <a:avLst/>
          </a:prstGeom>
        </p:spPr>
      </p:pic>
      <p:pic>
        <p:nvPicPr>
          <p:cNvPr id="12" name="Picture 11">
            <a:extLst>
              <a:ext uri="{FF2B5EF4-FFF2-40B4-BE49-F238E27FC236}">
                <a16:creationId xmlns:a16="http://schemas.microsoft.com/office/drawing/2014/main" id="{10EA2D13-F740-4B13-A3A2-4D1EC824C4B7}"/>
              </a:ext>
            </a:extLst>
          </p:cNvPr>
          <p:cNvPicPr>
            <a:picLocks noChangeAspect="1"/>
          </p:cNvPicPr>
          <p:nvPr/>
        </p:nvPicPr>
        <p:blipFill>
          <a:blip r:embed="rId5"/>
          <a:stretch>
            <a:fillRect/>
          </a:stretch>
        </p:blipFill>
        <p:spPr>
          <a:xfrm>
            <a:off x="9276810" y="1085977"/>
            <a:ext cx="1143000" cy="1533525"/>
          </a:xfrm>
          <a:prstGeom prst="rect">
            <a:avLst/>
          </a:prstGeom>
        </p:spPr>
      </p:pic>
      <p:pic>
        <p:nvPicPr>
          <p:cNvPr id="14" name="Picture 13">
            <a:extLst>
              <a:ext uri="{FF2B5EF4-FFF2-40B4-BE49-F238E27FC236}">
                <a16:creationId xmlns:a16="http://schemas.microsoft.com/office/drawing/2014/main" id="{63AF1495-1BF6-4B30-9BD7-1E07DC3A84C9}"/>
              </a:ext>
            </a:extLst>
          </p:cNvPr>
          <p:cNvPicPr>
            <a:picLocks noChangeAspect="1"/>
          </p:cNvPicPr>
          <p:nvPr/>
        </p:nvPicPr>
        <p:blipFill>
          <a:blip r:embed="rId6"/>
          <a:stretch>
            <a:fillRect/>
          </a:stretch>
        </p:blipFill>
        <p:spPr>
          <a:xfrm>
            <a:off x="5465080" y="1055685"/>
            <a:ext cx="1173846" cy="1580248"/>
          </a:xfrm>
          <a:prstGeom prst="rect">
            <a:avLst/>
          </a:prstGeom>
        </p:spPr>
      </p:pic>
    </p:spTree>
    <p:extLst>
      <p:ext uri="{BB962C8B-B14F-4D97-AF65-F5344CB8AC3E}">
        <p14:creationId xmlns:p14="http://schemas.microsoft.com/office/powerpoint/2010/main" val="289576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0692B-D57E-4584-B0FB-6007BD7FA88D}"/>
              </a:ext>
            </a:extLst>
          </p:cNvPr>
          <p:cNvPicPr>
            <a:picLocks noChangeAspect="1"/>
          </p:cNvPicPr>
          <p:nvPr/>
        </p:nvPicPr>
        <p:blipFill>
          <a:blip r:embed="rId2"/>
          <a:stretch>
            <a:fillRect/>
          </a:stretch>
        </p:blipFill>
        <p:spPr>
          <a:xfrm>
            <a:off x="895426" y="317240"/>
            <a:ext cx="9920006" cy="6540759"/>
          </a:xfrm>
          <a:prstGeom prst="rect">
            <a:avLst/>
          </a:prstGeom>
        </p:spPr>
      </p:pic>
      <p:sp>
        <p:nvSpPr>
          <p:cNvPr id="3" name="Arrow: Right 2">
            <a:extLst>
              <a:ext uri="{FF2B5EF4-FFF2-40B4-BE49-F238E27FC236}">
                <a16:creationId xmlns:a16="http://schemas.microsoft.com/office/drawing/2014/main" id="{F07DA94B-3EA7-4355-848A-439C834438CA}"/>
              </a:ext>
            </a:extLst>
          </p:cNvPr>
          <p:cNvSpPr/>
          <p:nvPr/>
        </p:nvSpPr>
        <p:spPr>
          <a:xfrm rot="2401814">
            <a:off x="697406" y="722772"/>
            <a:ext cx="2203002" cy="986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Staff</a:t>
            </a:r>
          </a:p>
        </p:txBody>
      </p:sp>
      <p:sp>
        <p:nvSpPr>
          <p:cNvPr id="6" name="Arrow: Right 5">
            <a:extLst>
              <a:ext uri="{FF2B5EF4-FFF2-40B4-BE49-F238E27FC236}">
                <a16:creationId xmlns:a16="http://schemas.microsoft.com/office/drawing/2014/main" id="{AB2B4678-8F9A-4929-9A56-023894000FDD}"/>
              </a:ext>
            </a:extLst>
          </p:cNvPr>
          <p:cNvSpPr/>
          <p:nvPr/>
        </p:nvSpPr>
        <p:spPr>
          <a:xfrm rot="19174488" flipH="1">
            <a:off x="8919563" y="714886"/>
            <a:ext cx="2288582" cy="986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Students</a:t>
            </a:r>
          </a:p>
        </p:txBody>
      </p:sp>
    </p:spTree>
    <p:extLst>
      <p:ext uri="{BB962C8B-B14F-4D97-AF65-F5344CB8AC3E}">
        <p14:creationId xmlns:p14="http://schemas.microsoft.com/office/powerpoint/2010/main" val="54272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9208AC-E209-4650-BA1C-2EF8A79C9AA2}"/>
              </a:ext>
            </a:extLst>
          </p:cNvPr>
          <p:cNvPicPr>
            <a:picLocks noChangeAspect="1"/>
          </p:cNvPicPr>
          <p:nvPr/>
        </p:nvPicPr>
        <p:blipFill>
          <a:blip r:embed="rId2"/>
          <a:stretch>
            <a:fillRect/>
          </a:stretch>
        </p:blipFill>
        <p:spPr>
          <a:xfrm rot="5400000">
            <a:off x="2169372" y="-644547"/>
            <a:ext cx="1773186" cy="4824998"/>
          </a:xfrm>
          <a:prstGeom prst="rect">
            <a:avLst/>
          </a:prstGeom>
        </p:spPr>
      </p:pic>
      <p:cxnSp>
        <p:nvCxnSpPr>
          <p:cNvPr id="1036" name="Straight Connector 142">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Remote Working Isn't the Same as 'Working From Home.' Here's the ...">
            <a:extLst>
              <a:ext uri="{FF2B5EF4-FFF2-40B4-BE49-F238E27FC236}">
                <a16:creationId xmlns:a16="http://schemas.microsoft.com/office/drawing/2014/main" id="{EBBC7343-5B26-400E-AD2F-7FC5388D2E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24600" y="624312"/>
            <a:ext cx="4022867" cy="2262863"/>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44">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8" name="Straight Connector 146">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48">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0" name="Straight Connector 150">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41" name="Straight Connector 152">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5D93178-7FC9-4D85-A536-F2F0D4AB0D8A}"/>
              </a:ext>
            </a:extLst>
          </p:cNvPr>
          <p:cNvPicPr>
            <a:picLocks noChangeAspect="1"/>
          </p:cNvPicPr>
          <p:nvPr/>
        </p:nvPicPr>
        <p:blipFill>
          <a:blip r:embed="rId4"/>
          <a:stretch>
            <a:fillRect/>
          </a:stretch>
        </p:blipFill>
        <p:spPr>
          <a:xfrm>
            <a:off x="838106" y="4315866"/>
            <a:ext cx="2244928" cy="1947475"/>
          </a:xfrm>
          <a:prstGeom prst="rect">
            <a:avLst/>
          </a:prstGeom>
        </p:spPr>
      </p:pic>
      <p:pic>
        <p:nvPicPr>
          <p:cNvPr id="4" name="Picture 3">
            <a:extLst>
              <a:ext uri="{FF2B5EF4-FFF2-40B4-BE49-F238E27FC236}">
                <a16:creationId xmlns:a16="http://schemas.microsoft.com/office/drawing/2014/main" id="{CD30692B-D57E-4584-B0FB-6007BD7FA88D}"/>
              </a:ext>
            </a:extLst>
          </p:cNvPr>
          <p:cNvPicPr>
            <a:picLocks noChangeAspect="1"/>
          </p:cNvPicPr>
          <p:nvPr/>
        </p:nvPicPr>
        <p:blipFill>
          <a:blip r:embed="rId5"/>
          <a:stretch>
            <a:fillRect/>
          </a:stretch>
        </p:blipFill>
        <p:spPr>
          <a:xfrm>
            <a:off x="3980330" y="3506628"/>
            <a:ext cx="4173070" cy="2754226"/>
          </a:xfrm>
          <a:prstGeom prst="rect">
            <a:avLst/>
          </a:prstGeom>
        </p:spPr>
      </p:pic>
      <p:pic>
        <p:nvPicPr>
          <p:cNvPr id="1034" name="Picture 10" descr="LIVE LESSONS — Winifred Holtby">
            <a:extLst>
              <a:ext uri="{FF2B5EF4-FFF2-40B4-BE49-F238E27FC236}">
                <a16:creationId xmlns:a16="http://schemas.microsoft.com/office/drawing/2014/main" id="{65BFE104-365A-4247-9191-A5190BD9EC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874064" y="4325011"/>
            <a:ext cx="2674468" cy="188549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Microsoft Teams Vector Logo - Download Free SVG Icon | Worldvectorlogo">
            <a:extLst>
              <a:ext uri="{FF2B5EF4-FFF2-40B4-BE49-F238E27FC236}">
                <a16:creationId xmlns:a16="http://schemas.microsoft.com/office/drawing/2014/main" id="{E22F0F3D-31EC-4432-966F-3C79697161B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Microsoft Teams Vector Logo - Download Free SVG Icon | Worldvectorlogo">
            <a:extLst>
              <a:ext uri="{FF2B5EF4-FFF2-40B4-BE49-F238E27FC236}">
                <a16:creationId xmlns:a16="http://schemas.microsoft.com/office/drawing/2014/main" id="{3A0D7D69-3795-4824-B79C-384DD7E124A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3008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2ED1-1785-4DFA-BFC8-83F97EF70A21}"/>
              </a:ext>
            </a:extLst>
          </p:cNvPr>
          <p:cNvSpPr>
            <a:spLocks noGrp="1"/>
          </p:cNvSpPr>
          <p:nvPr>
            <p:ph type="title"/>
          </p:nvPr>
        </p:nvSpPr>
        <p:spPr>
          <a:xfrm>
            <a:off x="240632" y="365125"/>
            <a:ext cx="11598442" cy="1325563"/>
          </a:xfrm>
        </p:spPr>
        <p:txBody>
          <a:bodyPr>
            <a:normAutofit/>
          </a:bodyPr>
          <a:lstStyle/>
          <a:p>
            <a:r>
              <a:rPr lang="en-US" sz="4400" dirty="0">
                <a:solidFill>
                  <a:srgbClr val="998546"/>
                </a:solidFill>
                <a:latin typeface="OPTILawrence" pitchFamily="50" charset="0"/>
                <a:cs typeface="Segoe UI Light" panose="020B0502040204020203" pitchFamily="34" charset="0"/>
              </a:rPr>
              <a:t>What skills will youngsters need in the future?</a:t>
            </a:r>
            <a:endParaRPr lang="en-GB" dirty="0">
              <a:latin typeface="OPTILawrence" pitchFamily="50" charset="0"/>
            </a:endParaRPr>
          </a:p>
        </p:txBody>
      </p:sp>
      <p:sp>
        <p:nvSpPr>
          <p:cNvPr id="3" name="Content Placeholder 2">
            <a:extLst>
              <a:ext uri="{FF2B5EF4-FFF2-40B4-BE49-F238E27FC236}">
                <a16:creationId xmlns:a16="http://schemas.microsoft.com/office/drawing/2014/main" id="{5D6392F6-3C97-4B56-A4A2-957114B7DA92}"/>
              </a:ext>
            </a:extLst>
          </p:cNvPr>
          <p:cNvSpPr>
            <a:spLocks noGrp="1"/>
          </p:cNvSpPr>
          <p:nvPr>
            <p:ph idx="1"/>
          </p:nvPr>
        </p:nvSpPr>
        <p:spPr>
          <a:xfrm>
            <a:off x="332873" y="2054225"/>
            <a:ext cx="10515600" cy="4351338"/>
          </a:xfrm>
        </p:spPr>
        <p:txBody>
          <a:bodyPr>
            <a:normAutofit fontScale="85000" lnSpcReduction="20000"/>
          </a:bodyPr>
          <a:lstStyle/>
          <a:p>
            <a:pPr marL="514350" indent="-514350">
              <a:buFont typeface="+mj-lt"/>
              <a:buAutoNum type="arabicPeriod"/>
            </a:pPr>
            <a:r>
              <a:rPr lang="en-GB" b="0" i="0" dirty="0">
                <a:solidFill>
                  <a:srgbClr val="2A2A2A"/>
                </a:solidFill>
                <a:effectLst/>
                <a:latin typeface="Segoe UI" panose="020B0502040204020203" pitchFamily="34" charset="0"/>
                <a:cs typeface="Segoe UI" panose="020B0502040204020203" pitchFamily="34" charset="0"/>
              </a:rPr>
              <a:t>Digital Literacy</a:t>
            </a:r>
          </a:p>
          <a:p>
            <a:pPr marL="514350" indent="-514350">
              <a:buFont typeface="+mj-lt"/>
              <a:buAutoNum type="arabicPeriod"/>
            </a:pPr>
            <a:r>
              <a:rPr lang="en-GB" b="0" i="0" dirty="0">
                <a:solidFill>
                  <a:srgbClr val="2A2A2A"/>
                </a:solidFill>
                <a:effectLst/>
                <a:latin typeface="Segoe UI" panose="020B0502040204020203" pitchFamily="34" charset="0"/>
                <a:cs typeface="Segoe UI" panose="020B0502040204020203" pitchFamily="34" charset="0"/>
              </a:rPr>
              <a:t>Problem Solving Skills</a:t>
            </a:r>
          </a:p>
          <a:p>
            <a:pPr marL="514350" indent="-514350">
              <a:buFont typeface="+mj-lt"/>
              <a:buAutoNum type="arabicPeriod"/>
            </a:pPr>
            <a:r>
              <a:rPr lang="en-GB" dirty="0">
                <a:latin typeface="Segoe UI" panose="020B0502040204020203" pitchFamily="34" charset="0"/>
                <a:cs typeface="Segoe UI" panose="020B0502040204020203" pitchFamily="34" charset="0"/>
              </a:rPr>
              <a:t>Global Citizenship</a:t>
            </a:r>
          </a:p>
          <a:p>
            <a:pPr marL="514350" indent="-514350">
              <a:buFont typeface="+mj-lt"/>
              <a:buAutoNum type="arabicPeriod"/>
            </a:pPr>
            <a:r>
              <a:rPr lang="en-GB" dirty="0">
                <a:latin typeface="Segoe UI" panose="020B0502040204020203" pitchFamily="34" charset="0"/>
                <a:cs typeface="Segoe UI" panose="020B0502040204020203" pitchFamily="34" charset="0"/>
              </a:rPr>
              <a:t>Youth Entrepreneurship</a:t>
            </a:r>
          </a:p>
          <a:p>
            <a:pPr marL="514350" indent="-514350">
              <a:buFont typeface="+mj-lt"/>
              <a:buAutoNum type="arabicPeriod"/>
            </a:pPr>
            <a:r>
              <a:rPr lang="en-GB" b="0" i="0" dirty="0">
                <a:solidFill>
                  <a:srgbClr val="2A2A2A"/>
                </a:solidFill>
                <a:effectLst/>
                <a:latin typeface="Segoe UI" panose="020B0502040204020203" pitchFamily="34" charset="0"/>
                <a:cs typeface="Segoe UI" panose="020B0502040204020203" pitchFamily="34" charset="0"/>
              </a:rPr>
              <a:t>Curiosity and a Love of Learning</a:t>
            </a:r>
          </a:p>
          <a:p>
            <a:pPr marL="514350" indent="-514350">
              <a:buFont typeface="+mj-lt"/>
              <a:buAutoNum type="arabicPeriod"/>
            </a:pPr>
            <a:r>
              <a:rPr lang="en-GB" b="0" i="0" dirty="0">
                <a:solidFill>
                  <a:srgbClr val="2A2A2A"/>
                </a:solidFill>
                <a:effectLst/>
                <a:latin typeface="Segoe UI" panose="020B0502040204020203" pitchFamily="34" charset="0"/>
                <a:cs typeface="Segoe UI" panose="020B0502040204020203" pitchFamily="34" charset="0"/>
              </a:rPr>
              <a:t>Adaptability and Cognitive Flexibility</a:t>
            </a:r>
          </a:p>
          <a:p>
            <a:pPr marL="514350" indent="-514350">
              <a:buFont typeface="+mj-lt"/>
              <a:buAutoNum type="arabicPeriod"/>
            </a:pPr>
            <a:r>
              <a:rPr lang="en-GB" b="0" i="0" dirty="0">
                <a:solidFill>
                  <a:srgbClr val="2A2A2A"/>
                </a:solidFill>
                <a:effectLst/>
                <a:latin typeface="Segoe UI" panose="020B0502040204020203" pitchFamily="34" charset="0"/>
                <a:cs typeface="Segoe UI" panose="020B0502040204020203" pitchFamily="34" charset="0"/>
              </a:rPr>
              <a:t>Accessing, Assessing and Analysing Information</a:t>
            </a:r>
          </a:p>
          <a:p>
            <a:pPr marL="514350" indent="-514350">
              <a:buFont typeface="+mj-lt"/>
              <a:buAutoNum type="arabicPeriod"/>
            </a:pPr>
            <a:r>
              <a:rPr lang="en-GB" b="0" i="0" dirty="0">
                <a:solidFill>
                  <a:srgbClr val="2A2A2A"/>
                </a:solidFill>
                <a:effectLst/>
                <a:latin typeface="Segoe UI" panose="020B0502040204020203" pitchFamily="34" charset="0"/>
                <a:cs typeface="Segoe UI" panose="020B0502040204020203" pitchFamily="34" charset="0"/>
              </a:rPr>
              <a:t>Self-Knowledge and Emotional Intelligence</a:t>
            </a:r>
            <a:br>
              <a:rPr lang="en-GB" dirty="0">
                <a:latin typeface="Segoe UI" panose="020B0502040204020203" pitchFamily="34" charset="0"/>
                <a:cs typeface="Segoe UI" panose="020B0502040204020203" pitchFamily="34" charset="0"/>
              </a:rPr>
            </a:br>
            <a:br>
              <a:rPr lang="en-GB" dirty="0">
                <a:latin typeface="Segoe UI" panose="020B0502040204020203" pitchFamily="34" charset="0"/>
                <a:cs typeface="Segoe UI" panose="020B0502040204020203" pitchFamily="34" charset="0"/>
              </a:rPr>
            </a:br>
            <a:r>
              <a:rPr lang="en-GB" b="0" i="0" dirty="0">
                <a:solidFill>
                  <a:srgbClr val="2A2A2A"/>
                </a:solidFill>
                <a:effectLst/>
                <a:latin typeface="Segoe UI" panose="020B0502040204020203" pitchFamily="34" charset="0"/>
                <a:cs typeface="Segoe UI" panose="020B0502040204020203" pitchFamily="34" charset="0"/>
              </a:rPr>
              <a:t>Read more at: </a:t>
            </a:r>
            <a:r>
              <a:rPr lang="en-GB" b="0" i="0" u="none" strike="noStrike" dirty="0">
                <a:solidFill>
                  <a:srgbClr val="022E61"/>
                </a:solidFill>
                <a:effectLst/>
                <a:latin typeface="Segoe UI" panose="020B0502040204020203" pitchFamily="34" charset="0"/>
                <a:cs typeface="Segoe UI" panose="020B0502040204020203" pitchFamily="34" charset="0"/>
                <a:hlinkClick r:id="rId2"/>
              </a:rPr>
              <a:t>https://www.skillsyouneed.com/rhubarb/skills-young-people-need.html</a:t>
            </a:r>
            <a:br>
              <a:rPr lang="en-GB" dirty="0">
                <a:latin typeface="Segoe UI" panose="020B0502040204020203" pitchFamily="34" charset="0"/>
                <a:cs typeface="Segoe UI" panose="020B0502040204020203" pitchFamily="34" charset="0"/>
              </a:rPr>
            </a:br>
            <a:br>
              <a:rPr lang="en-GB" dirty="0"/>
            </a:br>
            <a:endParaRPr lang="en-GB" dirty="0">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AD05FDCE-15ED-429E-A678-5647562E08E4}"/>
              </a:ext>
            </a:extLst>
          </p:cNvPr>
          <p:cNvPicPr>
            <a:picLocks noChangeAspect="1"/>
          </p:cNvPicPr>
          <p:nvPr/>
        </p:nvPicPr>
        <p:blipFill>
          <a:blip r:embed="rId3"/>
          <a:stretch>
            <a:fillRect/>
          </a:stretch>
        </p:blipFill>
        <p:spPr>
          <a:xfrm>
            <a:off x="7221388" y="1690688"/>
            <a:ext cx="4508312" cy="2939143"/>
          </a:xfrm>
          <a:prstGeom prst="rect">
            <a:avLst/>
          </a:prstGeom>
        </p:spPr>
      </p:pic>
    </p:spTree>
    <p:extLst>
      <p:ext uri="{BB962C8B-B14F-4D97-AF65-F5344CB8AC3E}">
        <p14:creationId xmlns:p14="http://schemas.microsoft.com/office/powerpoint/2010/main" val="411294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59F8-897B-44C9-B0BD-7CA5F70BEF2D}"/>
              </a:ext>
            </a:extLst>
          </p:cNvPr>
          <p:cNvSpPr>
            <a:spLocks noGrp="1"/>
          </p:cNvSpPr>
          <p:nvPr>
            <p:ph type="title"/>
          </p:nvPr>
        </p:nvSpPr>
        <p:spPr>
          <a:xfrm>
            <a:off x="218889" y="101955"/>
            <a:ext cx="10515600" cy="931447"/>
          </a:xfrm>
        </p:spPr>
        <p:txBody>
          <a:bodyPr/>
          <a:lstStyle/>
          <a:p>
            <a:r>
              <a:rPr lang="en-GB" dirty="0">
                <a:solidFill>
                  <a:srgbClr val="B08600"/>
                </a:solidFill>
                <a:latin typeface="OPTILawrence" pitchFamily="50" charset="0"/>
                <a:cs typeface="Segoe UI Light" panose="020B0502040204020203" pitchFamily="34" charset="0"/>
              </a:rPr>
              <a:t>How are we doing?  Implementation.</a:t>
            </a:r>
          </a:p>
        </p:txBody>
      </p:sp>
      <p:sp>
        <p:nvSpPr>
          <p:cNvPr id="3" name="Content Placeholder 2">
            <a:extLst>
              <a:ext uri="{FF2B5EF4-FFF2-40B4-BE49-F238E27FC236}">
                <a16:creationId xmlns:a16="http://schemas.microsoft.com/office/drawing/2014/main" id="{7AC223FE-F752-4AE7-832D-0716763589DF}"/>
              </a:ext>
            </a:extLst>
          </p:cNvPr>
          <p:cNvSpPr>
            <a:spLocks noGrp="1"/>
          </p:cNvSpPr>
          <p:nvPr>
            <p:ph idx="1"/>
          </p:nvPr>
        </p:nvSpPr>
        <p:spPr>
          <a:xfrm>
            <a:off x="218889" y="1944464"/>
            <a:ext cx="4488809" cy="4811582"/>
          </a:xfrm>
        </p:spPr>
        <p:txBody>
          <a:bodyPr>
            <a:normAutofit/>
          </a:bodyPr>
          <a:lstStyle/>
          <a:p>
            <a:r>
              <a:rPr lang="en-GB" dirty="0">
                <a:solidFill>
                  <a:srgbClr val="0070C0"/>
                </a:solidFill>
                <a:latin typeface="Segoe UI" panose="020B0502040204020203" pitchFamily="34" charset="0"/>
                <a:cs typeface="Segoe UI" panose="020B0502040204020203" pitchFamily="34" charset="0"/>
              </a:rPr>
              <a:t>HPL</a:t>
            </a:r>
          </a:p>
          <a:p>
            <a:pPr marL="0" indent="0">
              <a:buNone/>
            </a:pPr>
            <a:endParaRPr lang="en-GB" sz="1900" dirty="0">
              <a:solidFill>
                <a:srgbClr val="0070C0"/>
              </a:solidFill>
              <a:latin typeface="Segoe UI" panose="020B0502040204020203" pitchFamily="34" charset="0"/>
              <a:cs typeface="Segoe UI" panose="020B0502040204020203" pitchFamily="34" charset="0"/>
            </a:endParaRPr>
          </a:p>
          <a:p>
            <a:r>
              <a:rPr lang="en-GB" dirty="0">
                <a:solidFill>
                  <a:srgbClr val="00B050"/>
                </a:solidFill>
                <a:latin typeface="Segoe UI" panose="020B0502040204020203" pitchFamily="34" charset="0"/>
                <a:cs typeface="Segoe UI" panose="020B0502040204020203" pitchFamily="34" charset="0"/>
              </a:rPr>
              <a:t>Assessment Essentials</a:t>
            </a:r>
          </a:p>
          <a:p>
            <a:pPr marL="0" indent="0">
              <a:buNone/>
            </a:pPr>
            <a:endParaRPr lang="en-GB" dirty="0">
              <a:latin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cs typeface="Segoe UI" panose="020B0502040204020203" pitchFamily="34" charset="0"/>
            </a:endParaRPr>
          </a:p>
          <a:p>
            <a:r>
              <a:rPr lang="en-GB" dirty="0">
                <a:solidFill>
                  <a:srgbClr val="7030A0"/>
                </a:solidFill>
                <a:latin typeface="Segoe UI" panose="020B0502040204020203" pitchFamily="34" charset="0"/>
                <a:cs typeface="Segoe UI" panose="020B0502040204020203" pitchFamily="34" charset="0"/>
              </a:rPr>
              <a:t>In-house expertise</a:t>
            </a:r>
          </a:p>
          <a:p>
            <a:endParaRPr lang="en-GB" sz="1800" dirty="0">
              <a:solidFill>
                <a:srgbClr val="7030A0"/>
              </a:solidFill>
              <a:latin typeface="Segoe UI" panose="020B0502040204020203" pitchFamily="34" charset="0"/>
              <a:cs typeface="Segoe UI" panose="020B0502040204020203" pitchFamily="34" charset="0"/>
            </a:endParaRPr>
          </a:p>
          <a:p>
            <a:r>
              <a:rPr lang="en-GB" dirty="0">
                <a:solidFill>
                  <a:srgbClr val="B08600"/>
                </a:solidFill>
                <a:latin typeface="Segoe UI" panose="020B0502040204020203" pitchFamily="34" charset="0"/>
                <a:cs typeface="Segoe UI" panose="020B0502040204020203" pitchFamily="34" charset="0"/>
              </a:rPr>
              <a:t>Ongoing CPD</a:t>
            </a:r>
          </a:p>
          <a:p>
            <a:endParaRPr lang="en-GB" sz="1600" dirty="0">
              <a:solidFill>
                <a:schemeClr val="accent2">
                  <a:lumMod val="75000"/>
                </a:schemeClr>
              </a:solidFill>
              <a:latin typeface="Segoe UI" panose="020B0502040204020203" pitchFamily="34" charset="0"/>
              <a:cs typeface="Segoe UI" panose="020B0502040204020203" pitchFamily="34" charset="0"/>
            </a:endParaRPr>
          </a:p>
          <a:p>
            <a:r>
              <a:rPr lang="en-GB" dirty="0">
                <a:solidFill>
                  <a:srgbClr val="CC00CC"/>
                </a:solidFill>
                <a:latin typeface="Segoe UI" panose="020B0502040204020203" pitchFamily="34" charset="0"/>
                <a:cs typeface="Segoe UI" panose="020B0502040204020203" pitchFamily="34" charset="0"/>
              </a:rPr>
              <a:t>Appraisal</a:t>
            </a:r>
          </a:p>
          <a:p>
            <a:pPr marL="0" indent="0">
              <a:buNone/>
            </a:pPr>
            <a:endParaRPr lang="en-GB" dirty="0"/>
          </a:p>
          <a:p>
            <a:endParaRPr lang="en-GB" dirty="0"/>
          </a:p>
        </p:txBody>
      </p:sp>
      <p:sp>
        <p:nvSpPr>
          <p:cNvPr id="4" name="TextBox 3">
            <a:extLst>
              <a:ext uri="{FF2B5EF4-FFF2-40B4-BE49-F238E27FC236}">
                <a16:creationId xmlns:a16="http://schemas.microsoft.com/office/drawing/2014/main" id="{4E279AEF-52FB-4573-9D24-6A7935895272}"/>
              </a:ext>
            </a:extLst>
          </p:cNvPr>
          <p:cNvSpPr txBox="1"/>
          <p:nvPr/>
        </p:nvSpPr>
        <p:spPr>
          <a:xfrm>
            <a:off x="4610401" y="1675430"/>
            <a:ext cx="5976444" cy="923330"/>
          </a:xfrm>
          <a:prstGeom prst="rect">
            <a:avLst/>
          </a:prstGeom>
          <a:noFill/>
        </p:spPr>
        <p:txBody>
          <a:bodyPr wrap="none" rtlCol="0">
            <a:spAutoFit/>
          </a:bodyPr>
          <a:lstStyle/>
          <a:p>
            <a:r>
              <a:rPr lang="en-GB" dirty="0">
                <a:solidFill>
                  <a:srgbClr val="0070C0"/>
                </a:solidFill>
                <a:latin typeface="Segoe UI" panose="020B0502040204020203" pitchFamily="34" charset="0"/>
                <a:cs typeface="Segoe UI" panose="020B0502040204020203" pitchFamily="34" charset="0"/>
              </a:rPr>
              <a:t>Three years in progress.</a:t>
            </a:r>
          </a:p>
          <a:p>
            <a:r>
              <a:rPr lang="en-GB" dirty="0">
                <a:solidFill>
                  <a:srgbClr val="0070C0"/>
                </a:solidFill>
                <a:latin typeface="Segoe UI" panose="020B0502040204020203" pitchFamily="34" charset="0"/>
                <a:cs typeface="Segoe UI" panose="020B0502040204020203" pitchFamily="34" charset="0"/>
              </a:rPr>
              <a:t>Embracing a growth mindset philosophy.</a:t>
            </a:r>
          </a:p>
          <a:p>
            <a:r>
              <a:rPr lang="en-GB" dirty="0">
                <a:solidFill>
                  <a:srgbClr val="0070C0"/>
                </a:solidFill>
                <a:latin typeface="Segoe UI" panose="020B0502040204020203" pitchFamily="34" charset="0"/>
                <a:cs typeface="Segoe UI" panose="020B0502040204020203" pitchFamily="34" charset="0"/>
              </a:rPr>
              <a:t>World class school – ½ way through a 2 year programme</a:t>
            </a:r>
          </a:p>
        </p:txBody>
      </p:sp>
      <p:sp>
        <p:nvSpPr>
          <p:cNvPr id="5" name="TextBox 4">
            <a:extLst>
              <a:ext uri="{FF2B5EF4-FFF2-40B4-BE49-F238E27FC236}">
                <a16:creationId xmlns:a16="http://schemas.microsoft.com/office/drawing/2014/main" id="{6BE6FBFB-C967-4D8C-9498-43BA9F5A0275}"/>
              </a:ext>
            </a:extLst>
          </p:cNvPr>
          <p:cNvSpPr txBox="1"/>
          <p:nvPr/>
        </p:nvSpPr>
        <p:spPr>
          <a:xfrm>
            <a:off x="4614413" y="2605212"/>
            <a:ext cx="7987764" cy="923330"/>
          </a:xfrm>
          <a:prstGeom prst="rect">
            <a:avLst/>
          </a:prstGeom>
          <a:noFill/>
        </p:spPr>
        <p:txBody>
          <a:bodyPr wrap="none" rtlCol="0">
            <a:spAutoFit/>
          </a:bodyPr>
          <a:lstStyle/>
          <a:p>
            <a:r>
              <a:rPr lang="en-GB" dirty="0">
                <a:solidFill>
                  <a:srgbClr val="00B050"/>
                </a:solidFill>
                <a:latin typeface="Segoe UI" panose="020B0502040204020203" pitchFamily="34" charset="0"/>
                <a:cs typeface="Segoe UI" panose="020B0502040204020203" pitchFamily="34" charset="0"/>
              </a:rPr>
              <a:t>One year in progress.</a:t>
            </a:r>
          </a:p>
          <a:p>
            <a:r>
              <a:rPr lang="en-GB" dirty="0">
                <a:solidFill>
                  <a:srgbClr val="00B050"/>
                </a:solidFill>
                <a:latin typeface="Segoe UI" panose="020B0502040204020203" pitchFamily="34" charset="0"/>
                <a:cs typeface="Segoe UI" panose="020B0502040204020203" pitchFamily="34" charset="0"/>
              </a:rPr>
              <a:t>Embracing the value of formative assessment as intrinsic to student progress.</a:t>
            </a:r>
          </a:p>
          <a:p>
            <a:r>
              <a:rPr lang="en-GB" dirty="0">
                <a:solidFill>
                  <a:srgbClr val="00B050"/>
                </a:solidFill>
                <a:latin typeface="Segoe UI" panose="020B0502040204020203" pitchFamily="34" charset="0"/>
                <a:cs typeface="Segoe UI" panose="020B0502040204020203" pitchFamily="34" charset="0"/>
              </a:rPr>
              <a:t>Combining seamlessly with HPL.</a:t>
            </a:r>
          </a:p>
        </p:txBody>
      </p:sp>
      <p:sp>
        <p:nvSpPr>
          <p:cNvPr id="6" name="TextBox 5">
            <a:extLst>
              <a:ext uri="{FF2B5EF4-FFF2-40B4-BE49-F238E27FC236}">
                <a16:creationId xmlns:a16="http://schemas.microsoft.com/office/drawing/2014/main" id="{04A19466-E000-4B84-8927-5388558237D6}"/>
              </a:ext>
            </a:extLst>
          </p:cNvPr>
          <p:cNvSpPr txBox="1"/>
          <p:nvPr/>
        </p:nvSpPr>
        <p:spPr>
          <a:xfrm>
            <a:off x="4610402" y="4438112"/>
            <a:ext cx="7218386" cy="646331"/>
          </a:xfrm>
          <a:prstGeom prst="rect">
            <a:avLst/>
          </a:prstGeom>
          <a:noFill/>
        </p:spPr>
        <p:txBody>
          <a:bodyPr wrap="none" rtlCol="0">
            <a:spAutoFit/>
          </a:bodyPr>
          <a:lstStyle/>
          <a:p>
            <a:r>
              <a:rPr lang="en-GB" dirty="0">
                <a:solidFill>
                  <a:srgbClr val="7030A0"/>
                </a:solidFill>
                <a:latin typeface="Segoe UI" panose="020B0502040204020203" pitchFamily="34" charset="0"/>
                <a:cs typeface="Segoe UI" panose="020B0502040204020203" pitchFamily="34" charset="0"/>
              </a:rPr>
              <a:t>HPL lead and development of groups.  Teach meets.  Briefing agenda.</a:t>
            </a:r>
          </a:p>
          <a:p>
            <a:r>
              <a:rPr lang="en-GB" dirty="0">
                <a:solidFill>
                  <a:srgbClr val="7030A0"/>
                </a:solidFill>
                <a:latin typeface="Segoe UI" panose="020B0502040204020203" pitchFamily="34" charset="0"/>
                <a:cs typeface="Segoe UI" panose="020B0502040204020203" pitchFamily="34" charset="0"/>
              </a:rPr>
              <a:t>Quality assurance.  Support.  </a:t>
            </a:r>
          </a:p>
        </p:txBody>
      </p:sp>
      <p:sp>
        <p:nvSpPr>
          <p:cNvPr id="9" name="TextBox 8">
            <a:extLst>
              <a:ext uri="{FF2B5EF4-FFF2-40B4-BE49-F238E27FC236}">
                <a16:creationId xmlns:a16="http://schemas.microsoft.com/office/drawing/2014/main" id="{81A6A391-7BDE-4500-BC77-8E60304774EE}"/>
              </a:ext>
            </a:extLst>
          </p:cNvPr>
          <p:cNvSpPr txBox="1"/>
          <p:nvPr/>
        </p:nvSpPr>
        <p:spPr>
          <a:xfrm>
            <a:off x="4610401" y="5355577"/>
            <a:ext cx="6904647" cy="369332"/>
          </a:xfrm>
          <a:prstGeom prst="rect">
            <a:avLst/>
          </a:prstGeom>
          <a:noFill/>
        </p:spPr>
        <p:txBody>
          <a:bodyPr wrap="none" rtlCol="0">
            <a:spAutoFit/>
          </a:bodyPr>
          <a:lstStyle/>
          <a:p>
            <a:r>
              <a:rPr lang="en-GB" dirty="0">
                <a:solidFill>
                  <a:srgbClr val="B08600"/>
                </a:solidFill>
                <a:latin typeface="Segoe UI" panose="020B0502040204020203" pitchFamily="34" charset="0"/>
                <a:cs typeface="Segoe UI" panose="020B0502040204020203" pitchFamily="34" charset="0"/>
              </a:rPr>
              <a:t>Training days.  Twilight sessions.  Online courses.  External courses.</a:t>
            </a:r>
          </a:p>
        </p:txBody>
      </p:sp>
      <p:sp>
        <p:nvSpPr>
          <p:cNvPr id="10" name="TextBox 9">
            <a:extLst>
              <a:ext uri="{FF2B5EF4-FFF2-40B4-BE49-F238E27FC236}">
                <a16:creationId xmlns:a16="http://schemas.microsoft.com/office/drawing/2014/main" id="{17B5C382-2ABC-415C-B9AD-CC3847699588}"/>
              </a:ext>
            </a:extLst>
          </p:cNvPr>
          <p:cNvSpPr txBox="1"/>
          <p:nvPr/>
        </p:nvSpPr>
        <p:spPr>
          <a:xfrm>
            <a:off x="4610401" y="6088376"/>
            <a:ext cx="3487045" cy="369332"/>
          </a:xfrm>
          <a:prstGeom prst="rect">
            <a:avLst/>
          </a:prstGeom>
          <a:noFill/>
        </p:spPr>
        <p:txBody>
          <a:bodyPr wrap="none" rtlCol="0">
            <a:spAutoFit/>
          </a:bodyPr>
          <a:lstStyle/>
          <a:p>
            <a:r>
              <a:rPr lang="en-GB" dirty="0">
                <a:solidFill>
                  <a:srgbClr val="CC00CC"/>
                </a:solidFill>
                <a:latin typeface="Segoe UI" panose="020B0502040204020203" pitchFamily="34" charset="0"/>
                <a:cs typeface="Segoe UI" panose="020B0502040204020203" pitchFamily="34" charset="0"/>
              </a:rPr>
              <a:t>Whole school targets.  Reviews</a:t>
            </a:r>
            <a:r>
              <a:rPr lang="en-GB" dirty="0">
                <a:solidFill>
                  <a:srgbClr val="CC00CC"/>
                </a:solidFill>
                <a:latin typeface="Segoe UI Light" panose="020B0502040204020203" pitchFamily="34" charset="0"/>
                <a:cs typeface="Segoe UI Light" panose="020B0502040204020203" pitchFamily="34" charset="0"/>
              </a:rPr>
              <a:t>.  </a:t>
            </a:r>
          </a:p>
        </p:txBody>
      </p:sp>
      <p:sp>
        <p:nvSpPr>
          <p:cNvPr id="11" name="Content Placeholder 2">
            <a:extLst>
              <a:ext uri="{FF2B5EF4-FFF2-40B4-BE49-F238E27FC236}">
                <a16:creationId xmlns:a16="http://schemas.microsoft.com/office/drawing/2014/main" id="{74E49AFA-4F88-43C2-A2A2-9BAF5FED3308}"/>
              </a:ext>
            </a:extLst>
          </p:cNvPr>
          <p:cNvSpPr txBox="1">
            <a:spLocks/>
          </p:cNvSpPr>
          <p:nvPr/>
        </p:nvSpPr>
        <p:spPr>
          <a:xfrm>
            <a:off x="316186" y="1088209"/>
            <a:ext cx="8783025" cy="533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Segoe UI" panose="020B0502040204020203" pitchFamily="34" charset="0"/>
                <a:cs typeface="Segoe UI" panose="020B0502040204020203" pitchFamily="34" charset="0"/>
              </a:rPr>
              <a:t>Up-to-date pedagogy based on research:</a:t>
            </a:r>
          </a:p>
          <a:p>
            <a:endParaRPr lang="en-GB"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GB" dirty="0"/>
          </a:p>
          <a:p>
            <a:pPr marL="0" indent="0">
              <a:buNone/>
            </a:pPr>
            <a:endParaRPr lang="en-GB" dirty="0"/>
          </a:p>
        </p:txBody>
      </p:sp>
      <p:sp>
        <p:nvSpPr>
          <p:cNvPr id="7" name="Content Placeholder 2">
            <a:extLst>
              <a:ext uri="{FF2B5EF4-FFF2-40B4-BE49-F238E27FC236}">
                <a16:creationId xmlns:a16="http://schemas.microsoft.com/office/drawing/2014/main" id="{D71DCBB0-0DB8-4E2C-8BC6-A615D34765E7}"/>
              </a:ext>
            </a:extLst>
          </p:cNvPr>
          <p:cNvSpPr txBox="1">
            <a:spLocks/>
          </p:cNvSpPr>
          <p:nvPr/>
        </p:nvSpPr>
        <p:spPr>
          <a:xfrm>
            <a:off x="316185" y="3633659"/>
            <a:ext cx="8783025" cy="533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Segoe UI" panose="020B0502040204020203" pitchFamily="34" charset="0"/>
                <a:cs typeface="Segoe UI" panose="020B0502040204020203" pitchFamily="34" charset="0"/>
              </a:rPr>
              <a:t>High expectations; utilising:</a:t>
            </a:r>
          </a:p>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37585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DC8F-BFF3-4CD7-9D40-AFE7DFA0CCB6}"/>
              </a:ext>
            </a:extLst>
          </p:cNvPr>
          <p:cNvSpPr>
            <a:spLocks noGrp="1"/>
          </p:cNvSpPr>
          <p:nvPr>
            <p:ph type="title"/>
          </p:nvPr>
        </p:nvSpPr>
        <p:spPr>
          <a:xfrm>
            <a:off x="315635" y="210643"/>
            <a:ext cx="10515600" cy="1325563"/>
          </a:xfrm>
        </p:spPr>
        <p:txBody>
          <a:bodyPr/>
          <a:lstStyle/>
          <a:p>
            <a:r>
              <a:rPr lang="en-GB" dirty="0">
                <a:solidFill>
                  <a:srgbClr val="B08600"/>
                </a:solidFill>
                <a:latin typeface="OPTILawrence" pitchFamily="50" charset="0"/>
                <a:cs typeface="Segoe UI Light" panose="020B0502040204020203" pitchFamily="34" charset="0"/>
              </a:rPr>
              <a:t>Next steps.  Implementation</a:t>
            </a:r>
          </a:p>
        </p:txBody>
      </p:sp>
      <p:sp>
        <p:nvSpPr>
          <p:cNvPr id="3" name="Content Placeholder 2">
            <a:extLst>
              <a:ext uri="{FF2B5EF4-FFF2-40B4-BE49-F238E27FC236}">
                <a16:creationId xmlns:a16="http://schemas.microsoft.com/office/drawing/2014/main" id="{B6B82FAD-D7F3-42A3-BBA3-CBA5ECE06F9C}"/>
              </a:ext>
            </a:extLst>
          </p:cNvPr>
          <p:cNvSpPr>
            <a:spLocks noGrp="1"/>
          </p:cNvSpPr>
          <p:nvPr>
            <p:ph idx="1"/>
          </p:nvPr>
        </p:nvSpPr>
        <p:spPr>
          <a:xfrm>
            <a:off x="315635" y="1536206"/>
            <a:ext cx="11275503" cy="4323174"/>
          </a:xfrm>
        </p:spPr>
        <p:txBody>
          <a:bodyPr>
            <a:normAutofit/>
          </a:bodyPr>
          <a:lstStyle/>
          <a:p>
            <a:r>
              <a:rPr lang="en-GB" sz="2000" b="1" dirty="0">
                <a:latin typeface="Segoe UI" panose="020B0502040204020203" pitchFamily="34" charset="0"/>
                <a:cs typeface="Segoe UI" panose="020B0502040204020203" pitchFamily="34" charset="0"/>
              </a:rPr>
              <a:t>All staff </a:t>
            </a:r>
            <a:r>
              <a:rPr lang="en-GB" sz="2000" dirty="0">
                <a:latin typeface="Segoe UI" panose="020B0502040204020203" pitchFamily="34" charset="0"/>
                <a:cs typeface="Segoe UI" panose="020B0502040204020203" pitchFamily="34" charset="0"/>
              </a:rPr>
              <a:t>are using </a:t>
            </a:r>
            <a:r>
              <a:rPr lang="en-GB" sz="2000" b="1" dirty="0">
                <a:latin typeface="Segoe UI" panose="020B0502040204020203" pitchFamily="34" charset="0"/>
                <a:cs typeface="Segoe UI" panose="020B0502040204020203" pitchFamily="34" charset="0"/>
              </a:rPr>
              <a:t>assessment strategies </a:t>
            </a:r>
            <a:r>
              <a:rPr lang="en-GB" sz="2000" dirty="0">
                <a:latin typeface="Segoe UI" panose="020B0502040204020203" pitchFamily="34" charset="0"/>
                <a:cs typeface="Segoe UI" panose="020B0502040204020203" pitchFamily="34" charset="0"/>
              </a:rPr>
              <a:t>to inform the planning of high quality lessons and to ensure interventions are rapid.</a:t>
            </a:r>
          </a:p>
          <a:p>
            <a:r>
              <a:rPr lang="en-GB" sz="2000" dirty="0">
                <a:latin typeface="Segoe UI" panose="020B0502040204020203" pitchFamily="34" charset="0"/>
                <a:cs typeface="Segoe UI" panose="020B0502040204020203" pitchFamily="34" charset="0"/>
              </a:rPr>
              <a:t>All staff are using and referring to the 30 ACPs and VAAs on a regular basis and promote their use within lessons. </a:t>
            </a:r>
            <a:r>
              <a:rPr lang="en-GB" sz="2000" b="1" dirty="0">
                <a:effectLst/>
                <a:latin typeface="Segoe UI" panose="020B0502040204020203" pitchFamily="34" charset="0"/>
                <a:ea typeface="Calibri" panose="020F0502020204030204" pitchFamily="34" charset="0"/>
                <a:cs typeface="Segoe UI" panose="020B0502040204020203" pitchFamily="34" charset="0"/>
              </a:rPr>
              <a:t>The concept of HPL is central to the underpinning pedagogy of the school. It is clearly evident in daily practise.</a:t>
            </a:r>
            <a:endParaRPr lang="en-GB" sz="2000" b="1" dirty="0">
              <a:latin typeface="Segoe UI" panose="020B0502040204020203" pitchFamily="34" charset="0"/>
              <a:cs typeface="Segoe UI" panose="020B0502040204020203" pitchFamily="34" charset="0"/>
            </a:endParaRPr>
          </a:p>
          <a:p>
            <a:r>
              <a:rPr lang="en-GB" sz="2000" b="1" dirty="0">
                <a:latin typeface="Segoe UI" panose="020B0502040204020203" pitchFamily="34" charset="0"/>
                <a:cs typeface="Segoe UI" panose="020B0502040204020203" pitchFamily="34" charset="0"/>
              </a:rPr>
              <a:t>Students are able to use the language of HPL </a:t>
            </a:r>
            <a:r>
              <a:rPr lang="en-GB" sz="2000" dirty="0">
                <a:latin typeface="Segoe UI" panose="020B0502040204020203" pitchFamily="34" charset="0"/>
                <a:cs typeface="Segoe UI" panose="020B0502040204020203" pitchFamily="34" charset="0"/>
              </a:rPr>
              <a:t>effortlessly.</a:t>
            </a:r>
          </a:p>
          <a:p>
            <a:r>
              <a:rPr lang="en-GB" sz="2000" dirty="0">
                <a:latin typeface="Segoe UI" panose="020B0502040204020203" pitchFamily="34" charset="0"/>
                <a:cs typeface="Segoe UI" panose="020B0502040204020203" pitchFamily="34" charset="0"/>
              </a:rPr>
              <a:t>Parents are supportive of the school’s drive towards high performance for all students.  They understand the strategies we are using.</a:t>
            </a:r>
          </a:p>
          <a:p>
            <a:r>
              <a:rPr lang="en-GB" sz="2000" dirty="0">
                <a:latin typeface="Segoe UI" panose="020B0502040204020203" pitchFamily="34" charset="0"/>
                <a:cs typeface="Segoe UI" panose="020B0502040204020203" pitchFamily="34" charset="0"/>
              </a:rPr>
              <a:t>Opportunities for a range of </a:t>
            </a:r>
            <a:r>
              <a:rPr lang="en-GB" sz="2000" b="1" dirty="0">
                <a:latin typeface="Segoe UI" panose="020B0502040204020203" pitchFamily="34" charset="0"/>
                <a:cs typeface="Segoe UI" panose="020B0502040204020203" pitchFamily="34" charset="0"/>
              </a:rPr>
              <a:t>enquiry-based learning </a:t>
            </a:r>
            <a:r>
              <a:rPr lang="en-GB" sz="2000" dirty="0">
                <a:latin typeface="Segoe UI" panose="020B0502040204020203" pitchFamily="34" charset="0"/>
                <a:cs typeface="Segoe UI" panose="020B0502040204020203" pitchFamily="34" charset="0"/>
              </a:rPr>
              <a:t>across all phases and subjects are being looked at and implemented.</a:t>
            </a:r>
          </a:p>
          <a:p>
            <a:r>
              <a:rPr lang="en-GB" sz="2000" dirty="0">
                <a:latin typeface="Segoe UI" panose="020B0502040204020203" pitchFamily="34" charset="0"/>
                <a:cs typeface="Segoe UI" panose="020B0502040204020203" pitchFamily="34" charset="0"/>
              </a:rPr>
              <a:t>The </a:t>
            </a:r>
            <a:r>
              <a:rPr lang="en-GB" sz="2000" b="1" dirty="0">
                <a:latin typeface="Segoe UI" panose="020B0502040204020203" pitchFamily="34" charset="0"/>
                <a:cs typeface="Segoe UI" panose="020B0502040204020203" pitchFamily="34" charset="0"/>
              </a:rPr>
              <a:t>Seven Pillars of High Performance</a:t>
            </a:r>
            <a:r>
              <a:rPr lang="en-GB" sz="2000" dirty="0">
                <a:latin typeface="Segoe UI" panose="020B0502040204020203" pitchFamily="34" charset="0"/>
                <a:cs typeface="Segoe UI" panose="020B0502040204020203" pitchFamily="34" charset="0"/>
              </a:rPr>
              <a:t> are in place.</a:t>
            </a:r>
          </a:p>
          <a:p>
            <a:r>
              <a:rPr lang="en-GB" sz="2000" dirty="0">
                <a:latin typeface="Segoe UI" panose="020B0502040204020203" pitchFamily="34" charset="0"/>
                <a:cs typeface="Segoe UI" panose="020B0502040204020203" pitchFamily="34" charset="0"/>
              </a:rPr>
              <a:t>We </a:t>
            </a:r>
            <a:r>
              <a:rPr lang="en-GB" sz="2000" b="1" dirty="0">
                <a:latin typeface="Segoe UI" panose="020B0502040204020203" pitchFamily="34" charset="0"/>
                <a:cs typeface="Segoe UI" panose="020B0502040204020203" pitchFamily="34" charset="0"/>
              </a:rPr>
              <a:t>achieve accreditation </a:t>
            </a:r>
            <a:r>
              <a:rPr lang="en-GB" sz="2000" dirty="0">
                <a:latin typeface="Segoe UI" panose="020B0502040204020203" pitchFamily="34" charset="0"/>
                <a:cs typeface="Segoe UI" panose="020B0502040204020203" pitchFamily="34" charset="0"/>
              </a:rPr>
              <a:t>to demonstrate that we </a:t>
            </a:r>
            <a:r>
              <a:rPr lang="en-GB" sz="2000" b="1" dirty="0">
                <a:latin typeface="Segoe UI" panose="020B0502040204020203" pitchFamily="34" charset="0"/>
                <a:cs typeface="Segoe UI" panose="020B0502040204020203" pitchFamily="34" charset="0"/>
              </a:rPr>
              <a:t>are</a:t>
            </a:r>
            <a:r>
              <a:rPr lang="en-GB" sz="2000" dirty="0">
                <a:latin typeface="Segoe UI" panose="020B0502040204020203" pitchFamily="34" charset="0"/>
                <a:cs typeface="Segoe UI" panose="020B0502040204020203" pitchFamily="34" charset="0"/>
              </a:rPr>
              <a:t> ‘World Class’.</a:t>
            </a:r>
          </a:p>
          <a:p>
            <a:endParaRPr lang="en-GB"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56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149" y="1199783"/>
            <a:ext cx="5317350" cy="4935071"/>
          </a:xfrm>
        </p:spPr>
        <p:txBody>
          <a:bodyPr>
            <a:noAutofit/>
          </a:bodyPr>
          <a:lstStyle/>
          <a:p>
            <a:pPr algn="l"/>
            <a:r>
              <a:rPr lang="en-GB" sz="2400" dirty="0">
                <a:latin typeface="Segoe UI" panose="020B0502040204020203" pitchFamily="34" charset="0"/>
                <a:cs typeface="Segoe UI" panose="020B0502040204020203" pitchFamily="34" charset="0"/>
              </a:rPr>
              <a:t>It is really important that we continue the hard work and progress made on the areas of focus last year:</a:t>
            </a:r>
            <a:br>
              <a:rPr lang="en-GB" sz="2400" dirty="0">
                <a:latin typeface="Segoe UI" panose="020B0502040204020203" pitchFamily="34" charset="0"/>
                <a:cs typeface="Segoe UI" panose="020B0502040204020203" pitchFamily="34" charset="0"/>
              </a:rPr>
            </a:b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Assessment </a:t>
            </a: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HPL</a:t>
            </a: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All-Through</a:t>
            </a:r>
            <a:br>
              <a:rPr lang="en-GB" sz="2400" dirty="0">
                <a:latin typeface="Segoe UI" panose="020B0502040204020203" pitchFamily="34" charset="0"/>
                <a:cs typeface="Segoe UI" panose="020B0502040204020203" pitchFamily="34" charset="0"/>
              </a:rPr>
            </a:b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Ofsted seems so long ago now, but we were making excellent progress before lockdown and although it will be challenging, we need to maintain momentum!</a:t>
            </a:r>
            <a:br>
              <a:rPr lang="en-GB" sz="2400" dirty="0">
                <a:latin typeface="Segoe UI" panose="020B0502040204020203" pitchFamily="34" charset="0"/>
                <a:cs typeface="Segoe UI" panose="020B0502040204020203" pitchFamily="34" charset="0"/>
              </a:rPr>
            </a:b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We can achieve great things when we pull together! </a:t>
            </a:r>
          </a:p>
        </p:txBody>
      </p:sp>
      <p:pic>
        <p:nvPicPr>
          <p:cNvPr id="4" name="Picture 3">
            <a:extLst>
              <a:ext uri="{FF2B5EF4-FFF2-40B4-BE49-F238E27FC236}">
                <a16:creationId xmlns:a16="http://schemas.microsoft.com/office/drawing/2014/main" id="{11F6090B-1FE5-4DB7-801B-B6E9FD5F7148}"/>
              </a:ext>
            </a:extLst>
          </p:cNvPr>
          <p:cNvPicPr>
            <a:picLocks noChangeAspect="1"/>
          </p:cNvPicPr>
          <p:nvPr/>
        </p:nvPicPr>
        <p:blipFill>
          <a:blip r:embed="rId2"/>
          <a:stretch>
            <a:fillRect/>
          </a:stretch>
        </p:blipFill>
        <p:spPr>
          <a:xfrm>
            <a:off x="7120035" y="188260"/>
            <a:ext cx="4843365" cy="6370888"/>
          </a:xfrm>
          <a:prstGeom prst="rect">
            <a:avLst/>
          </a:prstGeom>
        </p:spPr>
      </p:pic>
    </p:spTree>
    <p:extLst>
      <p:ext uri="{BB962C8B-B14F-4D97-AF65-F5344CB8AC3E}">
        <p14:creationId xmlns:p14="http://schemas.microsoft.com/office/powerpoint/2010/main" val="359222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DC8F-BFF3-4CD7-9D40-AFE7DFA0CCB6}"/>
              </a:ext>
            </a:extLst>
          </p:cNvPr>
          <p:cNvSpPr>
            <a:spLocks noGrp="1"/>
          </p:cNvSpPr>
          <p:nvPr>
            <p:ph type="title"/>
          </p:nvPr>
        </p:nvSpPr>
        <p:spPr>
          <a:xfrm>
            <a:off x="159225" y="126377"/>
            <a:ext cx="10515600" cy="787977"/>
          </a:xfrm>
        </p:spPr>
        <p:txBody>
          <a:bodyPr/>
          <a:lstStyle/>
          <a:p>
            <a:r>
              <a:rPr lang="en-GB" dirty="0">
                <a:solidFill>
                  <a:srgbClr val="B08600"/>
                </a:solidFill>
                <a:latin typeface="OPTILawrence" pitchFamily="50" charset="0"/>
                <a:cs typeface="Segoe UI Light" panose="020B0502040204020203" pitchFamily="34" charset="0"/>
              </a:rPr>
              <a:t>Build your teaching around HPL</a:t>
            </a:r>
          </a:p>
        </p:txBody>
      </p:sp>
      <p:sp>
        <p:nvSpPr>
          <p:cNvPr id="3" name="Content Placeholder 2">
            <a:extLst>
              <a:ext uri="{FF2B5EF4-FFF2-40B4-BE49-F238E27FC236}">
                <a16:creationId xmlns:a16="http://schemas.microsoft.com/office/drawing/2014/main" id="{B6B82FAD-D7F3-42A3-BBA3-CBA5ECE06F9C}"/>
              </a:ext>
            </a:extLst>
          </p:cNvPr>
          <p:cNvSpPr>
            <a:spLocks noGrp="1"/>
          </p:cNvSpPr>
          <p:nvPr>
            <p:ph idx="1"/>
          </p:nvPr>
        </p:nvSpPr>
        <p:spPr>
          <a:xfrm>
            <a:off x="177870" y="1054942"/>
            <a:ext cx="11836259" cy="461037"/>
          </a:xfrm>
        </p:spPr>
        <p:txBody>
          <a:bodyPr>
            <a:normAutofit fontScale="92500"/>
          </a:bodyPr>
          <a:lstStyle/>
          <a:p>
            <a:pPr marL="0" indent="0">
              <a:buNone/>
            </a:pPr>
            <a:r>
              <a:rPr lang="en-GB" sz="2000" dirty="0">
                <a:latin typeface="Segoe UI" panose="020B0502040204020203" pitchFamily="34" charset="0"/>
                <a:cs typeface="Segoe UI" panose="020B0502040204020203" pitchFamily="34" charset="0"/>
              </a:rPr>
              <a:t>The HPL strategies should not be a ‘bolt-on’ to our teaching and planning – they should be at the heart of it.</a:t>
            </a:r>
            <a:endParaRPr lang="en-GB" dirty="0">
              <a:latin typeface="Segoe UI" panose="020B0502040204020203" pitchFamily="34" charset="0"/>
              <a:cs typeface="Segoe UI" panose="020B0502040204020203"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CC1BF877-47E1-4652-956C-71070457160B}"/>
              </a:ext>
            </a:extLst>
          </p:cNvPr>
          <p:cNvPicPr>
            <a:picLocks noChangeAspect="1"/>
          </p:cNvPicPr>
          <p:nvPr/>
        </p:nvPicPr>
        <p:blipFill rotWithShape="1">
          <a:blip r:embed="rId2"/>
          <a:srcRect r="1" b="15560"/>
          <a:stretch/>
        </p:blipFill>
        <p:spPr>
          <a:xfrm>
            <a:off x="885345" y="1407695"/>
            <a:ext cx="10421309" cy="5323928"/>
          </a:xfrm>
          <a:prstGeom prst="rect">
            <a:avLst/>
          </a:prstGeom>
          <a:ln>
            <a:noFill/>
          </a:ln>
        </p:spPr>
      </p:pic>
    </p:spTree>
    <p:extLst>
      <p:ext uri="{BB962C8B-B14F-4D97-AF65-F5344CB8AC3E}">
        <p14:creationId xmlns:p14="http://schemas.microsoft.com/office/powerpoint/2010/main" val="116831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6E43D-BFB2-4492-BFD5-A93D61D24F80}"/>
              </a:ext>
            </a:extLst>
          </p:cNvPr>
          <p:cNvSpPr>
            <a:spLocks noGrp="1"/>
          </p:cNvSpPr>
          <p:nvPr>
            <p:ph type="title"/>
          </p:nvPr>
        </p:nvSpPr>
        <p:spPr>
          <a:xfrm>
            <a:off x="124552" y="3626392"/>
            <a:ext cx="4664424" cy="683923"/>
          </a:xfrm>
        </p:spPr>
        <p:txBody>
          <a:bodyPr vert="horz" lIns="91440" tIns="45720" rIns="91440" bIns="45720" rtlCol="0" anchor="ctr">
            <a:normAutofit/>
          </a:bodyPr>
          <a:lstStyle/>
          <a:p>
            <a:r>
              <a:rPr lang="en-US" sz="3600" dirty="0">
                <a:solidFill>
                  <a:srgbClr val="998546"/>
                </a:solidFill>
                <a:latin typeface="OPTILawrence" pitchFamily="50" charset="0"/>
                <a:cs typeface="Segoe UI Light"/>
              </a:rPr>
              <a:t>COVID impact on staff</a:t>
            </a:r>
            <a:endParaRPr lang="en-US" sz="3600" dirty="0">
              <a:latin typeface="OPTILawrence" pitchFamily="50" charset="0"/>
              <a:cs typeface="Calibri Light"/>
            </a:endParaRPr>
          </a:p>
        </p:txBody>
      </p:sp>
      <p:pic>
        <p:nvPicPr>
          <p:cNvPr id="3074" name="Picture 2" descr="Generating Centre Assessed Grades 2020 | teacherhead">
            <a:extLst>
              <a:ext uri="{FF2B5EF4-FFF2-40B4-BE49-F238E27FC236}">
                <a16:creationId xmlns:a16="http://schemas.microsoft.com/office/drawing/2014/main" id="{40FEBDF7-A726-4793-9BAE-052BAE08D8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45" b="2654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C711FF-0E81-42B0-BEA0-CCAEBB271A50}"/>
              </a:ext>
            </a:extLst>
          </p:cNvPr>
          <p:cNvSpPr txBox="1"/>
          <p:nvPr/>
        </p:nvSpPr>
        <p:spPr>
          <a:xfrm>
            <a:off x="124552" y="4310315"/>
            <a:ext cx="11809143" cy="2319085"/>
          </a:xfrm>
          <a:prstGeom prst="rect">
            <a:avLst/>
          </a:prstGeom>
        </p:spPr>
        <p:txBody>
          <a:bodyPr vert="horz" lIns="91440" tIns="45720" rIns="91440" bIns="45720" rtlCol="0" anchor="ctr">
            <a:normAutofit lnSpcReduction="10000"/>
          </a:bodyPr>
          <a:lstStyle/>
          <a:p>
            <a:pPr>
              <a:lnSpc>
                <a:spcPct val="90000"/>
              </a:lnSpc>
              <a:spcAft>
                <a:spcPts val="600"/>
              </a:spcAft>
            </a:pPr>
            <a:r>
              <a:rPr lang="en-US" sz="1900" dirty="0">
                <a:latin typeface="Segoe UI" panose="020B0502040204020203" pitchFamily="34" charset="0"/>
                <a:cs typeface="Segoe UI" panose="020B0502040204020203" pitchFamily="34" charset="0"/>
              </a:rPr>
              <a:t>Negatives</a:t>
            </a:r>
          </a:p>
          <a:p>
            <a:pPr marL="285750" indent="-228600">
              <a:lnSpc>
                <a:spcPct val="90000"/>
              </a:lnSpc>
              <a:spcAft>
                <a:spcPts val="600"/>
              </a:spcAft>
              <a:buFont typeface="Arial" panose="020B0604020202020204" pitchFamily="34" charset="0"/>
              <a:buChar char="•"/>
            </a:pPr>
            <a:r>
              <a:rPr lang="en-US" sz="1900" dirty="0">
                <a:latin typeface="Segoe UI" panose="020B0502040204020203" pitchFamily="34" charset="0"/>
                <a:cs typeface="Segoe UI" panose="020B0502040204020203" pitchFamily="34" charset="0"/>
              </a:rPr>
              <a:t>We’ve missed the face to face contact with the students!</a:t>
            </a:r>
          </a:p>
          <a:p>
            <a:pPr marL="285750" indent="-228600">
              <a:lnSpc>
                <a:spcPct val="90000"/>
              </a:lnSpc>
              <a:spcAft>
                <a:spcPts val="600"/>
              </a:spcAft>
              <a:buFont typeface="Arial" panose="020B0604020202020204" pitchFamily="34" charset="0"/>
              <a:buChar char="•"/>
            </a:pPr>
            <a:r>
              <a:rPr lang="en-US" sz="1900" dirty="0">
                <a:latin typeface="Segoe UI" panose="020B0502040204020203" pitchFamily="34" charset="0"/>
                <a:cs typeface="Segoe UI" panose="020B0502040204020203" pitchFamily="34" charset="0"/>
              </a:rPr>
              <a:t>We have been away from our colleagues</a:t>
            </a:r>
          </a:p>
          <a:p>
            <a:pPr marL="285750" indent="-228600">
              <a:lnSpc>
                <a:spcPct val="90000"/>
              </a:lnSpc>
              <a:spcAft>
                <a:spcPts val="600"/>
              </a:spcAft>
              <a:buFont typeface="Arial" panose="020B0604020202020204" pitchFamily="34" charset="0"/>
              <a:buChar char="•"/>
            </a:pPr>
            <a:r>
              <a:rPr lang="en-US" sz="1900" dirty="0">
                <a:latin typeface="Segoe UI" panose="020B0502040204020203" pitchFamily="34" charset="0"/>
                <a:cs typeface="Segoe UI" panose="020B0502040204020203" pitchFamily="34" charset="0"/>
              </a:rPr>
              <a:t>Juggle home schooling and/or challenging circumstances with trying to be an effective teacher</a:t>
            </a:r>
          </a:p>
          <a:p>
            <a:pPr marL="285750" indent="-228600">
              <a:lnSpc>
                <a:spcPct val="90000"/>
              </a:lnSpc>
              <a:spcAft>
                <a:spcPts val="600"/>
              </a:spcAft>
              <a:buFont typeface="Arial" panose="020B0604020202020204" pitchFamily="34" charset="0"/>
              <a:buChar char="•"/>
            </a:pPr>
            <a:r>
              <a:rPr lang="en-US" sz="1900" dirty="0">
                <a:latin typeface="Segoe UI" panose="020B0502040204020203" pitchFamily="34" charset="0"/>
                <a:cs typeface="Segoe UI" panose="020B0502040204020203" pitchFamily="34" charset="0"/>
              </a:rPr>
              <a:t>We’ve had to navigate CAGs and have the pressure of determining young peoples’ futures</a:t>
            </a:r>
          </a:p>
          <a:p>
            <a:pPr marL="285750" indent="-228600">
              <a:lnSpc>
                <a:spcPct val="90000"/>
              </a:lnSpc>
              <a:spcAft>
                <a:spcPts val="600"/>
              </a:spcAft>
              <a:buFont typeface="Arial" panose="020B0604020202020204" pitchFamily="34" charset="0"/>
              <a:buChar char="•"/>
            </a:pPr>
            <a:r>
              <a:rPr lang="en-US" sz="1900" dirty="0">
                <a:latin typeface="Segoe UI" panose="020B0502040204020203" pitchFamily="34" charset="0"/>
                <a:cs typeface="Segoe UI" panose="020B0502040204020203" pitchFamily="34" charset="0"/>
              </a:rPr>
              <a:t>We’ve all dealt, in varying ways, with the trauma of a pandemic</a:t>
            </a:r>
          </a:p>
          <a:p>
            <a:pPr marL="285750" indent="-228600">
              <a:lnSpc>
                <a:spcPct val="90000"/>
              </a:lnSpc>
              <a:spcAft>
                <a:spcPts val="600"/>
              </a:spcAft>
              <a:buFont typeface="Arial" panose="020B0604020202020204" pitchFamily="34" charset="0"/>
              <a:buChar char="•"/>
            </a:pPr>
            <a:r>
              <a:rPr lang="en-US" sz="1900" dirty="0">
                <a:latin typeface="Segoe UI" panose="020B0502040204020203" pitchFamily="34" charset="0"/>
                <a:cs typeface="Segoe UI" panose="020B0502040204020203" pitchFamily="34" charset="0"/>
              </a:rPr>
              <a:t>For many of us, and many more students, there will be trauma attached to this period, that still isn’t over</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791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954B0-B256-4DC6-9AB9-E575079F1278}"/>
              </a:ext>
            </a:extLst>
          </p:cNvPr>
          <p:cNvSpPr>
            <a:spLocks noGrp="1"/>
          </p:cNvSpPr>
          <p:nvPr>
            <p:ph idx="1"/>
          </p:nvPr>
        </p:nvSpPr>
        <p:spPr/>
        <p:txBody>
          <a:bodyPr/>
          <a:lstStyle/>
          <a:p>
            <a:r>
              <a:rPr lang="en-GB" dirty="0">
                <a:latin typeface="Segoe UI" panose="020B0502040204020203" pitchFamily="34" charset="0"/>
                <a:cs typeface="Segoe UI" panose="020B0502040204020203" pitchFamily="34" charset="0"/>
              </a:rPr>
              <a:t>Teaching and Learning Team – share ideas and resources</a:t>
            </a:r>
          </a:p>
          <a:p>
            <a:r>
              <a:rPr lang="en-GB" dirty="0">
                <a:latin typeface="Segoe UI" panose="020B0502040204020203" pitchFamily="34" charset="0"/>
                <a:cs typeface="Segoe UI" panose="020B0502040204020203" pitchFamily="34" charset="0"/>
              </a:rPr>
              <a:t>Culture Champions for assessment</a:t>
            </a:r>
          </a:p>
          <a:p>
            <a:r>
              <a:rPr lang="en-GB" dirty="0">
                <a:latin typeface="Segoe UI" panose="020B0502040204020203" pitchFamily="34" charset="0"/>
                <a:cs typeface="Segoe UI" panose="020B0502040204020203" pitchFamily="34" charset="0"/>
              </a:rPr>
              <a:t>Our colleagues across all phases</a:t>
            </a:r>
          </a:p>
          <a:p>
            <a:r>
              <a:rPr lang="en-GB" dirty="0">
                <a:latin typeface="Segoe UI" panose="020B0502040204020203" pitchFamily="34" charset="0"/>
                <a:cs typeface="Segoe UI" panose="020B0502040204020203" pitchFamily="34" charset="0"/>
              </a:rPr>
              <a:t>Sharing of best practice with Teaching &amp; Learning Gurus</a:t>
            </a:r>
          </a:p>
          <a:p>
            <a:r>
              <a:rPr lang="en-GB" dirty="0">
                <a:latin typeface="Segoe UI" panose="020B0502040204020203" pitchFamily="34" charset="0"/>
                <a:cs typeface="Segoe UI" panose="020B0502040204020203" pitchFamily="34" charset="0"/>
              </a:rPr>
              <a:t>Appraisal systems to support your development</a:t>
            </a:r>
          </a:p>
          <a:p>
            <a:r>
              <a:rPr lang="en-GB" dirty="0">
                <a:latin typeface="Segoe UI" panose="020B0502040204020203" pitchFamily="34" charset="0"/>
                <a:cs typeface="Segoe UI" panose="020B0502040204020203" pitchFamily="34" charset="0"/>
              </a:rPr>
              <a:t>CPD training throughout the year</a:t>
            </a:r>
          </a:p>
          <a:p>
            <a:r>
              <a:rPr lang="en-GB" dirty="0">
                <a:latin typeface="Segoe UI" panose="020B0502040204020203" pitchFamily="34" charset="0"/>
                <a:cs typeface="Segoe UI" panose="020B0502040204020203" pitchFamily="34" charset="0"/>
              </a:rPr>
              <a:t>HPL online resources</a:t>
            </a:r>
          </a:p>
          <a:p>
            <a:pPr marL="0" indent="0">
              <a:buNone/>
            </a:pPr>
            <a:endParaRPr lang="en-GB" dirty="0"/>
          </a:p>
        </p:txBody>
      </p:sp>
      <p:sp>
        <p:nvSpPr>
          <p:cNvPr id="4" name="Title 1">
            <a:extLst>
              <a:ext uri="{FF2B5EF4-FFF2-40B4-BE49-F238E27FC236}">
                <a16:creationId xmlns:a16="http://schemas.microsoft.com/office/drawing/2014/main" id="{9EC41EC5-3EA5-4113-93E8-41FC472E5695}"/>
              </a:ext>
            </a:extLst>
          </p:cNvPr>
          <p:cNvSpPr>
            <a:spLocks noGrp="1"/>
          </p:cNvSpPr>
          <p:nvPr>
            <p:ph type="title"/>
          </p:nvPr>
        </p:nvSpPr>
        <p:spPr>
          <a:xfrm>
            <a:off x="315635" y="210643"/>
            <a:ext cx="10515600" cy="1325563"/>
          </a:xfrm>
        </p:spPr>
        <p:txBody>
          <a:bodyPr/>
          <a:lstStyle/>
          <a:p>
            <a:r>
              <a:rPr lang="en-GB" dirty="0">
                <a:solidFill>
                  <a:srgbClr val="B08600"/>
                </a:solidFill>
                <a:latin typeface="OPTILawrence" pitchFamily="50" charset="0"/>
                <a:cs typeface="Segoe UI Light" panose="020B0502040204020203" pitchFamily="34" charset="0"/>
              </a:rPr>
              <a:t>Support network</a:t>
            </a:r>
          </a:p>
        </p:txBody>
      </p:sp>
    </p:spTree>
    <p:extLst>
      <p:ext uri="{BB962C8B-B14F-4D97-AF65-F5344CB8AC3E}">
        <p14:creationId xmlns:p14="http://schemas.microsoft.com/office/powerpoint/2010/main" val="168673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954B0-B256-4DC6-9AB9-E575079F1278}"/>
              </a:ext>
            </a:extLst>
          </p:cNvPr>
          <p:cNvSpPr>
            <a:spLocks noGrp="1"/>
          </p:cNvSpPr>
          <p:nvPr>
            <p:ph idx="1"/>
          </p:nvPr>
        </p:nvSpPr>
        <p:spPr/>
        <p:txBody>
          <a:bodyPr/>
          <a:lstStyle/>
          <a:p>
            <a:r>
              <a:rPr lang="en-GB" dirty="0">
                <a:solidFill>
                  <a:srgbClr val="0070C0"/>
                </a:solidFill>
                <a:latin typeface="Segoe UI" panose="020B0502040204020203" pitchFamily="34" charset="0"/>
                <a:cs typeface="Segoe UI" panose="020B0502040204020203" pitchFamily="34" charset="0"/>
              </a:rPr>
              <a:t>Extra faculty time today to enable you to respond to changes over the summer and in particular curriculum planning</a:t>
            </a:r>
          </a:p>
          <a:p>
            <a:r>
              <a:rPr lang="en-GB" dirty="0">
                <a:latin typeface="Segoe UI" panose="020B0502040204020203" pitchFamily="34" charset="0"/>
                <a:cs typeface="Segoe UI" panose="020B0502040204020203" pitchFamily="34" charset="0"/>
              </a:rPr>
              <a:t>Identifying and responding to the gaps</a:t>
            </a:r>
          </a:p>
          <a:p>
            <a:r>
              <a:rPr lang="en-GB" dirty="0">
                <a:solidFill>
                  <a:srgbClr val="0070C0"/>
                </a:solidFill>
                <a:latin typeface="Segoe UI" panose="020B0502040204020203" pitchFamily="34" charset="0"/>
                <a:cs typeface="Segoe UI" panose="020B0502040204020203" pitchFamily="34" charset="0"/>
              </a:rPr>
              <a:t>OneNote training</a:t>
            </a:r>
          </a:p>
          <a:p>
            <a:r>
              <a:rPr lang="en-GB" dirty="0">
                <a:solidFill>
                  <a:srgbClr val="0070C0"/>
                </a:solidFill>
                <a:latin typeface="Segoe UI" panose="020B0502040204020203" pitchFamily="34" charset="0"/>
                <a:cs typeface="Segoe UI" panose="020B0502040204020203" pitchFamily="34" charset="0"/>
              </a:rPr>
              <a:t>Specific Maths and Science training</a:t>
            </a:r>
          </a:p>
          <a:p>
            <a:r>
              <a:rPr lang="en-GB" dirty="0">
                <a:latin typeface="Segoe UI" panose="020B0502040204020203" pitchFamily="34" charset="0"/>
                <a:cs typeface="Segoe UI" panose="020B0502040204020203" pitchFamily="34" charset="0"/>
              </a:rPr>
              <a:t>Expectation that we are on board with vision, implementing Assessment Essentials and HPL strategies</a:t>
            </a:r>
          </a:p>
          <a:p>
            <a:pPr marL="0" indent="0">
              <a:buNone/>
            </a:pPr>
            <a:endParaRPr lang="en-GB" dirty="0"/>
          </a:p>
          <a:p>
            <a:pPr marL="0" indent="0">
              <a:buNone/>
            </a:pPr>
            <a:endParaRPr lang="en-GB" dirty="0"/>
          </a:p>
        </p:txBody>
      </p:sp>
      <p:sp>
        <p:nvSpPr>
          <p:cNvPr id="4" name="Title 1">
            <a:extLst>
              <a:ext uri="{FF2B5EF4-FFF2-40B4-BE49-F238E27FC236}">
                <a16:creationId xmlns:a16="http://schemas.microsoft.com/office/drawing/2014/main" id="{9EC41EC5-3EA5-4113-93E8-41FC472E5695}"/>
              </a:ext>
            </a:extLst>
          </p:cNvPr>
          <p:cNvSpPr>
            <a:spLocks noGrp="1"/>
          </p:cNvSpPr>
          <p:nvPr>
            <p:ph type="title"/>
          </p:nvPr>
        </p:nvSpPr>
        <p:spPr>
          <a:xfrm>
            <a:off x="315635" y="210643"/>
            <a:ext cx="10515600" cy="1325563"/>
          </a:xfrm>
        </p:spPr>
        <p:txBody>
          <a:bodyPr/>
          <a:lstStyle/>
          <a:p>
            <a:r>
              <a:rPr lang="en-GB" dirty="0">
                <a:solidFill>
                  <a:srgbClr val="B08600"/>
                </a:solidFill>
                <a:latin typeface="OPTILawrence" pitchFamily="50" charset="0"/>
                <a:cs typeface="Segoe UI Light" panose="020B0502040204020203" pitchFamily="34" charset="0"/>
              </a:rPr>
              <a:t>Immediate Actions</a:t>
            </a:r>
          </a:p>
        </p:txBody>
      </p:sp>
    </p:spTree>
    <p:extLst>
      <p:ext uri="{BB962C8B-B14F-4D97-AF65-F5344CB8AC3E}">
        <p14:creationId xmlns:p14="http://schemas.microsoft.com/office/powerpoint/2010/main" val="358509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55C5EF-33FE-4C3B-993A-4E14A44B0C0A}"/>
              </a:ext>
            </a:extLst>
          </p:cNvPr>
          <p:cNvPicPr>
            <a:picLocks noChangeAspect="1"/>
          </p:cNvPicPr>
          <p:nvPr/>
        </p:nvPicPr>
        <p:blipFill rotWithShape="1">
          <a:blip r:embed="rId2"/>
          <a:srcRect l="1889" t="6271" r="3693" b="3898"/>
          <a:stretch/>
        </p:blipFill>
        <p:spPr>
          <a:xfrm>
            <a:off x="3289008" y="536891"/>
            <a:ext cx="1700072" cy="1789684"/>
          </a:xfrm>
          <a:prstGeom prst="rect">
            <a:avLst/>
          </a:prstGeom>
        </p:spPr>
      </p:pic>
      <p:pic>
        <p:nvPicPr>
          <p:cNvPr id="23" name="Picture 22">
            <a:extLst>
              <a:ext uri="{FF2B5EF4-FFF2-40B4-BE49-F238E27FC236}">
                <a16:creationId xmlns:a16="http://schemas.microsoft.com/office/drawing/2014/main" id="{A64A344B-2EF2-4C6C-9AE7-E9DFDE5E7781}"/>
              </a:ext>
            </a:extLst>
          </p:cNvPr>
          <p:cNvPicPr>
            <a:picLocks noChangeAspect="1"/>
          </p:cNvPicPr>
          <p:nvPr/>
        </p:nvPicPr>
        <p:blipFill rotWithShape="1">
          <a:blip r:embed="rId3"/>
          <a:srcRect l="3308" t="4299" r="7960" b="6859"/>
          <a:stretch/>
        </p:blipFill>
        <p:spPr>
          <a:xfrm>
            <a:off x="2808554" y="2432253"/>
            <a:ext cx="1580783" cy="1664209"/>
          </a:xfrm>
          <a:prstGeom prst="rect">
            <a:avLst/>
          </a:prstGeom>
        </p:spPr>
      </p:pic>
      <p:pic>
        <p:nvPicPr>
          <p:cNvPr id="25" name="Picture 24">
            <a:extLst>
              <a:ext uri="{FF2B5EF4-FFF2-40B4-BE49-F238E27FC236}">
                <a16:creationId xmlns:a16="http://schemas.microsoft.com/office/drawing/2014/main" id="{BE150D24-9C65-4A50-B604-6632D44338D6}"/>
              </a:ext>
            </a:extLst>
          </p:cNvPr>
          <p:cNvPicPr>
            <a:picLocks noChangeAspect="1"/>
          </p:cNvPicPr>
          <p:nvPr/>
        </p:nvPicPr>
        <p:blipFill rotWithShape="1">
          <a:blip r:embed="rId4"/>
          <a:srcRect l="6508" t="7303" r="3435" b="3650"/>
          <a:stretch/>
        </p:blipFill>
        <p:spPr>
          <a:xfrm rot="18809393">
            <a:off x="3354213" y="4043863"/>
            <a:ext cx="1569662" cy="1633156"/>
          </a:xfrm>
          <a:prstGeom prst="rect">
            <a:avLst/>
          </a:prstGeom>
        </p:spPr>
      </p:pic>
      <p:pic>
        <p:nvPicPr>
          <p:cNvPr id="27" name="Picture 26">
            <a:extLst>
              <a:ext uri="{FF2B5EF4-FFF2-40B4-BE49-F238E27FC236}">
                <a16:creationId xmlns:a16="http://schemas.microsoft.com/office/drawing/2014/main" id="{53A9EE33-AF6C-4D51-B258-C3548995E135}"/>
              </a:ext>
            </a:extLst>
          </p:cNvPr>
          <p:cNvPicPr>
            <a:picLocks noChangeAspect="1"/>
          </p:cNvPicPr>
          <p:nvPr/>
        </p:nvPicPr>
        <p:blipFill rotWithShape="1">
          <a:blip r:embed="rId5"/>
          <a:srcRect l="10680" t="7444" r="5226" b="7958"/>
          <a:stretch/>
        </p:blipFill>
        <p:spPr>
          <a:xfrm>
            <a:off x="5200062" y="130422"/>
            <a:ext cx="1791875" cy="1940797"/>
          </a:xfrm>
          <a:prstGeom prst="rect">
            <a:avLst/>
          </a:prstGeom>
        </p:spPr>
      </p:pic>
      <p:pic>
        <p:nvPicPr>
          <p:cNvPr id="29" name="Picture 28">
            <a:extLst>
              <a:ext uri="{FF2B5EF4-FFF2-40B4-BE49-F238E27FC236}">
                <a16:creationId xmlns:a16="http://schemas.microsoft.com/office/drawing/2014/main" id="{2688CDCC-68A7-4DE5-A763-5FBAF01F6B15}"/>
              </a:ext>
            </a:extLst>
          </p:cNvPr>
          <p:cNvPicPr>
            <a:picLocks noChangeAspect="1"/>
          </p:cNvPicPr>
          <p:nvPr/>
        </p:nvPicPr>
        <p:blipFill rotWithShape="1">
          <a:blip r:embed="rId6"/>
          <a:srcRect l="11144" t="7541" r="6529" b="6751"/>
          <a:stretch/>
        </p:blipFill>
        <p:spPr>
          <a:xfrm rot="672838">
            <a:off x="7052216" y="785339"/>
            <a:ext cx="1605637" cy="1752008"/>
          </a:xfrm>
          <a:prstGeom prst="rect">
            <a:avLst/>
          </a:prstGeom>
        </p:spPr>
      </p:pic>
      <p:pic>
        <p:nvPicPr>
          <p:cNvPr id="34" name="Picture 33">
            <a:extLst>
              <a:ext uri="{FF2B5EF4-FFF2-40B4-BE49-F238E27FC236}">
                <a16:creationId xmlns:a16="http://schemas.microsoft.com/office/drawing/2014/main" id="{B3C46C88-8A64-4768-97A3-774E38EAD844}"/>
              </a:ext>
            </a:extLst>
          </p:cNvPr>
          <p:cNvPicPr>
            <a:picLocks noChangeAspect="1"/>
          </p:cNvPicPr>
          <p:nvPr/>
        </p:nvPicPr>
        <p:blipFill rotWithShape="1">
          <a:blip r:embed="rId7"/>
          <a:srcRect l="4475" t="8502" r="1558" b="5496"/>
          <a:stretch/>
        </p:blipFill>
        <p:spPr>
          <a:xfrm>
            <a:off x="5100025" y="4588539"/>
            <a:ext cx="1705362" cy="1726729"/>
          </a:xfrm>
          <a:prstGeom prst="rect">
            <a:avLst/>
          </a:prstGeom>
        </p:spPr>
      </p:pic>
      <p:pic>
        <p:nvPicPr>
          <p:cNvPr id="36" name="Picture 35">
            <a:extLst>
              <a:ext uri="{FF2B5EF4-FFF2-40B4-BE49-F238E27FC236}">
                <a16:creationId xmlns:a16="http://schemas.microsoft.com/office/drawing/2014/main" id="{77DD0091-EB8D-45E2-83F3-040B429669D1}"/>
              </a:ext>
            </a:extLst>
          </p:cNvPr>
          <p:cNvPicPr>
            <a:picLocks noChangeAspect="1"/>
          </p:cNvPicPr>
          <p:nvPr/>
        </p:nvPicPr>
        <p:blipFill rotWithShape="1">
          <a:blip r:embed="rId8"/>
          <a:srcRect l="14549" t="9147" r="9440" b="3837"/>
          <a:stretch/>
        </p:blipFill>
        <p:spPr>
          <a:xfrm>
            <a:off x="6774770" y="4069353"/>
            <a:ext cx="1915701" cy="1958537"/>
          </a:xfrm>
          <a:prstGeom prst="rect">
            <a:avLst/>
          </a:prstGeom>
        </p:spPr>
      </p:pic>
      <p:pic>
        <p:nvPicPr>
          <p:cNvPr id="38" name="Picture 37">
            <a:extLst>
              <a:ext uri="{FF2B5EF4-FFF2-40B4-BE49-F238E27FC236}">
                <a16:creationId xmlns:a16="http://schemas.microsoft.com/office/drawing/2014/main" id="{C5F810F7-3DD7-4208-B69F-9CD2BA055AAA}"/>
              </a:ext>
            </a:extLst>
          </p:cNvPr>
          <p:cNvPicPr>
            <a:picLocks noChangeAspect="1"/>
          </p:cNvPicPr>
          <p:nvPr/>
        </p:nvPicPr>
        <p:blipFill rotWithShape="1">
          <a:blip r:embed="rId9"/>
          <a:srcRect l="8916" t="9161" r="9495" b="8271"/>
          <a:stretch/>
        </p:blipFill>
        <p:spPr>
          <a:xfrm>
            <a:off x="7372884" y="2376826"/>
            <a:ext cx="1621725" cy="1775060"/>
          </a:xfrm>
          <a:prstGeom prst="rect">
            <a:avLst/>
          </a:prstGeom>
        </p:spPr>
      </p:pic>
      <p:sp>
        <p:nvSpPr>
          <p:cNvPr id="10" name="TextBox 9">
            <a:extLst>
              <a:ext uri="{FF2B5EF4-FFF2-40B4-BE49-F238E27FC236}">
                <a16:creationId xmlns:a16="http://schemas.microsoft.com/office/drawing/2014/main" id="{CE3A3A5F-2403-41EC-8BA8-86ACADE6C50A}"/>
              </a:ext>
            </a:extLst>
          </p:cNvPr>
          <p:cNvSpPr txBox="1"/>
          <p:nvPr/>
        </p:nvSpPr>
        <p:spPr>
          <a:xfrm>
            <a:off x="8018801" y="3383920"/>
            <a:ext cx="794084" cy="230832"/>
          </a:xfrm>
          <a:prstGeom prst="rect">
            <a:avLst/>
          </a:prstGeom>
          <a:solidFill>
            <a:schemeClr val="accent4">
              <a:lumMod val="75000"/>
            </a:schemeClr>
          </a:solidFill>
        </p:spPr>
        <p:txBody>
          <a:bodyPr wrap="square" rtlCol="0">
            <a:spAutoFit/>
          </a:bodyPr>
          <a:lstStyle/>
          <a:p>
            <a:r>
              <a:rPr lang="en-GB" sz="900" dirty="0">
                <a:solidFill>
                  <a:schemeClr val="bg1"/>
                </a:solidFill>
              </a:rPr>
              <a:t>EMPATHETIC</a:t>
            </a:r>
          </a:p>
        </p:txBody>
      </p:sp>
    </p:spTree>
    <p:extLst>
      <p:ext uri="{BB962C8B-B14F-4D97-AF65-F5344CB8AC3E}">
        <p14:creationId xmlns:p14="http://schemas.microsoft.com/office/powerpoint/2010/main" val="315791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Neighbors Helping Neighbors Around the World - Goodnet">
            <a:extLst>
              <a:ext uri="{FF2B5EF4-FFF2-40B4-BE49-F238E27FC236}">
                <a16:creationId xmlns:a16="http://schemas.microsoft.com/office/drawing/2014/main" id="{5D692133-D097-4544-A285-A8ACC8984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55" r="-3" b="-3"/>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Appetite female obesity unhealthy diet eat too... - Stock ...">
            <a:extLst>
              <a:ext uri="{FF2B5EF4-FFF2-40B4-BE49-F238E27FC236}">
                <a16:creationId xmlns:a16="http://schemas.microsoft.com/office/drawing/2014/main" id="{06F51108-A07B-49C4-BCBE-CD6C531CE6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16" r="4345" b="-2"/>
          <a:stretch/>
        </p:blipFill>
        <p:spPr bwMode="auto">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Survey shows mums are doing most of the home-schooling ...">
            <a:extLst>
              <a:ext uri="{FF2B5EF4-FFF2-40B4-BE49-F238E27FC236}">
                <a16:creationId xmlns:a16="http://schemas.microsoft.com/office/drawing/2014/main" id="{030505F6-FCF5-4908-A854-4F7F4714AB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66" r="7573"/>
          <a:stretch/>
        </p:blipFill>
        <p:spPr bwMode="auto">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448056" y="685800"/>
            <a:ext cx="4922338" cy="1325563"/>
          </a:xfrm>
        </p:spPr>
        <p:txBody>
          <a:bodyPr vert="horz" lIns="91440" tIns="45720" rIns="91440" bIns="45720" rtlCol="0" anchor="ctr">
            <a:normAutofit/>
          </a:bodyPr>
          <a:lstStyle/>
          <a:p>
            <a:r>
              <a:rPr lang="en-US" sz="3200" dirty="0">
                <a:solidFill>
                  <a:srgbClr val="998546"/>
                </a:solidFill>
                <a:latin typeface="OPTILawrence" pitchFamily="50" charset="0"/>
                <a:cs typeface="Segoe UI Light" panose="020B0502040204020203" pitchFamily="34" charset="0"/>
              </a:rPr>
              <a:t>COVID impact on staff</a:t>
            </a:r>
            <a:endParaRPr lang="en-US" sz="3400" kern="1200" dirty="0">
              <a:solidFill>
                <a:schemeClr val="tx1"/>
              </a:solidFill>
              <a:latin typeface="OPTILawrence" pitchFamily="50" charset="0"/>
              <a:cs typeface="Segoe UI Light" panose="020B0502040204020203" pitchFamily="34" charset="0"/>
            </a:endParaRPr>
          </a:p>
        </p:txBody>
      </p:sp>
      <p:sp>
        <p:nvSpPr>
          <p:cNvPr id="83" name="Rectangle 8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28015" y="2163093"/>
            <a:ext cx="5621855" cy="469489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1600" dirty="0">
                <a:latin typeface="Segoe UI" panose="020B0502040204020203" pitchFamily="34" charset="0"/>
                <a:cs typeface="Segoe UI" panose="020B0502040204020203" pitchFamily="34" charset="0"/>
              </a:rPr>
              <a:t>Positives</a:t>
            </a:r>
          </a:p>
          <a:p>
            <a:pPr indent="-228600">
              <a:lnSpc>
                <a:spcPct val="90000"/>
              </a:lnSpc>
              <a:spcAft>
                <a:spcPts val="600"/>
              </a:spcAft>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Got to see our families (probably more than we wanted to at times!)</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 discovered our levels of determination and resilience</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 managed to self regulate</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 were dragged kicking and screaming into the virtual world</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 have all, as a community, been showing empathy (helping </a:t>
            </a:r>
            <a:r>
              <a:rPr lang="en-US" sz="1600" dirty="0" err="1">
                <a:latin typeface="Segoe UI" panose="020B0502040204020203" pitchFamily="34" charset="0"/>
                <a:cs typeface="Segoe UI" panose="020B0502040204020203" pitchFamily="34" charset="0"/>
              </a:rPr>
              <a:t>neighbours</a:t>
            </a:r>
            <a:r>
              <a:rPr lang="en-US" sz="1600" dirty="0">
                <a:latin typeface="Segoe UI" panose="020B0502040204020203" pitchFamily="34" charset="0"/>
                <a:cs typeface="Segoe UI" panose="020B0502040204020203" pitchFamily="34" charset="0"/>
              </a:rPr>
              <a:t> and families)</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We’ve seen great examples of original thinking</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 took on Teams, live lessons and home hair cuts!</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In doing CAGs we’ve had to be logical and precise</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We’ve worked in bubbles with staff we wouldn’t normally get to share so much time with</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We’ve worked with different students on very different terms</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We’ve been revolutionary in our thinking</a:t>
            </a:r>
          </a:p>
          <a:p>
            <a:pPr marL="285750" indent="-228600">
              <a:lnSpc>
                <a:spcPct val="90000"/>
              </a:lnSpc>
              <a:spcAft>
                <a:spcPts val="6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We’ve been on a massive learning curve (especially the technophobes!)</a:t>
            </a:r>
          </a:p>
        </p:txBody>
      </p:sp>
      <p:pic>
        <p:nvPicPr>
          <p:cNvPr id="4100" name="Picture 4" descr="Dominic Cummings | RedMolotov">
            <a:extLst>
              <a:ext uri="{FF2B5EF4-FFF2-40B4-BE49-F238E27FC236}">
                <a16:creationId xmlns:a16="http://schemas.microsoft.com/office/drawing/2014/main" id="{DC8E3D7C-85B7-43F6-923F-8A14277D23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129" r="3" b="3"/>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1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5 Causes of Stress in College Students – The Haven at College">
            <a:extLst>
              <a:ext uri="{FF2B5EF4-FFF2-40B4-BE49-F238E27FC236}">
                <a16:creationId xmlns:a16="http://schemas.microsoft.com/office/drawing/2014/main" id="{E62AF088-CD75-45D8-937C-BEDF3FCB00B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864" r="2086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4">
            <a:extLst>
              <a:ext uri="{FF2B5EF4-FFF2-40B4-BE49-F238E27FC236}">
                <a16:creationId xmlns:a16="http://schemas.microsoft.com/office/drawing/2014/main" id="{EC45C95B-B3CE-4B80-A44C-75B905563EB0}"/>
              </a:ext>
            </a:extLst>
          </p:cNvPr>
          <p:cNvSpPr txBox="1">
            <a:spLocks/>
          </p:cNvSpPr>
          <p:nvPr/>
        </p:nvSpPr>
        <p:spPr>
          <a:xfrm>
            <a:off x="138571" y="141196"/>
            <a:ext cx="6618690" cy="749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solidFill>
                  <a:srgbClr val="998546"/>
                </a:solidFill>
                <a:latin typeface="OPTILawrence" pitchFamily="50" charset="0"/>
                <a:cs typeface="Segoe UI Light" panose="020B0502040204020203" pitchFamily="34" charset="0"/>
              </a:rPr>
              <a:t>COVID impact on students</a:t>
            </a:r>
            <a:endParaRPr lang="en-US" sz="4000" dirty="0">
              <a:solidFill>
                <a:srgbClr val="000000"/>
              </a:solidFill>
              <a:latin typeface="OPTILawrence" pitchFamily="50" charset="0"/>
              <a:cs typeface="Segoe UI Light" panose="020B0502040204020203" pitchFamily="34" charset="0"/>
            </a:endParaRPr>
          </a:p>
        </p:txBody>
      </p:sp>
      <p:sp>
        <p:nvSpPr>
          <p:cNvPr id="5" name="Content Placeholder 2">
            <a:extLst>
              <a:ext uri="{FF2B5EF4-FFF2-40B4-BE49-F238E27FC236}">
                <a16:creationId xmlns:a16="http://schemas.microsoft.com/office/drawing/2014/main" id="{4AD89DB4-2BCC-4574-9688-9B22F290B633}"/>
              </a:ext>
            </a:extLst>
          </p:cNvPr>
          <p:cNvSpPr>
            <a:spLocks noGrp="1"/>
          </p:cNvSpPr>
          <p:nvPr>
            <p:ph idx="1"/>
          </p:nvPr>
        </p:nvSpPr>
        <p:spPr>
          <a:xfrm>
            <a:off x="138571" y="774915"/>
            <a:ext cx="6618690" cy="5941890"/>
          </a:xfrm>
        </p:spPr>
        <p:txBody>
          <a:bodyPr vert="horz" lIns="91440" tIns="45720" rIns="91440" bIns="45720" rtlCol="0" anchor="ctr">
            <a:normAutofit fontScale="77500" lnSpcReduction="20000"/>
          </a:bodyPr>
          <a:lstStyle/>
          <a:p>
            <a:pPr marL="0" indent="0">
              <a:buNone/>
            </a:pPr>
            <a:r>
              <a:rPr lang="en-US" sz="2100" dirty="0">
                <a:solidFill>
                  <a:srgbClr val="000000"/>
                </a:solidFill>
                <a:latin typeface="Segoe UI" panose="020B0502040204020203" pitchFamily="34" charset="0"/>
                <a:cs typeface="Segoe UI" panose="020B0502040204020203" pitchFamily="34" charset="0"/>
              </a:rPr>
              <a:t>Negatives</a:t>
            </a:r>
          </a:p>
          <a:p>
            <a:r>
              <a:rPr lang="en-US" sz="2100" dirty="0">
                <a:solidFill>
                  <a:srgbClr val="000000"/>
                </a:solidFill>
                <a:latin typeface="Segoe UI" panose="020B0502040204020203" pitchFamily="34" charset="0"/>
                <a:cs typeface="Segoe UI" panose="020B0502040204020203" pitchFamily="34" charset="0"/>
              </a:rPr>
              <a:t>Lack of social interaction</a:t>
            </a:r>
          </a:p>
          <a:p>
            <a:r>
              <a:rPr lang="en-US" sz="2100" dirty="0">
                <a:solidFill>
                  <a:srgbClr val="000000"/>
                </a:solidFill>
                <a:latin typeface="Segoe UI" panose="020B0502040204020203" pitchFamily="34" charset="0"/>
                <a:cs typeface="Segoe UI" panose="020B0502040204020203" pitchFamily="34" charset="0"/>
              </a:rPr>
              <a:t>Getting behind with work</a:t>
            </a:r>
          </a:p>
          <a:p>
            <a:r>
              <a:rPr lang="en-US" sz="2100" dirty="0">
                <a:solidFill>
                  <a:srgbClr val="000000"/>
                </a:solidFill>
                <a:latin typeface="Segoe UI" panose="020B0502040204020203" pitchFamily="34" charset="0"/>
                <a:cs typeface="Segoe UI" panose="020B0502040204020203" pitchFamily="34" charset="0"/>
              </a:rPr>
              <a:t>Poor independence skills have been highlighted</a:t>
            </a:r>
          </a:p>
          <a:p>
            <a:r>
              <a:rPr lang="en-US" sz="2100" dirty="0">
                <a:solidFill>
                  <a:srgbClr val="000000"/>
                </a:solidFill>
                <a:latin typeface="Segoe UI" panose="020B0502040204020203" pitchFamily="34" charset="0"/>
                <a:cs typeface="Segoe UI" panose="020B0502040204020203" pitchFamily="34" charset="0"/>
              </a:rPr>
              <a:t>Family circumstances</a:t>
            </a:r>
          </a:p>
          <a:p>
            <a:r>
              <a:rPr lang="en-US" sz="2100" dirty="0">
                <a:solidFill>
                  <a:srgbClr val="000000"/>
                </a:solidFill>
                <a:latin typeface="Segoe UI" panose="020B0502040204020203" pitchFamily="34" charset="0"/>
                <a:cs typeface="Segoe UI" panose="020B0502040204020203" pitchFamily="34" charset="0"/>
              </a:rPr>
              <a:t>Fear of illness</a:t>
            </a:r>
          </a:p>
          <a:p>
            <a:r>
              <a:rPr lang="en-US" sz="2100" dirty="0">
                <a:solidFill>
                  <a:srgbClr val="000000"/>
                </a:solidFill>
                <a:latin typeface="Segoe UI" panose="020B0502040204020203" pitchFamily="34" charset="0"/>
                <a:cs typeface="Segoe UI" panose="020B0502040204020203" pitchFamily="34" charset="0"/>
              </a:rPr>
              <a:t>GCSE &amp; A level uncertainty</a:t>
            </a:r>
          </a:p>
          <a:p>
            <a:r>
              <a:rPr lang="en-US" sz="2100" dirty="0">
                <a:solidFill>
                  <a:srgbClr val="000000"/>
                </a:solidFill>
                <a:latin typeface="Segoe UI" panose="020B0502040204020203" pitchFamily="34" charset="0"/>
                <a:cs typeface="Segoe UI" panose="020B0502040204020203" pitchFamily="34" charset="0"/>
              </a:rPr>
              <a:t>Not having closure (Year 6, 11 &amp; 13)</a:t>
            </a:r>
          </a:p>
          <a:p>
            <a:r>
              <a:rPr lang="en-US" sz="2100" dirty="0">
                <a:solidFill>
                  <a:srgbClr val="000000"/>
                </a:solidFill>
                <a:latin typeface="Segoe UI" panose="020B0502040204020203" pitchFamily="34" charset="0"/>
                <a:cs typeface="Segoe UI" panose="020B0502040204020203" pitchFamily="34" charset="0"/>
              </a:rPr>
              <a:t>Missed school (this is also a positive!)</a:t>
            </a:r>
          </a:p>
          <a:p>
            <a:r>
              <a:rPr lang="en-US" sz="2100" dirty="0">
                <a:solidFill>
                  <a:srgbClr val="000000"/>
                </a:solidFill>
                <a:latin typeface="Segoe UI" panose="020B0502040204020203" pitchFamily="34" charset="0"/>
                <a:cs typeface="Segoe UI" panose="020B0502040204020203" pitchFamily="34" charset="0"/>
              </a:rPr>
              <a:t>Lost confidence (some of our high-flyers are the most behind)</a:t>
            </a:r>
          </a:p>
          <a:p>
            <a:r>
              <a:rPr lang="en-US" sz="2100" dirty="0">
                <a:solidFill>
                  <a:srgbClr val="000000"/>
                </a:solidFill>
                <a:latin typeface="Segoe UI" panose="020B0502040204020203" pitchFamily="34" charset="0"/>
                <a:cs typeface="Segoe UI" panose="020B0502040204020203" pitchFamily="34" charset="0"/>
              </a:rPr>
              <a:t>Scared to return to normality</a:t>
            </a:r>
          </a:p>
          <a:p>
            <a:r>
              <a:rPr lang="en-US" sz="2100" dirty="0">
                <a:solidFill>
                  <a:srgbClr val="000000"/>
                </a:solidFill>
                <a:latin typeface="Segoe UI" panose="020B0502040204020203" pitchFamily="34" charset="0"/>
                <a:cs typeface="Segoe UI" panose="020B0502040204020203" pitchFamily="34" charset="0"/>
              </a:rPr>
              <a:t>Cabin fever</a:t>
            </a:r>
          </a:p>
          <a:p>
            <a:r>
              <a:rPr lang="en-US" sz="2100" dirty="0">
                <a:solidFill>
                  <a:srgbClr val="000000"/>
                </a:solidFill>
                <a:latin typeface="Segoe UI" panose="020B0502040204020203" pitchFamily="34" charset="0"/>
                <a:cs typeface="Segoe UI" panose="020B0502040204020203" pitchFamily="34" charset="0"/>
              </a:rPr>
              <a:t>Bereavement</a:t>
            </a:r>
          </a:p>
          <a:p>
            <a:r>
              <a:rPr lang="en-US" sz="2100" dirty="0">
                <a:solidFill>
                  <a:srgbClr val="000000"/>
                </a:solidFill>
                <a:latin typeface="Segoe UI" panose="020B0502040204020203" pitchFamily="34" charset="0"/>
                <a:cs typeface="Segoe UI" panose="020B0502040204020203" pitchFamily="34" charset="0"/>
              </a:rPr>
              <a:t>Lack of routine</a:t>
            </a:r>
          </a:p>
          <a:p>
            <a:r>
              <a:rPr lang="en-US" sz="2100" dirty="0">
                <a:solidFill>
                  <a:srgbClr val="000000"/>
                </a:solidFill>
                <a:latin typeface="Segoe UI" panose="020B0502040204020203" pitchFamily="34" charset="0"/>
                <a:cs typeface="Segoe UI" panose="020B0502040204020203" pitchFamily="34" charset="0"/>
              </a:rPr>
              <a:t>Sense of insecurity for their future</a:t>
            </a:r>
          </a:p>
          <a:p>
            <a:r>
              <a:rPr lang="en-US" sz="2100" dirty="0">
                <a:solidFill>
                  <a:srgbClr val="000000"/>
                </a:solidFill>
                <a:latin typeface="Segoe UI" panose="020B0502040204020203" pitchFamily="34" charset="0"/>
                <a:cs typeface="Segoe UI" panose="020B0502040204020203" pitchFamily="34" charset="0"/>
              </a:rPr>
              <a:t>Time with their families</a:t>
            </a:r>
          </a:p>
          <a:p>
            <a:r>
              <a:rPr lang="en-US" sz="2100" dirty="0">
                <a:solidFill>
                  <a:srgbClr val="000000"/>
                </a:solidFill>
                <a:latin typeface="Segoe UI" panose="020B0502040204020203" pitchFamily="34" charset="0"/>
                <a:cs typeface="Segoe UI" panose="020B0502040204020203" pitchFamily="34" charset="0"/>
              </a:rPr>
              <a:t>The quality of their education won’t have been as good as their face to face experiences</a:t>
            </a:r>
          </a:p>
          <a:p>
            <a:r>
              <a:rPr lang="en-US" sz="2100" dirty="0">
                <a:solidFill>
                  <a:srgbClr val="000000"/>
                </a:solidFill>
                <a:latin typeface="Segoe UI" panose="020B0502040204020203" pitchFamily="34" charset="0"/>
                <a:cs typeface="Segoe UI" panose="020B0502040204020203" pitchFamily="34" charset="0"/>
              </a:rPr>
              <a:t>Separation anxiety.</a:t>
            </a:r>
          </a:p>
          <a:p>
            <a:endParaRPr lang="en-US" sz="700" dirty="0">
              <a:solidFill>
                <a:srgbClr val="000000"/>
              </a:solidFill>
            </a:endParaRPr>
          </a:p>
        </p:txBody>
      </p:sp>
    </p:spTree>
    <p:extLst>
      <p:ext uri="{BB962C8B-B14F-4D97-AF65-F5344CB8AC3E}">
        <p14:creationId xmlns:p14="http://schemas.microsoft.com/office/powerpoint/2010/main" val="233378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ake the Most of Your Time at Home">
            <a:extLst>
              <a:ext uri="{FF2B5EF4-FFF2-40B4-BE49-F238E27FC236}">
                <a16:creationId xmlns:a16="http://schemas.microsoft.com/office/drawing/2014/main" id="{5DD6499F-6653-4F56-917B-88E501F348F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9615" r="10458"/>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 name="Title 4">
            <a:extLst>
              <a:ext uri="{FF2B5EF4-FFF2-40B4-BE49-F238E27FC236}">
                <a16:creationId xmlns:a16="http://schemas.microsoft.com/office/drawing/2014/main" id="{5646C090-AE6F-466E-84DC-ADBA3AEA396C}"/>
              </a:ext>
            </a:extLst>
          </p:cNvPr>
          <p:cNvSpPr txBox="1">
            <a:spLocks/>
          </p:cNvSpPr>
          <p:nvPr/>
        </p:nvSpPr>
        <p:spPr>
          <a:xfrm>
            <a:off x="138570" y="141195"/>
            <a:ext cx="6649687" cy="788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400" dirty="0">
                <a:solidFill>
                  <a:srgbClr val="998546"/>
                </a:solidFill>
                <a:latin typeface="OPTILawrence" pitchFamily="50" charset="0"/>
                <a:cs typeface="Segoe UI Light" panose="020B0502040204020203" pitchFamily="34" charset="0"/>
              </a:rPr>
              <a:t>COVID impact on students</a:t>
            </a:r>
            <a:endParaRPr lang="en-US" sz="4400" dirty="0">
              <a:solidFill>
                <a:srgbClr val="000000"/>
              </a:solidFill>
              <a:latin typeface="OPTILawrence" pitchFamily="50" charset="0"/>
              <a:cs typeface="Segoe UI Light" panose="020B0502040204020203" pitchFamily="34" charset="0"/>
            </a:endParaRPr>
          </a:p>
        </p:txBody>
      </p:sp>
      <p:sp>
        <p:nvSpPr>
          <p:cNvPr id="4" name="TextBox 3"/>
          <p:cNvSpPr txBox="1"/>
          <p:nvPr/>
        </p:nvSpPr>
        <p:spPr>
          <a:xfrm>
            <a:off x="138570" y="1766818"/>
            <a:ext cx="6380302" cy="3788830"/>
          </a:xfrm>
          <a:prstGeom prst="rect">
            <a:avLst/>
          </a:prstGeom>
        </p:spPr>
        <p:txBody>
          <a:bodyPr vert="horz" lIns="91440" tIns="45720" rIns="91440" bIns="45720" rtlCol="0" anchor="ctr">
            <a:normAutofit/>
          </a:bodyPr>
          <a:lstStyle/>
          <a:p>
            <a:pPr>
              <a:lnSpc>
                <a:spcPct val="90000"/>
              </a:lnSpc>
              <a:spcAft>
                <a:spcPts val="600"/>
              </a:spcAft>
            </a:pPr>
            <a:r>
              <a:rPr lang="en-US" dirty="0">
                <a:solidFill>
                  <a:srgbClr val="000000"/>
                </a:solidFill>
                <a:latin typeface="Segoe UI" panose="020B0502040204020203" pitchFamily="34" charset="0"/>
                <a:cs typeface="Segoe UI" panose="020B0502040204020203" pitchFamily="34" charset="0"/>
              </a:rPr>
              <a:t>Positives</a:t>
            </a:r>
          </a:p>
          <a:p>
            <a:pPr marL="285750" indent="-228600">
              <a:lnSpc>
                <a:spcPct val="90000"/>
              </a:lnSpc>
              <a:spcAft>
                <a:spcPts val="600"/>
              </a:spcAft>
              <a:buFont typeface="Arial" panose="020B0604020202020204" pitchFamily="34" charset="0"/>
              <a:buChar char="•"/>
            </a:pPr>
            <a:endParaRPr lang="en-US" dirty="0">
              <a:solidFill>
                <a:srgbClr val="000000"/>
              </a:solidFill>
              <a:latin typeface="Segoe UI" panose="020B0502040204020203" pitchFamily="34" charset="0"/>
              <a:cs typeface="Segoe UI" panose="020B0502040204020203" pitchFamily="34" charset="0"/>
            </a:endParaRP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Time with their families</a:t>
            </a: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Chance to shine in the new way of learning</a:t>
            </a: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For introverts, this is a haven!</a:t>
            </a: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They gained a new appreciation for school and their teachers</a:t>
            </a: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They are grateful for our efforts</a:t>
            </a: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Their parents have become more proactive and supportive </a:t>
            </a:r>
          </a:p>
          <a:p>
            <a:pPr marL="285750" indent="-228600">
              <a:lnSpc>
                <a:spcPct val="90000"/>
              </a:lnSpc>
              <a:spcAft>
                <a:spcPts val="600"/>
              </a:spcAft>
              <a:buFont typeface="Arial" panose="020B0604020202020204" pitchFamily="34" charset="0"/>
              <a:buChar char="•"/>
            </a:pPr>
            <a:r>
              <a:rPr lang="en-US" dirty="0">
                <a:solidFill>
                  <a:srgbClr val="000000"/>
                </a:solidFill>
                <a:latin typeface="Segoe UI" panose="020B0502040204020203" pitchFamily="34" charset="0"/>
                <a:cs typeface="Segoe UI" panose="020B0502040204020203" pitchFamily="34" charset="0"/>
              </a:rPr>
              <a:t>They’ve grasped new technology (quicker than some of us!)</a:t>
            </a:r>
          </a:p>
          <a:p>
            <a:pPr marL="285750" indent="-228600">
              <a:lnSpc>
                <a:spcPct val="90000"/>
              </a:lnSpc>
              <a:spcAft>
                <a:spcPts val="600"/>
              </a:spcAft>
              <a:buFont typeface="Arial" panose="020B0604020202020204" pitchFamily="34" charset="0"/>
              <a:buChar char="•"/>
            </a:pPr>
            <a:endParaRPr lang="en-US" sz="1700" dirty="0">
              <a:solidFill>
                <a:srgbClr val="000000"/>
              </a:solidFill>
            </a:endParaRPr>
          </a:p>
        </p:txBody>
      </p:sp>
    </p:spTree>
    <p:extLst>
      <p:ext uri="{BB962C8B-B14F-4D97-AF65-F5344CB8AC3E}">
        <p14:creationId xmlns:p14="http://schemas.microsoft.com/office/powerpoint/2010/main" val="398906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ow to transform your garden from drab to fab with just plants and ...">
            <a:extLst>
              <a:ext uri="{FF2B5EF4-FFF2-40B4-BE49-F238E27FC236}">
                <a16:creationId xmlns:a16="http://schemas.microsoft.com/office/drawing/2014/main" id="{4FB8706C-31C9-4FFD-8887-64CE18FDAB2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824" r="9611"/>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122" name="Picture 2" descr="Bad DIY jobs cost brits £34 billion a year">
            <a:extLst>
              <a:ext uri="{FF2B5EF4-FFF2-40B4-BE49-F238E27FC236}">
                <a16:creationId xmlns:a16="http://schemas.microsoft.com/office/drawing/2014/main" id="{233D1AFA-99FE-4AE5-969F-C28DD83601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7" r="-1" b="6930"/>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4">
            <a:extLst>
              <a:ext uri="{FF2B5EF4-FFF2-40B4-BE49-F238E27FC236}">
                <a16:creationId xmlns:a16="http://schemas.microsoft.com/office/drawing/2014/main" id="{1266F3B1-E3AE-43BC-B628-6BDC3C86231D}"/>
              </a:ext>
            </a:extLst>
          </p:cNvPr>
          <p:cNvSpPr txBox="1">
            <a:spLocks/>
          </p:cNvSpPr>
          <p:nvPr/>
        </p:nvSpPr>
        <p:spPr>
          <a:xfrm>
            <a:off x="387457" y="797027"/>
            <a:ext cx="6059838"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solidFill>
                  <a:srgbClr val="998546"/>
                </a:solidFill>
                <a:latin typeface="OPTILawrence" pitchFamily="50" charset="0"/>
                <a:cs typeface="Segoe UI Light" panose="020B0502040204020203" pitchFamily="34" charset="0"/>
              </a:rPr>
              <a:t>COVID impact on parents</a:t>
            </a:r>
            <a:endParaRPr lang="en-US" sz="4000" dirty="0">
              <a:solidFill>
                <a:srgbClr val="000000"/>
              </a:solidFill>
              <a:latin typeface="OPTILawrence" pitchFamily="50" charset="0"/>
              <a:cs typeface="Segoe UI Light" panose="020B0502040204020203" pitchFamily="34" charset="0"/>
            </a:endParaRPr>
          </a:p>
        </p:txBody>
      </p:sp>
      <p:sp>
        <p:nvSpPr>
          <p:cNvPr id="3" name="Content Placeholder 2"/>
          <p:cNvSpPr>
            <a:spLocks noGrp="1"/>
          </p:cNvSpPr>
          <p:nvPr>
            <p:ph idx="1"/>
          </p:nvPr>
        </p:nvSpPr>
        <p:spPr>
          <a:xfrm>
            <a:off x="804997" y="2272143"/>
            <a:ext cx="4803637" cy="3788830"/>
          </a:xfrm>
        </p:spPr>
        <p:txBody>
          <a:bodyPr vert="horz" lIns="91440" tIns="45720" rIns="91440" bIns="45720" rtlCol="0" anchor="ctr">
            <a:normAutofit/>
          </a:bodyPr>
          <a:lstStyle/>
          <a:p>
            <a:pPr marL="0" indent="0">
              <a:buNone/>
            </a:pPr>
            <a:r>
              <a:rPr lang="en-US" sz="2000" dirty="0">
                <a:solidFill>
                  <a:srgbClr val="000000"/>
                </a:solidFill>
                <a:latin typeface="Segoe UI" panose="020B0502040204020203" pitchFamily="34" charset="0"/>
                <a:cs typeface="Segoe UI" panose="020B0502040204020203" pitchFamily="34" charset="0"/>
              </a:rPr>
              <a:t>Positives</a:t>
            </a:r>
          </a:p>
          <a:p>
            <a:r>
              <a:rPr lang="en-US" sz="2000" dirty="0">
                <a:solidFill>
                  <a:srgbClr val="000000"/>
                </a:solidFill>
                <a:latin typeface="Segoe UI" panose="020B0502040204020203" pitchFamily="34" charset="0"/>
                <a:cs typeface="Segoe UI" panose="020B0502040204020203" pitchFamily="34" charset="0"/>
              </a:rPr>
              <a:t>Got to spend time with their kids</a:t>
            </a:r>
          </a:p>
          <a:p>
            <a:r>
              <a:rPr lang="en-US" sz="2000" dirty="0">
                <a:solidFill>
                  <a:srgbClr val="000000"/>
                </a:solidFill>
                <a:latin typeface="Segoe UI" panose="020B0502040204020203" pitchFamily="34" charset="0"/>
                <a:cs typeface="Segoe UI" panose="020B0502040204020203" pitchFamily="34" charset="0"/>
              </a:rPr>
              <a:t>Down time (in some cases)</a:t>
            </a:r>
          </a:p>
          <a:p>
            <a:r>
              <a:rPr lang="en-US" sz="2000" dirty="0">
                <a:solidFill>
                  <a:srgbClr val="000000"/>
                </a:solidFill>
                <a:latin typeface="Segoe UI" panose="020B0502040204020203" pitchFamily="34" charset="0"/>
                <a:cs typeface="Segoe UI" panose="020B0502040204020203" pitchFamily="34" charset="0"/>
              </a:rPr>
              <a:t>Home improvement</a:t>
            </a:r>
          </a:p>
          <a:p>
            <a:endParaRPr lang="en-US" sz="2000" dirty="0">
              <a:solidFill>
                <a:srgbClr val="000000"/>
              </a:solidFill>
            </a:endParaRPr>
          </a:p>
        </p:txBody>
      </p:sp>
    </p:spTree>
    <p:extLst>
      <p:ext uri="{BB962C8B-B14F-4D97-AF65-F5344CB8AC3E}">
        <p14:creationId xmlns:p14="http://schemas.microsoft.com/office/powerpoint/2010/main" val="350007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4">
            <a:extLst>
              <a:ext uri="{FF2B5EF4-FFF2-40B4-BE49-F238E27FC236}">
                <a16:creationId xmlns:a16="http://schemas.microsoft.com/office/drawing/2014/main" id="{F033576B-2C2D-46FC-AA12-A2658C1DC599}"/>
              </a:ext>
            </a:extLst>
          </p:cNvPr>
          <p:cNvSpPr txBox="1">
            <a:spLocks/>
          </p:cNvSpPr>
          <p:nvPr/>
        </p:nvSpPr>
        <p:spPr>
          <a:xfrm>
            <a:off x="327349" y="283576"/>
            <a:ext cx="513641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a:solidFill>
                  <a:srgbClr val="998546"/>
                </a:solidFill>
                <a:latin typeface="OPTILawrence" pitchFamily="50" charset="0"/>
                <a:cs typeface="Segoe UI Light" panose="020B0502040204020203" pitchFamily="34" charset="0"/>
              </a:rPr>
              <a:t>COVID impact on parents</a:t>
            </a:r>
            <a:endParaRPr lang="en-US" sz="3600" dirty="0">
              <a:solidFill>
                <a:srgbClr val="000000"/>
              </a:solidFill>
              <a:latin typeface="OPTILawrence" pitchFamily="50" charset="0"/>
              <a:cs typeface="Segoe UI Light" panose="020B0502040204020203" pitchFamily="34" charset="0"/>
            </a:endParaRPr>
          </a:p>
        </p:txBody>
      </p:sp>
      <p:sp>
        <p:nvSpPr>
          <p:cNvPr id="6" name="Content Placeholder 2">
            <a:extLst>
              <a:ext uri="{FF2B5EF4-FFF2-40B4-BE49-F238E27FC236}">
                <a16:creationId xmlns:a16="http://schemas.microsoft.com/office/drawing/2014/main" id="{DD18D30B-EDD6-4D0C-ACDD-0213AA1B053E}"/>
              </a:ext>
            </a:extLst>
          </p:cNvPr>
          <p:cNvSpPr txBox="1">
            <a:spLocks/>
          </p:cNvSpPr>
          <p:nvPr/>
        </p:nvSpPr>
        <p:spPr>
          <a:xfrm>
            <a:off x="643468" y="1782981"/>
            <a:ext cx="5136416"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Segoe UI" panose="020B0502040204020203" pitchFamily="34" charset="0"/>
                <a:cs typeface="Segoe UI" panose="020B0502040204020203" pitchFamily="34" charset="0"/>
              </a:rPr>
              <a:t>Negatives</a:t>
            </a:r>
          </a:p>
          <a:p>
            <a:r>
              <a:rPr lang="en-US" sz="2000" dirty="0">
                <a:latin typeface="Segoe UI" panose="020B0502040204020203" pitchFamily="34" charset="0"/>
                <a:cs typeface="Segoe UI" panose="020B0502040204020203" pitchFamily="34" charset="0"/>
              </a:rPr>
              <a:t>Got to spend time with their kids (!)</a:t>
            </a:r>
          </a:p>
          <a:p>
            <a:r>
              <a:rPr lang="en-US" sz="2000" dirty="0">
                <a:latin typeface="Segoe UI" panose="020B0502040204020203" pitchFamily="34" charset="0"/>
                <a:cs typeface="Segoe UI" panose="020B0502040204020203" pitchFamily="34" charset="0"/>
              </a:rPr>
              <a:t>Work stresses</a:t>
            </a:r>
          </a:p>
          <a:p>
            <a:r>
              <a:rPr lang="en-US" sz="2000" dirty="0">
                <a:latin typeface="Segoe UI" panose="020B0502040204020203" pitchFamily="34" charset="0"/>
                <a:cs typeface="Segoe UI" panose="020B0502040204020203" pitchFamily="34" charset="0"/>
              </a:rPr>
              <a:t>Financial Stresses</a:t>
            </a:r>
          </a:p>
          <a:p>
            <a:r>
              <a:rPr lang="en-US" sz="2000" dirty="0">
                <a:latin typeface="Segoe UI" panose="020B0502040204020203" pitchFamily="34" charset="0"/>
                <a:cs typeface="Segoe UI" panose="020B0502040204020203" pitchFamily="34" charset="0"/>
              </a:rPr>
              <a:t>Afraid for their child’s social, mental and educational well-being</a:t>
            </a:r>
          </a:p>
          <a:p>
            <a:r>
              <a:rPr lang="en-US" sz="2000" dirty="0">
                <a:latin typeface="Segoe UI" panose="020B0502040204020203" pitchFamily="34" charset="0"/>
                <a:cs typeface="Segoe UI" panose="020B0502040204020203" pitchFamily="34" charset="0"/>
              </a:rPr>
              <a:t>Bereavement</a:t>
            </a:r>
          </a:p>
          <a:p>
            <a:r>
              <a:rPr lang="en-US" sz="2000" dirty="0">
                <a:latin typeface="Segoe UI" panose="020B0502040204020203" pitchFamily="34" charset="0"/>
                <a:cs typeface="Segoe UI" panose="020B0502040204020203" pitchFamily="34" charset="0"/>
              </a:rPr>
              <a:t>Concerned for child’s safety upon return to school</a:t>
            </a:r>
          </a:p>
          <a:p>
            <a:r>
              <a:rPr lang="en-US" sz="2000" dirty="0">
                <a:solidFill>
                  <a:srgbClr val="000000"/>
                </a:solidFill>
                <a:latin typeface="Segoe UI" panose="020B0502040204020203" pitchFamily="34" charset="0"/>
                <a:cs typeface="Segoe UI" panose="020B0502040204020203" pitchFamily="34" charset="0"/>
              </a:rPr>
              <a:t>Separation anxiety.</a:t>
            </a:r>
            <a:endParaRPr lang="en-US" sz="2000" dirty="0">
              <a:latin typeface="Segoe UI" panose="020B0502040204020203" pitchFamily="34" charset="0"/>
              <a:cs typeface="Segoe UI" panose="020B0502040204020203" pitchFamily="34" charset="0"/>
            </a:endParaRPr>
          </a:p>
        </p:txBody>
      </p:sp>
      <p:pic>
        <p:nvPicPr>
          <p:cNvPr id="6146" name="Picture 2" descr="Nearly Half Of Parents With Young Kids Battling Severe Stress ...">
            <a:extLst>
              <a:ext uri="{FF2B5EF4-FFF2-40B4-BE49-F238E27FC236}">
                <a16:creationId xmlns:a16="http://schemas.microsoft.com/office/drawing/2014/main" id="{5463AF1D-5A82-45A5-ACDE-AC4A188C5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114" r="2" b="4040"/>
          <a:stretch/>
        </p:blipFill>
        <p:spPr bwMode="auto">
          <a:xfrm>
            <a:off x="6412116" y="10"/>
            <a:ext cx="5779884" cy="22878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to handle stress at work - Harvard Health Blog - Harvard Health ...">
            <a:extLst>
              <a:ext uri="{FF2B5EF4-FFF2-40B4-BE49-F238E27FC236}">
                <a16:creationId xmlns:a16="http://schemas.microsoft.com/office/drawing/2014/main" id="{5B64225E-FEEA-468D-9738-D66E45FB3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333" r="1" b="5186"/>
          <a:stretch/>
        </p:blipFill>
        <p:spPr bwMode="auto">
          <a:xfrm>
            <a:off x="6412116" y="4570184"/>
            <a:ext cx="5779884" cy="22878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ereavement advice and support">
            <a:extLst>
              <a:ext uri="{FF2B5EF4-FFF2-40B4-BE49-F238E27FC236}">
                <a16:creationId xmlns:a16="http://schemas.microsoft.com/office/drawing/2014/main" id="{A38C940E-7B30-4B80-AC60-A7550A63B3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56" r="2" b="12046"/>
          <a:stretch/>
        </p:blipFill>
        <p:spPr bwMode="auto">
          <a:xfrm>
            <a:off x="6412116" y="2288006"/>
            <a:ext cx="5779884" cy="2287816"/>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4E1CCBAB-B73B-43B3-B640-671A62937F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78" name="Rectangle 77">
              <a:extLst>
                <a:ext uri="{FF2B5EF4-FFF2-40B4-BE49-F238E27FC236}">
                  <a16:creationId xmlns:a16="http://schemas.microsoft.com/office/drawing/2014/main" id="{3B1CF92E-2B5D-487A-A899-BB64982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E7354EA5-24E3-4F7E-933A-53A274ADA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 name="Isosceles Triangle 8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33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7015-32B1-410D-A5FB-CF3561E4BC5E}"/>
              </a:ext>
            </a:extLst>
          </p:cNvPr>
          <p:cNvSpPr>
            <a:spLocks noGrp="1"/>
          </p:cNvSpPr>
          <p:nvPr>
            <p:ph type="title"/>
          </p:nvPr>
        </p:nvSpPr>
        <p:spPr>
          <a:xfrm>
            <a:off x="188495" y="180474"/>
            <a:ext cx="10515600" cy="717717"/>
          </a:xfrm>
        </p:spPr>
        <p:txBody>
          <a:bodyPr>
            <a:normAutofit/>
          </a:bodyPr>
          <a:lstStyle/>
          <a:p>
            <a:r>
              <a:rPr lang="en-US" sz="4400" dirty="0">
                <a:solidFill>
                  <a:srgbClr val="998546"/>
                </a:solidFill>
                <a:latin typeface="OPTILawrence" pitchFamily="50" charset="0"/>
                <a:cs typeface="Segoe UI Light" panose="020B0502040204020203" pitchFamily="34" charset="0"/>
              </a:rPr>
              <a:t>Teaching in a COVID safe environment</a:t>
            </a:r>
            <a:endParaRPr lang="en-GB" dirty="0">
              <a:latin typeface="OPTILawrence" pitchFamily="50" charset="0"/>
            </a:endParaRPr>
          </a:p>
        </p:txBody>
      </p:sp>
      <p:sp>
        <p:nvSpPr>
          <p:cNvPr id="3" name="Content Placeholder 2">
            <a:extLst>
              <a:ext uri="{FF2B5EF4-FFF2-40B4-BE49-F238E27FC236}">
                <a16:creationId xmlns:a16="http://schemas.microsoft.com/office/drawing/2014/main" id="{D763CEB9-38F8-4922-8E37-FD085FBD53D3}"/>
              </a:ext>
            </a:extLst>
          </p:cNvPr>
          <p:cNvSpPr>
            <a:spLocks noGrp="1"/>
          </p:cNvSpPr>
          <p:nvPr>
            <p:ph idx="1"/>
          </p:nvPr>
        </p:nvSpPr>
        <p:spPr>
          <a:xfrm>
            <a:off x="188495" y="1130968"/>
            <a:ext cx="11710737" cy="5546558"/>
          </a:xfrm>
        </p:spPr>
        <p:txBody>
          <a:bodyPr>
            <a:normAutofit/>
          </a:bodyPr>
          <a:lstStyle/>
          <a:p>
            <a:pPr>
              <a:buFont typeface="Wingdings" panose="05000000000000000000" pitchFamily="2" charset="2"/>
              <a:buChar char="Ø"/>
            </a:pPr>
            <a:r>
              <a:rPr lang="en-GB" sz="2400" dirty="0">
                <a:latin typeface="Segoe UI" panose="020B0502040204020203" pitchFamily="34" charset="0"/>
                <a:cs typeface="Segoe UI" panose="020B0502040204020203" pitchFamily="34" charset="0"/>
              </a:rPr>
              <a:t>Teachers lead by example and maintain social distancing</a:t>
            </a:r>
          </a:p>
          <a:p>
            <a:pPr>
              <a:buFont typeface="Wingdings" panose="05000000000000000000" pitchFamily="2" charset="2"/>
              <a:buChar char="Ø"/>
            </a:pPr>
            <a:r>
              <a:rPr lang="en-GB" sz="2400" dirty="0">
                <a:latin typeface="Segoe UI" panose="020B0502040204020203" pitchFamily="34" charset="0"/>
                <a:cs typeface="Segoe UI" panose="020B0502040204020203" pitchFamily="34" charset="0"/>
              </a:rPr>
              <a:t>Students will need clear guidance and regularly reminders</a:t>
            </a:r>
          </a:p>
          <a:p>
            <a:pPr>
              <a:buFont typeface="Wingdings" panose="05000000000000000000" pitchFamily="2" charset="2"/>
              <a:buChar char="Ø"/>
            </a:pPr>
            <a:r>
              <a:rPr lang="en-GB" sz="2400" dirty="0">
                <a:solidFill>
                  <a:srgbClr val="0070C0"/>
                </a:solidFill>
                <a:latin typeface="Segoe UI" panose="020B0502040204020203" pitchFamily="34" charset="0"/>
                <a:cs typeface="Segoe UI" panose="020B0502040204020203" pitchFamily="34" charset="0"/>
              </a:rPr>
              <a:t>Students need to face the front – group work could be done using technology</a:t>
            </a:r>
          </a:p>
          <a:p>
            <a:pPr>
              <a:buFont typeface="Wingdings" panose="05000000000000000000" pitchFamily="2" charset="2"/>
              <a:buChar char="Ø"/>
            </a:pPr>
            <a:r>
              <a:rPr lang="en-GB" sz="2400" dirty="0">
                <a:latin typeface="Segoe UI" panose="020B0502040204020203" pitchFamily="34" charset="0"/>
                <a:cs typeface="Segoe UI" panose="020B0502040204020203" pitchFamily="34" charset="0"/>
              </a:rPr>
              <a:t>Can swap books with the one person sharing a desk (peer assessment)</a:t>
            </a:r>
          </a:p>
          <a:p>
            <a:pPr>
              <a:buFont typeface="Wingdings" panose="05000000000000000000" pitchFamily="2" charset="2"/>
              <a:buChar char="Ø"/>
            </a:pPr>
            <a:r>
              <a:rPr lang="en-GB" sz="2400" dirty="0">
                <a:latin typeface="Segoe UI" panose="020B0502040204020203" pitchFamily="34" charset="0"/>
                <a:cs typeface="Segoe UI" panose="020B0502040204020203" pitchFamily="34" charset="0"/>
              </a:rPr>
              <a:t>Teachers should not handle materials to be passed to students or collect paper based </a:t>
            </a:r>
            <a:r>
              <a:rPr lang="en-GB" sz="2400">
                <a:latin typeface="Segoe UI" panose="020B0502040204020203" pitchFamily="34" charset="0"/>
                <a:cs typeface="Segoe UI" panose="020B0502040204020203" pitchFamily="34" charset="0"/>
              </a:rPr>
              <a:t>materials in.</a:t>
            </a:r>
            <a:endParaRPr lang="en-GB" sz="24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en-GB" sz="2400" dirty="0">
                <a:solidFill>
                  <a:srgbClr val="0070C0"/>
                </a:solidFill>
                <a:latin typeface="Segoe UI" panose="020B0502040204020203" pitchFamily="34" charset="0"/>
                <a:cs typeface="Segoe UI" panose="020B0502040204020203" pitchFamily="34" charset="0"/>
              </a:rPr>
              <a:t>Teachers cannot rearrange the classroom layout</a:t>
            </a:r>
          </a:p>
          <a:p>
            <a:pPr>
              <a:buFont typeface="Wingdings" panose="05000000000000000000" pitchFamily="2" charset="2"/>
              <a:buChar char="Ø"/>
            </a:pPr>
            <a:r>
              <a:rPr lang="en-GB" sz="2400" dirty="0">
                <a:solidFill>
                  <a:srgbClr val="0070C0"/>
                </a:solidFill>
                <a:latin typeface="Segoe UI" panose="020B0502040204020203" pitchFamily="34" charset="0"/>
                <a:cs typeface="Segoe UI" panose="020B0502040204020203" pitchFamily="34" charset="0"/>
              </a:rPr>
              <a:t>We cannot move students to different desks – if you believe a seating arrangement needs amending please liaise with relevant Progress Leader</a:t>
            </a:r>
          </a:p>
          <a:p>
            <a:pPr>
              <a:buFont typeface="Wingdings" panose="05000000000000000000" pitchFamily="2" charset="2"/>
              <a:buChar char="Ø"/>
            </a:pPr>
            <a:r>
              <a:rPr lang="en-GB" sz="2400" dirty="0">
                <a:solidFill>
                  <a:srgbClr val="0070C0"/>
                </a:solidFill>
                <a:latin typeface="Segoe UI" panose="020B0502040204020203" pitchFamily="34" charset="0"/>
                <a:cs typeface="Segoe UI" panose="020B0502040204020203" pitchFamily="34" charset="0"/>
              </a:rPr>
              <a:t>Staff must maintain the 2m safe distance from the students – do not step over the yellow line </a:t>
            </a:r>
            <a:r>
              <a:rPr lang="en-GB" sz="2400" dirty="0">
                <a:solidFill>
                  <a:srgbClr val="C00000"/>
                </a:solidFill>
                <a:latin typeface="Segoe UI" panose="020B0502040204020203" pitchFamily="34" charset="0"/>
                <a:cs typeface="Segoe UI" panose="020B0502040204020203" pitchFamily="34" charset="0"/>
              </a:rPr>
              <a:t>(this is different in EYFS and some younger primary phase classes)</a:t>
            </a:r>
          </a:p>
          <a:p>
            <a:pPr>
              <a:buFont typeface="Wingdings" panose="05000000000000000000" pitchFamily="2" charset="2"/>
              <a:buChar char="Ø"/>
            </a:pPr>
            <a:r>
              <a:rPr lang="en-GB" sz="2400" dirty="0">
                <a:solidFill>
                  <a:srgbClr val="0070C0"/>
                </a:solidFill>
                <a:latin typeface="Segoe UI" panose="020B0502040204020203" pitchFamily="34" charset="0"/>
                <a:cs typeface="Segoe UI" panose="020B0502040204020203" pitchFamily="34" charset="0"/>
              </a:rPr>
              <a:t>Teachers should log on SIMS via negative points, any student who doesn’t have equipment so that the progress team can chase it up.</a:t>
            </a:r>
          </a:p>
        </p:txBody>
      </p:sp>
    </p:spTree>
    <p:extLst>
      <p:ext uri="{BB962C8B-B14F-4D97-AF65-F5344CB8AC3E}">
        <p14:creationId xmlns:p14="http://schemas.microsoft.com/office/powerpoint/2010/main" val="25330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08E8-3E35-4A2E-9C2C-5FDA7D09990A}"/>
              </a:ext>
            </a:extLst>
          </p:cNvPr>
          <p:cNvSpPr>
            <a:spLocks noGrp="1"/>
          </p:cNvSpPr>
          <p:nvPr>
            <p:ph type="title"/>
          </p:nvPr>
        </p:nvSpPr>
        <p:spPr>
          <a:xfrm>
            <a:off x="838200" y="0"/>
            <a:ext cx="10277213" cy="956345"/>
          </a:xfrm>
        </p:spPr>
        <p:txBody>
          <a:bodyPr>
            <a:normAutofit fontScale="90000"/>
          </a:bodyPr>
          <a:lstStyle/>
          <a:p>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r>
              <a:rPr lang="en-GB" dirty="0">
                <a:solidFill>
                  <a:srgbClr val="B08600"/>
                </a:solidFill>
                <a:latin typeface="Segoe UI" panose="020B0502040204020203" pitchFamily="34" charset="0"/>
                <a:cs typeface="Segoe UI" panose="020B0502040204020203" pitchFamily="34" charset="0"/>
              </a:rPr>
              <a:t>Information for students</a:t>
            </a:r>
            <a:br>
              <a:rPr lang="en-GB" dirty="0">
                <a:solidFill>
                  <a:srgbClr val="B08600"/>
                </a:solidFill>
                <a:latin typeface="Segoe UI" panose="020B0502040204020203" pitchFamily="34" charset="0"/>
                <a:cs typeface="Segoe UI" panose="020B0502040204020203" pitchFamily="34" charset="0"/>
              </a:rPr>
            </a:br>
            <a:r>
              <a:rPr lang="en-GB" sz="1800" dirty="0">
                <a:effectLst/>
                <a:latin typeface="Segoe UI" panose="020B0502040204020203" pitchFamily="34" charset="0"/>
                <a:ea typeface="Times New Roman" panose="02020603050405020304" pitchFamily="18" charset="0"/>
                <a:cs typeface="Segoe UI" panose="020B0502040204020203" pitchFamily="34" charset="0"/>
              </a:rPr>
              <a:t>TO KEEP COVID SAFE:</a:t>
            </a:r>
            <a:endParaRPr lang="en-GB" sz="1800" dirty="0"/>
          </a:p>
        </p:txBody>
      </p:sp>
      <p:pic>
        <p:nvPicPr>
          <p:cNvPr id="10" name="Picture 9">
            <a:extLst>
              <a:ext uri="{FF2B5EF4-FFF2-40B4-BE49-F238E27FC236}">
                <a16:creationId xmlns:a16="http://schemas.microsoft.com/office/drawing/2014/main" id="{5DC911B6-05D0-4C4F-94D8-76D41DA23DFD}"/>
              </a:ext>
            </a:extLst>
          </p:cNvPr>
          <p:cNvPicPr>
            <a:picLocks noChangeAspect="1"/>
          </p:cNvPicPr>
          <p:nvPr/>
        </p:nvPicPr>
        <p:blipFill>
          <a:blip r:embed="rId2"/>
          <a:stretch>
            <a:fillRect/>
          </a:stretch>
        </p:blipFill>
        <p:spPr>
          <a:xfrm>
            <a:off x="3128962" y="1081000"/>
            <a:ext cx="5934075" cy="5400675"/>
          </a:xfrm>
          <a:prstGeom prst="rect">
            <a:avLst/>
          </a:prstGeom>
        </p:spPr>
      </p:pic>
    </p:spTree>
    <p:extLst>
      <p:ext uri="{BB962C8B-B14F-4D97-AF65-F5344CB8AC3E}">
        <p14:creationId xmlns:p14="http://schemas.microsoft.com/office/powerpoint/2010/main" val="2647477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481486-78D1-43A6-A201-4A6154B3316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68DD84-226A-4D50-B9AD-E5D6287B024E}"/>
</file>

<file path=customXml/itemProps3.xml><?xml version="1.0" encoding="utf-8"?>
<ds:datastoreItem xmlns:ds="http://schemas.openxmlformats.org/officeDocument/2006/customXml" ds:itemID="{37D605D5-AD57-4B91-8132-31C749D9F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1857</TotalTime>
  <Words>1259</Words>
  <Application>Microsoft Office PowerPoint</Application>
  <PresentationFormat>Widescreen</PresentationFormat>
  <Paragraphs>149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OPTILawrence</vt:lpstr>
      <vt:lpstr>Segoe UI</vt:lpstr>
      <vt:lpstr>Segoe UI Light</vt:lpstr>
      <vt:lpstr>Wingdings</vt:lpstr>
      <vt:lpstr>Office Theme</vt:lpstr>
      <vt:lpstr>Teaching and Learning</vt:lpstr>
      <vt:lpstr>COVID impact on staff</vt:lpstr>
      <vt:lpstr>COVID impact on staff</vt:lpstr>
      <vt:lpstr>PowerPoint Presentation</vt:lpstr>
      <vt:lpstr>PowerPoint Presentation</vt:lpstr>
      <vt:lpstr>PowerPoint Presentation</vt:lpstr>
      <vt:lpstr>PowerPoint Presentation</vt:lpstr>
      <vt:lpstr>Teaching in a COVID safe environment</vt:lpstr>
      <vt:lpstr> Information for students TO KEEP COVID SAFE:</vt:lpstr>
      <vt:lpstr>Information for students TO KEEP COVID SAFE:</vt:lpstr>
      <vt:lpstr>Big Picture Thinking – Intent  </vt:lpstr>
      <vt:lpstr>PowerPoint Presentation</vt:lpstr>
      <vt:lpstr>PowerPoint Presentation</vt:lpstr>
      <vt:lpstr>PowerPoint Presentation</vt:lpstr>
      <vt:lpstr>What skills will youngsters need in the future?</vt:lpstr>
      <vt:lpstr>How are we doing?  Implementation.</vt:lpstr>
      <vt:lpstr>Next steps.  Implementation</vt:lpstr>
      <vt:lpstr>It is really important that we continue the hard work and progress made on the areas of focus last year:  Assessment  HPL All-Through  Ofsted seems so long ago now, but we were making excellent progress before lockdown and although it will be challenging, we need to maintain momentum!  We can achieve great things when we pull together! </vt:lpstr>
      <vt:lpstr>Build your teaching around HPL</vt:lpstr>
      <vt:lpstr>Support network</vt:lpstr>
      <vt:lpstr>Immediate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us to consider…</dc:title>
  <dc:creator>Kathryn Wittich</dc:creator>
  <cp:lastModifiedBy>Elizabeth</cp:lastModifiedBy>
  <cp:revision>62</cp:revision>
  <dcterms:created xsi:type="dcterms:W3CDTF">2020-07-17T09:04:42Z</dcterms:created>
  <dcterms:modified xsi:type="dcterms:W3CDTF">2020-08-27T16:13:07Z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0x0101009965576D18F07B45AACD1DA43D0180BB</vt:lpwstr>
  </property>
</Properties>
</file>