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6"/>
  </p:notesMasterIdLst>
  <p:sldIdLst>
    <p:sldId id="256" r:id="rId5"/>
    <p:sldId id="289" r:id="rId6"/>
    <p:sldId id="290" r:id="rId7"/>
    <p:sldId id="291" r:id="rId8"/>
    <p:sldId id="292" r:id="rId9"/>
    <p:sldId id="295" r:id="rId10"/>
    <p:sldId id="296" r:id="rId11"/>
    <p:sldId id="283" r:id="rId12"/>
    <p:sldId id="284" r:id="rId13"/>
    <p:sldId id="285" r:id="rId14"/>
    <p:sldId id="286" r:id="rId15"/>
    <p:sldId id="287" r:id="rId16"/>
    <p:sldId id="288" r:id="rId17"/>
    <p:sldId id="259" r:id="rId18"/>
    <p:sldId id="257" r:id="rId19"/>
    <p:sldId id="258" r:id="rId20"/>
    <p:sldId id="261" r:id="rId21"/>
    <p:sldId id="262" r:id="rId22"/>
    <p:sldId id="267" r:id="rId23"/>
    <p:sldId id="263" r:id="rId24"/>
    <p:sldId id="264" r:id="rId25"/>
    <p:sldId id="265" r:id="rId26"/>
    <p:sldId id="266"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97" r:id="rId43"/>
    <p:sldId id="303" r:id="rId44"/>
    <p:sldId id="304" r:id="rId45"/>
    <p:sldId id="305" r:id="rId46"/>
    <p:sldId id="299" r:id="rId47"/>
    <p:sldId id="300" r:id="rId48"/>
    <p:sldId id="301" r:id="rId49"/>
    <p:sldId id="302" r:id="rId50"/>
    <p:sldId id="309" r:id="rId51"/>
    <p:sldId id="306" r:id="rId52"/>
    <p:sldId id="307" r:id="rId53"/>
    <p:sldId id="308" r:id="rId54"/>
    <p:sldId id="310"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0" d="100"/>
          <a:sy n="110" d="100"/>
        </p:scale>
        <p:origin x="5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59569A-3799-4A1E-BD8F-581D43B39FBD}" type="datetimeFigureOut">
              <a:rPr lang="en-GB" smtClean="0"/>
              <a:t>19/10/2021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4E2B9-5F4A-476E-B99A-526734D55FEA}" type="slidenum">
              <a:rPr lang="en-GB" smtClean="0"/>
              <a:t>‹#›</a:t>
            </a:fld>
            <a:endParaRPr lang="en-GB"/>
          </a:p>
        </p:txBody>
      </p:sp>
    </p:spTree>
    <p:extLst>
      <p:ext uri="{BB962C8B-B14F-4D97-AF65-F5344CB8AC3E}">
        <p14:creationId xmlns:p14="http://schemas.microsoft.com/office/powerpoint/2010/main" val="3648661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251DAA-A7F6-4FE9-81A3-C06CD41C25F6}" type="slidenum">
              <a:rPr lang="en-GB" smtClean="0"/>
              <a:t>34</a:t>
            </a:fld>
            <a:endParaRPr lang="en-GB"/>
          </a:p>
        </p:txBody>
      </p:sp>
    </p:spTree>
    <p:extLst>
      <p:ext uri="{BB962C8B-B14F-4D97-AF65-F5344CB8AC3E}">
        <p14:creationId xmlns:p14="http://schemas.microsoft.com/office/powerpoint/2010/main" val="1792196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251DAA-A7F6-4FE9-81A3-C06CD41C25F6}" type="slidenum">
              <a:rPr lang="en-GB" smtClean="0"/>
              <a:t>35</a:t>
            </a:fld>
            <a:endParaRPr lang="en-GB"/>
          </a:p>
        </p:txBody>
      </p:sp>
    </p:spTree>
    <p:extLst>
      <p:ext uri="{BB962C8B-B14F-4D97-AF65-F5344CB8AC3E}">
        <p14:creationId xmlns:p14="http://schemas.microsoft.com/office/powerpoint/2010/main" val="3446364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251DAA-A7F6-4FE9-81A3-C06CD41C25F6}" type="slidenum">
              <a:rPr lang="en-GB" smtClean="0"/>
              <a:t>36</a:t>
            </a:fld>
            <a:endParaRPr lang="en-GB"/>
          </a:p>
        </p:txBody>
      </p:sp>
    </p:spTree>
    <p:extLst>
      <p:ext uri="{BB962C8B-B14F-4D97-AF65-F5344CB8AC3E}">
        <p14:creationId xmlns:p14="http://schemas.microsoft.com/office/powerpoint/2010/main" val="2905891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251DAA-A7F6-4FE9-81A3-C06CD41C25F6}" type="slidenum">
              <a:rPr lang="en-GB" smtClean="0"/>
              <a:t>37</a:t>
            </a:fld>
            <a:endParaRPr lang="en-GB"/>
          </a:p>
        </p:txBody>
      </p:sp>
    </p:spTree>
    <p:extLst>
      <p:ext uri="{BB962C8B-B14F-4D97-AF65-F5344CB8AC3E}">
        <p14:creationId xmlns:p14="http://schemas.microsoft.com/office/powerpoint/2010/main" val="3423263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Select 5</a:t>
            </a:r>
            <a:r>
              <a:rPr lang="en-GB" baseline="0" dirty="0"/>
              <a:t> pupils to share their work of varying abilities and confidence. As they read the other pupils need to note down 1 successful sentence. Popcorn feedback and poll those who agree. Ana – rep beg sentence, three clauses as a sentence repeating the opening phrase, </a:t>
            </a:r>
            <a:r>
              <a:rPr lang="en-GB" baseline="0" dirty="0" err="1"/>
              <a:t>hypophora</a:t>
            </a:r>
            <a:r>
              <a:rPr lang="en-GB" baseline="0" dirty="0"/>
              <a:t> </a:t>
            </a:r>
            <a:r>
              <a:rPr lang="en-GB" baseline="0" dirty="0" err="1"/>
              <a:t>qu</a:t>
            </a:r>
            <a:r>
              <a:rPr lang="en-GB" baseline="0" dirty="0"/>
              <a:t>/answer, </a:t>
            </a:r>
            <a:endParaRPr lang="en-GB" dirty="0"/>
          </a:p>
        </p:txBody>
      </p:sp>
      <p:sp>
        <p:nvSpPr>
          <p:cNvPr id="4" name="Slide Number Placeholder 3"/>
          <p:cNvSpPr>
            <a:spLocks noGrp="1"/>
          </p:cNvSpPr>
          <p:nvPr>
            <p:ph type="sldNum" sz="quarter" idx="10"/>
          </p:nvPr>
        </p:nvSpPr>
        <p:spPr/>
        <p:txBody>
          <a:bodyPr/>
          <a:lstStyle/>
          <a:p>
            <a:fld id="{58704C82-A885-479E-85BA-C5206567B39C}" type="slidenum">
              <a:rPr lang="en-GB" smtClean="0"/>
              <a:t>48</a:t>
            </a:fld>
            <a:endParaRPr lang="en-GB" dirty="0"/>
          </a:p>
        </p:txBody>
      </p:sp>
    </p:spTree>
    <p:extLst>
      <p:ext uri="{BB962C8B-B14F-4D97-AF65-F5344CB8AC3E}">
        <p14:creationId xmlns:p14="http://schemas.microsoft.com/office/powerpoint/2010/main" val="1666196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BE0D368-6B1E-4499-96D7-58D99A733216}" type="datetimeFigureOut">
              <a:rPr lang="en-GB" smtClean="0"/>
              <a:t>19/10/2021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228885-0687-46F6-9AF7-FA02280760B9}" type="slidenum">
              <a:rPr lang="en-GB" smtClean="0"/>
              <a:t>‹#›</a:t>
            </a:fld>
            <a:endParaRPr lang="en-GB"/>
          </a:p>
        </p:txBody>
      </p:sp>
    </p:spTree>
    <p:extLst>
      <p:ext uri="{BB962C8B-B14F-4D97-AF65-F5344CB8AC3E}">
        <p14:creationId xmlns:p14="http://schemas.microsoft.com/office/powerpoint/2010/main" val="2282742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BE0D368-6B1E-4499-96D7-58D99A733216}" type="datetimeFigureOut">
              <a:rPr lang="en-GB" smtClean="0"/>
              <a:t>19/10/2021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228885-0687-46F6-9AF7-FA02280760B9}" type="slidenum">
              <a:rPr lang="en-GB" smtClean="0"/>
              <a:t>‹#›</a:t>
            </a:fld>
            <a:endParaRPr lang="en-GB"/>
          </a:p>
        </p:txBody>
      </p:sp>
    </p:spTree>
    <p:extLst>
      <p:ext uri="{BB962C8B-B14F-4D97-AF65-F5344CB8AC3E}">
        <p14:creationId xmlns:p14="http://schemas.microsoft.com/office/powerpoint/2010/main" val="3464916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BE0D368-6B1E-4499-96D7-58D99A733216}" type="datetimeFigureOut">
              <a:rPr lang="en-GB" smtClean="0"/>
              <a:t>19/10/2021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228885-0687-46F6-9AF7-FA02280760B9}" type="slidenum">
              <a:rPr lang="en-GB" smtClean="0"/>
              <a:t>‹#›</a:t>
            </a:fld>
            <a:endParaRPr lang="en-GB"/>
          </a:p>
        </p:txBody>
      </p:sp>
    </p:spTree>
    <p:extLst>
      <p:ext uri="{BB962C8B-B14F-4D97-AF65-F5344CB8AC3E}">
        <p14:creationId xmlns:p14="http://schemas.microsoft.com/office/powerpoint/2010/main" val="806582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BE0D368-6B1E-4499-96D7-58D99A733216}" type="datetimeFigureOut">
              <a:rPr lang="en-GB" smtClean="0"/>
              <a:t>19/10/2021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228885-0687-46F6-9AF7-FA02280760B9}" type="slidenum">
              <a:rPr lang="en-GB" smtClean="0"/>
              <a:t>‹#›</a:t>
            </a:fld>
            <a:endParaRPr lang="en-GB"/>
          </a:p>
        </p:txBody>
      </p:sp>
    </p:spTree>
    <p:extLst>
      <p:ext uri="{BB962C8B-B14F-4D97-AF65-F5344CB8AC3E}">
        <p14:creationId xmlns:p14="http://schemas.microsoft.com/office/powerpoint/2010/main" val="1020831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E0D368-6B1E-4499-96D7-58D99A733216}" type="datetimeFigureOut">
              <a:rPr lang="en-GB" smtClean="0"/>
              <a:t>19/10/2021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228885-0687-46F6-9AF7-FA02280760B9}" type="slidenum">
              <a:rPr lang="en-GB" smtClean="0"/>
              <a:t>‹#›</a:t>
            </a:fld>
            <a:endParaRPr lang="en-GB"/>
          </a:p>
        </p:txBody>
      </p:sp>
    </p:spTree>
    <p:extLst>
      <p:ext uri="{BB962C8B-B14F-4D97-AF65-F5344CB8AC3E}">
        <p14:creationId xmlns:p14="http://schemas.microsoft.com/office/powerpoint/2010/main" val="2212181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BE0D368-6B1E-4499-96D7-58D99A733216}" type="datetimeFigureOut">
              <a:rPr lang="en-GB" smtClean="0"/>
              <a:t>19/10/2021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228885-0687-46F6-9AF7-FA02280760B9}" type="slidenum">
              <a:rPr lang="en-GB" smtClean="0"/>
              <a:t>‹#›</a:t>
            </a:fld>
            <a:endParaRPr lang="en-GB"/>
          </a:p>
        </p:txBody>
      </p:sp>
    </p:spTree>
    <p:extLst>
      <p:ext uri="{BB962C8B-B14F-4D97-AF65-F5344CB8AC3E}">
        <p14:creationId xmlns:p14="http://schemas.microsoft.com/office/powerpoint/2010/main" val="2802593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BE0D368-6B1E-4499-96D7-58D99A733216}" type="datetimeFigureOut">
              <a:rPr lang="en-GB" smtClean="0"/>
              <a:t>19/10/2021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228885-0687-46F6-9AF7-FA02280760B9}" type="slidenum">
              <a:rPr lang="en-GB" smtClean="0"/>
              <a:t>‹#›</a:t>
            </a:fld>
            <a:endParaRPr lang="en-GB"/>
          </a:p>
        </p:txBody>
      </p:sp>
    </p:spTree>
    <p:extLst>
      <p:ext uri="{BB962C8B-B14F-4D97-AF65-F5344CB8AC3E}">
        <p14:creationId xmlns:p14="http://schemas.microsoft.com/office/powerpoint/2010/main" val="1084392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BE0D368-6B1E-4499-96D7-58D99A733216}" type="datetimeFigureOut">
              <a:rPr lang="en-GB" smtClean="0"/>
              <a:t>19/10/2021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228885-0687-46F6-9AF7-FA02280760B9}" type="slidenum">
              <a:rPr lang="en-GB" smtClean="0"/>
              <a:t>‹#›</a:t>
            </a:fld>
            <a:endParaRPr lang="en-GB"/>
          </a:p>
        </p:txBody>
      </p:sp>
    </p:spTree>
    <p:extLst>
      <p:ext uri="{BB962C8B-B14F-4D97-AF65-F5344CB8AC3E}">
        <p14:creationId xmlns:p14="http://schemas.microsoft.com/office/powerpoint/2010/main" val="165514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E0D368-6B1E-4499-96D7-58D99A733216}" type="datetimeFigureOut">
              <a:rPr lang="en-GB" smtClean="0"/>
              <a:t>19/10/2021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228885-0687-46F6-9AF7-FA02280760B9}" type="slidenum">
              <a:rPr lang="en-GB" smtClean="0"/>
              <a:t>‹#›</a:t>
            </a:fld>
            <a:endParaRPr lang="en-GB"/>
          </a:p>
        </p:txBody>
      </p:sp>
    </p:spTree>
    <p:extLst>
      <p:ext uri="{BB962C8B-B14F-4D97-AF65-F5344CB8AC3E}">
        <p14:creationId xmlns:p14="http://schemas.microsoft.com/office/powerpoint/2010/main" val="335857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E0D368-6B1E-4499-96D7-58D99A733216}" type="datetimeFigureOut">
              <a:rPr lang="en-GB" smtClean="0"/>
              <a:t>19/10/2021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228885-0687-46F6-9AF7-FA02280760B9}" type="slidenum">
              <a:rPr lang="en-GB" smtClean="0"/>
              <a:t>‹#›</a:t>
            </a:fld>
            <a:endParaRPr lang="en-GB"/>
          </a:p>
        </p:txBody>
      </p:sp>
    </p:spTree>
    <p:extLst>
      <p:ext uri="{BB962C8B-B14F-4D97-AF65-F5344CB8AC3E}">
        <p14:creationId xmlns:p14="http://schemas.microsoft.com/office/powerpoint/2010/main" val="1059192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E0D368-6B1E-4499-96D7-58D99A733216}" type="datetimeFigureOut">
              <a:rPr lang="en-GB" smtClean="0"/>
              <a:t>19/10/2021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228885-0687-46F6-9AF7-FA02280760B9}" type="slidenum">
              <a:rPr lang="en-GB" smtClean="0"/>
              <a:t>‹#›</a:t>
            </a:fld>
            <a:endParaRPr lang="en-GB"/>
          </a:p>
        </p:txBody>
      </p:sp>
    </p:spTree>
    <p:extLst>
      <p:ext uri="{BB962C8B-B14F-4D97-AF65-F5344CB8AC3E}">
        <p14:creationId xmlns:p14="http://schemas.microsoft.com/office/powerpoint/2010/main" val="3584245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E0D368-6B1E-4499-96D7-58D99A733216}" type="datetimeFigureOut">
              <a:rPr lang="en-GB" smtClean="0"/>
              <a:t>19/10/2021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28885-0687-46F6-9AF7-FA02280760B9}" type="slidenum">
              <a:rPr lang="en-GB" smtClean="0"/>
              <a:t>‹#›</a:t>
            </a:fld>
            <a:endParaRPr lang="en-GB"/>
          </a:p>
        </p:txBody>
      </p:sp>
    </p:spTree>
    <p:extLst>
      <p:ext uri="{BB962C8B-B14F-4D97-AF65-F5344CB8AC3E}">
        <p14:creationId xmlns:p14="http://schemas.microsoft.com/office/powerpoint/2010/main" val="3959775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33.gif"/></Relationships>
</file>

<file path=ppt/slides/_rels/slide38.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8.emf"/></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HPL G: 15</a:t>
            </a:r>
            <a:r>
              <a:rPr lang="en-GB" baseline="30000" dirty="0"/>
              <a:t>th</a:t>
            </a:r>
            <a:r>
              <a:rPr lang="en-GB" dirty="0"/>
              <a:t> October Presentations</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147957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38406" t="14425" r="25333" b="6580"/>
          <a:stretch/>
        </p:blipFill>
        <p:spPr>
          <a:xfrm>
            <a:off x="3237627" y="97656"/>
            <a:ext cx="5516759" cy="6760344"/>
          </a:xfrm>
          <a:prstGeom prst="rect">
            <a:avLst/>
          </a:prstGeom>
        </p:spPr>
      </p:pic>
    </p:spTree>
    <p:extLst>
      <p:ext uri="{BB962C8B-B14F-4D97-AF65-F5344CB8AC3E}">
        <p14:creationId xmlns:p14="http://schemas.microsoft.com/office/powerpoint/2010/main" val="4156413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lstStyle/>
          <a:p>
            <a:pPr algn="ctr"/>
            <a:r>
              <a:rPr lang="en-GB" dirty="0"/>
              <a:t>JURASSIC COASTLINE</a:t>
            </a:r>
          </a:p>
        </p:txBody>
      </p:sp>
      <p:sp>
        <p:nvSpPr>
          <p:cNvPr id="3" name="Content Placeholder 2"/>
          <p:cNvSpPr>
            <a:spLocks noGrp="1"/>
          </p:cNvSpPr>
          <p:nvPr>
            <p:ph idx="1"/>
          </p:nvPr>
        </p:nvSpPr>
        <p:spPr>
          <a:xfrm>
            <a:off x="838200" y="1005840"/>
            <a:ext cx="10515600" cy="5171123"/>
          </a:xfrm>
        </p:spPr>
        <p:txBody>
          <a:bodyPr>
            <a:normAutofit fontScale="70000" lnSpcReduction="20000"/>
          </a:bodyPr>
          <a:lstStyle/>
          <a:p>
            <a:pPr marL="0" indent="0">
              <a:buNone/>
            </a:pPr>
            <a:r>
              <a:rPr lang="en-GB" sz="3600" u="sng" dirty="0"/>
              <a:t>EROSION LANDSCAPES</a:t>
            </a:r>
          </a:p>
          <a:p>
            <a:r>
              <a:rPr lang="en-GB" dirty="0"/>
              <a:t>WEATHERING – CHEMICAL / BIOLOGICAL / </a:t>
            </a:r>
          </a:p>
          <a:p>
            <a:r>
              <a:rPr lang="en-GB" dirty="0"/>
              <a:t>DESTRUCTIVE WAVES – CAUSES ETC</a:t>
            </a:r>
          </a:p>
          <a:p>
            <a:r>
              <a:rPr lang="en-GB" dirty="0"/>
              <a:t>HEADLANDS &amp; BAYS</a:t>
            </a:r>
          </a:p>
          <a:p>
            <a:r>
              <a:rPr lang="en-GB" dirty="0"/>
              <a:t>CAVES, ARCHES, STACKS &amp; STUMPS – DURDLE DOOR</a:t>
            </a:r>
          </a:p>
          <a:p>
            <a:r>
              <a:rPr lang="en-GB" dirty="0"/>
              <a:t>LULWORTH COVE</a:t>
            </a:r>
          </a:p>
          <a:p>
            <a:r>
              <a:rPr lang="en-GB" dirty="0"/>
              <a:t>WAVE CUT PLATFORMS – KIMMERIDGE BAY</a:t>
            </a:r>
          </a:p>
          <a:p>
            <a:r>
              <a:rPr lang="en-GB" dirty="0"/>
              <a:t>INFLUENCE OF ROCK TYPE</a:t>
            </a:r>
          </a:p>
          <a:p>
            <a:r>
              <a:rPr lang="en-GB" dirty="0"/>
              <a:t>MASS MOVEMENT</a:t>
            </a:r>
          </a:p>
          <a:p>
            <a:pPr marL="0" indent="0">
              <a:buNone/>
            </a:pPr>
            <a:r>
              <a:rPr lang="en-GB" sz="3600" u="sng" dirty="0"/>
              <a:t>TRANSPORTATION</a:t>
            </a:r>
          </a:p>
          <a:p>
            <a:r>
              <a:rPr lang="en-GB" dirty="0"/>
              <a:t>LONGSHORE DRIFT</a:t>
            </a:r>
          </a:p>
          <a:p>
            <a:pPr marL="0" indent="0">
              <a:buNone/>
            </a:pPr>
            <a:r>
              <a:rPr lang="en-GB" sz="3600" u="sng" dirty="0"/>
              <a:t>DEPOSITION LANDSCAPES</a:t>
            </a:r>
          </a:p>
          <a:p>
            <a:r>
              <a:rPr lang="en-GB" dirty="0"/>
              <a:t>CONSTRUCTIVE WAVES</a:t>
            </a:r>
          </a:p>
          <a:p>
            <a:r>
              <a:rPr lang="en-GB" dirty="0"/>
              <a:t>SPITS – SANDBANKS</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982582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Lis Page</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08053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33468" t="11894" r="33903" b="4069"/>
          <a:stretch/>
        </p:blipFill>
        <p:spPr>
          <a:xfrm>
            <a:off x="3396343" y="91440"/>
            <a:ext cx="4794068" cy="6652692"/>
          </a:xfrm>
          <a:prstGeom prst="rect">
            <a:avLst/>
          </a:prstGeom>
        </p:spPr>
      </p:pic>
    </p:spTree>
    <p:extLst>
      <p:ext uri="{BB962C8B-B14F-4D97-AF65-F5344CB8AC3E}">
        <p14:creationId xmlns:p14="http://schemas.microsoft.com/office/powerpoint/2010/main" val="3272663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Caroline Grant</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4199162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5900" y="266700"/>
            <a:ext cx="3568700" cy="2324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a:stretch>
            <a:fillRect/>
          </a:stretch>
        </p:blipFill>
        <p:spPr>
          <a:xfrm>
            <a:off x="303438" y="376237"/>
            <a:ext cx="3402996" cy="1943100"/>
          </a:xfrm>
          <a:prstGeom prst="rect">
            <a:avLst/>
          </a:prstGeom>
        </p:spPr>
      </p:pic>
      <p:sp>
        <p:nvSpPr>
          <p:cNvPr id="7" name="Rectangle 6"/>
          <p:cNvSpPr/>
          <p:nvPr/>
        </p:nvSpPr>
        <p:spPr>
          <a:xfrm>
            <a:off x="2071309" y="2131160"/>
            <a:ext cx="3695700" cy="22621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a:stretch>
            <a:fillRect/>
          </a:stretch>
        </p:blipFill>
        <p:spPr>
          <a:xfrm>
            <a:off x="2236390" y="2280385"/>
            <a:ext cx="3402014" cy="1963737"/>
          </a:xfrm>
          <a:prstGeom prst="rect">
            <a:avLst/>
          </a:prstGeom>
        </p:spPr>
      </p:pic>
      <p:sp>
        <p:nvSpPr>
          <p:cNvPr id="9" name="Rectangle 8"/>
          <p:cNvSpPr/>
          <p:nvPr/>
        </p:nvSpPr>
        <p:spPr>
          <a:xfrm>
            <a:off x="2374900" y="4193680"/>
            <a:ext cx="2976152" cy="1714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4"/>
          <a:stretch>
            <a:fillRect/>
          </a:stretch>
        </p:blipFill>
        <p:spPr>
          <a:xfrm>
            <a:off x="2595529" y="4255797"/>
            <a:ext cx="2560671" cy="1566816"/>
          </a:xfrm>
          <a:prstGeom prst="rect">
            <a:avLst/>
          </a:prstGeom>
        </p:spPr>
      </p:pic>
      <p:pic>
        <p:nvPicPr>
          <p:cNvPr id="10" name="Picture 9"/>
          <p:cNvPicPr>
            <a:picLocks noChangeAspect="1"/>
          </p:cNvPicPr>
          <p:nvPr/>
        </p:nvPicPr>
        <p:blipFill>
          <a:blip r:embed="rId5"/>
          <a:stretch>
            <a:fillRect/>
          </a:stretch>
        </p:blipFill>
        <p:spPr>
          <a:xfrm>
            <a:off x="7723705" y="4614162"/>
            <a:ext cx="4015527" cy="2156260"/>
          </a:xfrm>
          <a:prstGeom prst="rect">
            <a:avLst/>
          </a:prstGeom>
        </p:spPr>
      </p:pic>
      <p:pic>
        <p:nvPicPr>
          <p:cNvPr id="11" name="Picture 10"/>
          <p:cNvPicPr>
            <a:picLocks noChangeAspect="1"/>
          </p:cNvPicPr>
          <p:nvPr/>
        </p:nvPicPr>
        <p:blipFill>
          <a:blip r:embed="rId6"/>
          <a:stretch>
            <a:fillRect/>
          </a:stretch>
        </p:blipFill>
        <p:spPr>
          <a:xfrm>
            <a:off x="8478838" y="2814364"/>
            <a:ext cx="2932004" cy="1667475"/>
          </a:xfrm>
          <a:prstGeom prst="rect">
            <a:avLst/>
          </a:prstGeom>
        </p:spPr>
      </p:pic>
      <p:pic>
        <p:nvPicPr>
          <p:cNvPr id="12" name="Picture 11"/>
          <p:cNvPicPr>
            <a:picLocks noChangeAspect="1"/>
          </p:cNvPicPr>
          <p:nvPr/>
        </p:nvPicPr>
        <p:blipFill>
          <a:blip r:embed="rId7"/>
          <a:stretch>
            <a:fillRect/>
          </a:stretch>
        </p:blipFill>
        <p:spPr>
          <a:xfrm>
            <a:off x="8191897" y="400843"/>
            <a:ext cx="3218945" cy="2114605"/>
          </a:xfrm>
          <a:prstGeom prst="rect">
            <a:avLst/>
          </a:prstGeom>
        </p:spPr>
      </p:pic>
      <p:sp>
        <p:nvSpPr>
          <p:cNvPr id="2" name="AutoShape 2" descr="Image result for cornell note taking technique"/>
          <p:cNvSpPr>
            <a:spLocks noChangeAspect="1" noChangeArrowheads="1"/>
          </p:cNvSpPr>
          <p:nvPr/>
        </p:nvSpPr>
        <p:spPr bwMode="auto">
          <a:xfrm>
            <a:off x="-31750" y="-136525"/>
            <a:ext cx="12573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06532" y="198164"/>
            <a:ext cx="2480884" cy="3010781"/>
          </a:xfrm>
          <a:prstGeom prst="rect">
            <a:avLst/>
          </a:prstGeom>
        </p:spPr>
      </p:pic>
      <p:sp>
        <p:nvSpPr>
          <p:cNvPr id="13" name="TextBox 12"/>
          <p:cNvSpPr txBox="1"/>
          <p:nvPr/>
        </p:nvSpPr>
        <p:spPr>
          <a:xfrm>
            <a:off x="4398561" y="94127"/>
            <a:ext cx="2863453" cy="276999"/>
          </a:xfrm>
          <a:prstGeom prst="rect">
            <a:avLst/>
          </a:prstGeom>
          <a:noFill/>
        </p:spPr>
        <p:txBody>
          <a:bodyPr wrap="square" rtlCol="0">
            <a:spAutoFit/>
          </a:bodyPr>
          <a:lstStyle/>
          <a:p>
            <a:r>
              <a:rPr lang="en-GB" sz="1200" dirty="0"/>
              <a:t>Cornell note taking technique</a:t>
            </a:r>
          </a:p>
        </p:txBody>
      </p:sp>
      <p:sp>
        <p:nvSpPr>
          <p:cNvPr id="14" name="TextBox 13"/>
          <p:cNvSpPr txBox="1"/>
          <p:nvPr/>
        </p:nvSpPr>
        <p:spPr>
          <a:xfrm>
            <a:off x="228530" y="2611023"/>
            <a:ext cx="3995909" cy="830997"/>
          </a:xfrm>
          <a:prstGeom prst="rect">
            <a:avLst/>
          </a:prstGeom>
          <a:noFill/>
        </p:spPr>
        <p:txBody>
          <a:bodyPr wrap="square" rtlCol="0">
            <a:spAutoFit/>
          </a:bodyPr>
          <a:lstStyle/>
          <a:p>
            <a:r>
              <a:rPr lang="en-GB" sz="1200" dirty="0"/>
              <a:t>Key words taken</a:t>
            </a:r>
          </a:p>
          <a:p>
            <a:r>
              <a:rPr lang="en-GB" sz="1200" dirty="0"/>
              <a:t>From theory text </a:t>
            </a:r>
          </a:p>
          <a:p>
            <a:r>
              <a:rPr lang="en-GB" sz="1200" dirty="0"/>
              <a:t>To prompt and </a:t>
            </a:r>
          </a:p>
          <a:p>
            <a:r>
              <a:rPr lang="en-GB" sz="1200" dirty="0"/>
              <a:t>support  </a:t>
            </a:r>
          </a:p>
        </p:txBody>
      </p:sp>
      <p:sp>
        <p:nvSpPr>
          <p:cNvPr id="15" name="TextBox 14"/>
          <p:cNvSpPr txBox="1"/>
          <p:nvPr/>
        </p:nvSpPr>
        <p:spPr>
          <a:xfrm>
            <a:off x="816796" y="4676629"/>
            <a:ext cx="1558104" cy="1015663"/>
          </a:xfrm>
          <a:prstGeom prst="rect">
            <a:avLst/>
          </a:prstGeom>
          <a:noFill/>
        </p:spPr>
        <p:txBody>
          <a:bodyPr wrap="square" rtlCol="0">
            <a:spAutoFit/>
          </a:bodyPr>
          <a:lstStyle/>
          <a:p>
            <a:r>
              <a:rPr lang="en-GB" sz="1200" dirty="0"/>
              <a:t>Key questions selected to check understanding at the end of the chapter of text</a:t>
            </a:r>
          </a:p>
        </p:txBody>
      </p:sp>
      <p:sp>
        <p:nvSpPr>
          <p:cNvPr id="16" name="TextBox 15"/>
          <p:cNvSpPr txBox="1"/>
          <p:nvPr/>
        </p:nvSpPr>
        <p:spPr>
          <a:xfrm>
            <a:off x="5992310" y="1772553"/>
            <a:ext cx="1731395" cy="1015663"/>
          </a:xfrm>
          <a:prstGeom prst="rect">
            <a:avLst/>
          </a:prstGeom>
          <a:noFill/>
        </p:spPr>
        <p:txBody>
          <a:bodyPr wrap="square" rtlCol="0">
            <a:spAutoFit/>
          </a:bodyPr>
          <a:lstStyle/>
          <a:p>
            <a:r>
              <a:rPr lang="en-GB" sz="1200" dirty="0"/>
              <a:t>More able pupils can use their own method or the </a:t>
            </a:r>
            <a:r>
              <a:rPr lang="en-GB" sz="1200" dirty="0" err="1"/>
              <a:t>cornell</a:t>
            </a:r>
            <a:r>
              <a:rPr lang="en-GB" sz="1200" dirty="0"/>
              <a:t> note taking technique to record knowledge</a:t>
            </a:r>
          </a:p>
        </p:txBody>
      </p:sp>
      <p:sp>
        <p:nvSpPr>
          <p:cNvPr id="17" name="Right Arrow 16"/>
          <p:cNvSpPr/>
          <p:nvPr/>
        </p:nvSpPr>
        <p:spPr>
          <a:xfrm>
            <a:off x="3492500" y="1016000"/>
            <a:ext cx="5308600" cy="3317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ight Arrow 19"/>
          <p:cNvSpPr/>
          <p:nvPr/>
        </p:nvSpPr>
        <p:spPr>
          <a:xfrm rot="2575390">
            <a:off x="5524500" y="1866900"/>
            <a:ext cx="4521200" cy="413484"/>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ight Arrow 20"/>
          <p:cNvSpPr/>
          <p:nvPr/>
        </p:nvSpPr>
        <p:spPr>
          <a:xfrm>
            <a:off x="596900" y="6248400"/>
            <a:ext cx="628650" cy="393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287748" y="5939061"/>
            <a:ext cx="1282700" cy="369332"/>
          </a:xfrm>
          <a:prstGeom prst="rect">
            <a:avLst/>
          </a:prstGeom>
          <a:noFill/>
        </p:spPr>
        <p:txBody>
          <a:bodyPr wrap="square" rtlCol="0">
            <a:spAutoFit/>
          </a:bodyPr>
          <a:lstStyle/>
          <a:p>
            <a:r>
              <a:rPr lang="en-GB" u="sng" dirty="0"/>
              <a:t>key</a:t>
            </a:r>
          </a:p>
        </p:txBody>
      </p:sp>
      <p:sp>
        <p:nvSpPr>
          <p:cNvPr id="23" name="TextBox 22"/>
          <p:cNvSpPr txBox="1"/>
          <p:nvPr/>
        </p:nvSpPr>
        <p:spPr>
          <a:xfrm>
            <a:off x="1202337" y="5939061"/>
            <a:ext cx="2559050" cy="861774"/>
          </a:xfrm>
          <a:prstGeom prst="rect">
            <a:avLst/>
          </a:prstGeom>
          <a:noFill/>
        </p:spPr>
        <p:txBody>
          <a:bodyPr wrap="square" rtlCol="0">
            <a:spAutoFit/>
          </a:bodyPr>
          <a:lstStyle/>
          <a:p>
            <a:r>
              <a:rPr lang="en-GB" sz="1000" dirty="0"/>
              <a:t>Higher ability pupils are directed to further research and study to enhance their understanding AND to find out higher level information which in turn feeds into their NEA work AND exam prep understanding.</a:t>
            </a:r>
          </a:p>
        </p:txBody>
      </p:sp>
      <p:sp>
        <p:nvSpPr>
          <p:cNvPr id="24" name="Right Arrow 23"/>
          <p:cNvSpPr/>
          <p:nvPr/>
        </p:nvSpPr>
        <p:spPr>
          <a:xfrm>
            <a:off x="3784600" y="6308393"/>
            <a:ext cx="787400" cy="33370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4546600" y="5908648"/>
            <a:ext cx="2567377" cy="861774"/>
          </a:xfrm>
          <a:prstGeom prst="rect">
            <a:avLst/>
          </a:prstGeom>
          <a:noFill/>
        </p:spPr>
        <p:txBody>
          <a:bodyPr wrap="square" rtlCol="0">
            <a:spAutoFit/>
          </a:bodyPr>
          <a:lstStyle/>
          <a:p>
            <a:r>
              <a:rPr lang="en-GB" sz="1000" dirty="0"/>
              <a:t>Mid to lower level pupils are supported with the </a:t>
            </a:r>
            <a:r>
              <a:rPr lang="en-GB" sz="1000" dirty="0" err="1"/>
              <a:t>helpsheets</a:t>
            </a:r>
            <a:r>
              <a:rPr lang="en-GB" sz="1000" dirty="0"/>
              <a:t> and in turn directed back to prior, connected learning, which will now feed into NEA annotation work and Exam understanding</a:t>
            </a:r>
          </a:p>
        </p:txBody>
      </p:sp>
      <p:sp>
        <p:nvSpPr>
          <p:cNvPr id="26" name="TextBox 25"/>
          <p:cNvSpPr txBox="1"/>
          <p:nvPr/>
        </p:nvSpPr>
        <p:spPr>
          <a:xfrm>
            <a:off x="9731468" y="6105896"/>
            <a:ext cx="2143032" cy="369332"/>
          </a:xfrm>
          <a:prstGeom prst="rect">
            <a:avLst/>
          </a:prstGeom>
          <a:noFill/>
        </p:spPr>
        <p:txBody>
          <a:bodyPr wrap="square" rtlCol="0">
            <a:spAutoFit/>
          </a:bodyPr>
          <a:lstStyle/>
          <a:p>
            <a:r>
              <a:rPr lang="en-GB" dirty="0"/>
              <a:t>And also links to NEA</a:t>
            </a:r>
          </a:p>
        </p:txBody>
      </p:sp>
    </p:spTree>
    <p:extLst>
      <p:ext uri="{BB962C8B-B14F-4D97-AF65-F5344CB8AC3E}">
        <p14:creationId xmlns:p14="http://schemas.microsoft.com/office/powerpoint/2010/main" val="3875446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83911" y="497536"/>
            <a:ext cx="5561045" cy="3963303"/>
          </a:xfrm>
          <a:prstGeom prst="rect">
            <a:avLst/>
          </a:prstGeom>
        </p:spPr>
      </p:pic>
      <p:pic>
        <p:nvPicPr>
          <p:cNvPr id="4" name="Picture 3"/>
          <p:cNvPicPr>
            <a:picLocks noChangeAspect="1"/>
          </p:cNvPicPr>
          <p:nvPr/>
        </p:nvPicPr>
        <p:blipFill>
          <a:blip r:embed="rId3"/>
          <a:stretch>
            <a:fillRect/>
          </a:stretch>
        </p:blipFill>
        <p:spPr>
          <a:xfrm>
            <a:off x="5765800" y="2782865"/>
            <a:ext cx="5549901" cy="3627460"/>
          </a:xfrm>
          <a:prstGeom prst="rect">
            <a:avLst/>
          </a:prstGeom>
        </p:spPr>
      </p:pic>
      <p:sp>
        <p:nvSpPr>
          <p:cNvPr id="7" name="Rectangle 6"/>
          <p:cNvSpPr/>
          <p:nvPr/>
        </p:nvSpPr>
        <p:spPr>
          <a:xfrm>
            <a:off x="2705100" y="4089401"/>
            <a:ext cx="3708400" cy="265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4"/>
          <a:stretch>
            <a:fillRect/>
          </a:stretch>
        </p:blipFill>
        <p:spPr>
          <a:xfrm>
            <a:off x="2798506" y="4229301"/>
            <a:ext cx="3517900" cy="2310997"/>
          </a:xfrm>
          <a:prstGeom prst="rect">
            <a:avLst/>
          </a:prstGeom>
        </p:spPr>
      </p:pic>
      <p:sp>
        <p:nvSpPr>
          <p:cNvPr id="8" name="Rectangle 7"/>
          <p:cNvSpPr/>
          <p:nvPr/>
        </p:nvSpPr>
        <p:spPr>
          <a:xfrm>
            <a:off x="6144956" y="515473"/>
            <a:ext cx="4205544" cy="2469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5"/>
          <a:stretch>
            <a:fillRect/>
          </a:stretch>
        </p:blipFill>
        <p:spPr>
          <a:xfrm>
            <a:off x="6316406" y="651614"/>
            <a:ext cx="3862644" cy="2196744"/>
          </a:xfrm>
          <a:prstGeom prst="rect">
            <a:avLst/>
          </a:prstGeom>
        </p:spPr>
      </p:pic>
      <p:sp>
        <p:nvSpPr>
          <p:cNvPr id="9" name="Right Arrow 8"/>
          <p:cNvSpPr/>
          <p:nvPr/>
        </p:nvSpPr>
        <p:spPr>
          <a:xfrm>
            <a:off x="4339319" y="1760931"/>
            <a:ext cx="2766331" cy="5197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a:off x="5765800" y="5150246"/>
            <a:ext cx="1905000" cy="43618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482600" y="147946"/>
            <a:ext cx="11176000" cy="369332"/>
          </a:xfrm>
          <a:prstGeom prst="rect">
            <a:avLst/>
          </a:prstGeom>
          <a:noFill/>
        </p:spPr>
        <p:txBody>
          <a:bodyPr wrap="square" rtlCol="0">
            <a:spAutoFit/>
          </a:bodyPr>
          <a:lstStyle/>
          <a:p>
            <a:r>
              <a:rPr lang="en-GB" dirty="0"/>
              <a:t>NEA Design sheets benefit from higher level annotation, linking theory learning to the NEA as well as exam questions</a:t>
            </a:r>
          </a:p>
        </p:txBody>
      </p:sp>
    </p:spTree>
    <p:extLst>
      <p:ext uri="{BB962C8B-B14F-4D97-AF65-F5344CB8AC3E}">
        <p14:creationId xmlns:p14="http://schemas.microsoft.com/office/powerpoint/2010/main" val="3777159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Yan </a:t>
            </a:r>
            <a:r>
              <a:rPr lang="en-GB" dirty="0" err="1"/>
              <a:t>Mallett</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89899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Rally coach </a:t>
            </a:r>
          </a:p>
        </p:txBody>
      </p:sp>
      <p:sp>
        <p:nvSpPr>
          <p:cNvPr id="3" name="Subtitle 2"/>
          <p:cNvSpPr>
            <a:spLocks noGrp="1"/>
          </p:cNvSpPr>
          <p:nvPr>
            <p:ph type="subTitle" idx="1"/>
          </p:nvPr>
        </p:nvSpPr>
        <p:spPr/>
        <p:txBody>
          <a:bodyPr>
            <a:noAutofit/>
          </a:bodyPr>
          <a:lstStyle/>
          <a:p>
            <a:r>
              <a:rPr lang="en-GB" sz="11500" dirty="0"/>
              <a:t>Disrupter</a:t>
            </a:r>
          </a:p>
        </p:txBody>
      </p:sp>
    </p:spTree>
    <p:extLst>
      <p:ext uri="{BB962C8B-B14F-4D97-AF65-F5344CB8AC3E}">
        <p14:creationId xmlns:p14="http://schemas.microsoft.com/office/powerpoint/2010/main" val="3982183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34070" t="11895" r="33401" b="3881"/>
          <a:stretch/>
        </p:blipFill>
        <p:spPr>
          <a:xfrm>
            <a:off x="3357154" y="104503"/>
            <a:ext cx="4663441" cy="6505786"/>
          </a:xfrm>
          <a:prstGeom prst="rect">
            <a:avLst/>
          </a:prstGeom>
        </p:spPr>
      </p:pic>
    </p:spTree>
    <p:extLst>
      <p:ext uri="{BB962C8B-B14F-4D97-AF65-F5344CB8AC3E}">
        <p14:creationId xmlns:p14="http://schemas.microsoft.com/office/powerpoint/2010/main" val="2532684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Jenny Ideson</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4070815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Teacher notes</a:t>
            </a:r>
          </a:p>
        </p:txBody>
      </p:sp>
      <p:sp>
        <p:nvSpPr>
          <p:cNvPr id="3" name="Content Placeholder 2"/>
          <p:cNvSpPr>
            <a:spLocks noGrp="1"/>
          </p:cNvSpPr>
          <p:nvPr>
            <p:ph idx="1"/>
          </p:nvPr>
        </p:nvSpPr>
        <p:spPr/>
        <p:txBody>
          <a:bodyPr/>
          <a:lstStyle/>
          <a:p>
            <a:r>
              <a:rPr lang="en-GB" dirty="0"/>
              <a:t>Pair up students. </a:t>
            </a:r>
          </a:p>
          <a:p>
            <a:r>
              <a:rPr lang="en-GB" dirty="0"/>
              <a:t>Works well if they are paired with someone they wouldn’t normally work with. (could use random sorter on </a:t>
            </a:r>
            <a:r>
              <a:rPr lang="en-GB" dirty="0" err="1"/>
              <a:t>Mintclass</a:t>
            </a:r>
            <a:r>
              <a:rPr lang="en-GB" dirty="0"/>
              <a:t>)</a:t>
            </a:r>
          </a:p>
          <a:p>
            <a:r>
              <a:rPr lang="en-GB" dirty="0"/>
              <a:t>Students take turns to coach each other</a:t>
            </a:r>
          </a:p>
          <a:p>
            <a:r>
              <a:rPr lang="en-GB" dirty="0"/>
              <a:t>More able students should be able to complete the task by just using their periodic table.</a:t>
            </a:r>
          </a:p>
          <a:p>
            <a:r>
              <a:rPr lang="en-GB" dirty="0"/>
              <a:t>Some may require a list of ions (see slide 4)</a:t>
            </a:r>
          </a:p>
          <a:p>
            <a:r>
              <a:rPr lang="en-GB" dirty="0"/>
              <a:t>Opportunity to remind students how they can use the periodic table to work out the formulae of common ions. </a:t>
            </a:r>
          </a:p>
          <a:p>
            <a:endParaRPr lang="en-GB" dirty="0"/>
          </a:p>
        </p:txBody>
      </p:sp>
    </p:spTree>
    <p:extLst>
      <p:ext uri="{BB962C8B-B14F-4D97-AF65-F5344CB8AC3E}">
        <p14:creationId xmlns:p14="http://schemas.microsoft.com/office/powerpoint/2010/main" val="3877703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3093929" y="1335817"/>
            <a:ext cx="8909659" cy="4902873"/>
          </a:xfrm>
          <a:prstGeom prst="rect">
            <a:avLst/>
          </a:prstGeom>
        </p:spPr>
      </p:pic>
      <p:sp>
        <p:nvSpPr>
          <p:cNvPr id="5" name="Oval Callout 4"/>
          <p:cNvSpPr/>
          <p:nvPr/>
        </p:nvSpPr>
        <p:spPr>
          <a:xfrm>
            <a:off x="337507" y="365125"/>
            <a:ext cx="3068877" cy="1714196"/>
          </a:xfrm>
          <a:prstGeom prst="wedgeEllipseCallout">
            <a:avLst>
              <a:gd name="adj1" fmla="val 80799"/>
              <a:gd name="adj2" fmla="val 522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Paired activity. Take turns to coach each other.</a:t>
            </a:r>
          </a:p>
        </p:txBody>
      </p:sp>
      <p:sp>
        <p:nvSpPr>
          <p:cNvPr id="6" name="Right Arrow Callout 5"/>
          <p:cNvSpPr/>
          <p:nvPr/>
        </p:nvSpPr>
        <p:spPr>
          <a:xfrm>
            <a:off x="1640910" y="3018773"/>
            <a:ext cx="2605413" cy="1941534"/>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Write your answer here</a:t>
            </a:r>
          </a:p>
        </p:txBody>
      </p:sp>
    </p:spTree>
    <p:extLst>
      <p:ext uri="{BB962C8B-B14F-4D97-AF65-F5344CB8AC3E}">
        <p14:creationId xmlns:p14="http://schemas.microsoft.com/office/powerpoint/2010/main" val="2736629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2996830" y="888434"/>
            <a:ext cx="6198339" cy="5751992"/>
          </a:xfrm>
          <a:prstGeom prst="rect">
            <a:avLst/>
          </a:prstGeom>
        </p:spPr>
      </p:pic>
      <p:sp>
        <p:nvSpPr>
          <p:cNvPr id="5" name="TextBox 4"/>
          <p:cNvSpPr txBox="1"/>
          <p:nvPr/>
        </p:nvSpPr>
        <p:spPr>
          <a:xfrm>
            <a:off x="6713951" y="5060515"/>
            <a:ext cx="2481218" cy="400110"/>
          </a:xfrm>
          <a:prstGeom prst="rect">
            <a:avLst/>
          </a:prstGeom>
          <a:noFill/>
        </p:spPr>
        <p:txBody>
          <a:bodyPr wrap="square" rtlCol="0">
            <a:spAutoFit/>
          </a:bodyPr>
          <a:lstStyle/>
          <a:p>
            <a:r>
              <a:rPr lang="en-GB" sz="2000" dirty="0"/>
              <a:t>Phosphate        PO</a:t>
            </a:r>
            <a:r>
              <a:rPr lang="en-GB" sz="2000" baseline="-25000" dirty="0"/>
              <a:t>4</a:t>
            </a:r>
            <a:r>
              <a:rPr lang="en-GB" sz="2000" baseline="30000" dirty="0"/>
              <a:t>3-</a:t>
            </a:r>
            <a:endParaRPr lang="en-GB" sz="2000" dirty="0"/>
          </a:p>
        </p:txBody>
      </p:sp>
    </p:spTree>
    <p:extLst>
      <p:ext uri="{BB962C8B-B14F-4D97-AF65-F5344CB8AC3E}">
        <p14:creationId xmlns:p14="http://schemas.microsoft.com/office/powerpoint/2010/main" val="2477311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Answers</a:t>
            </a:r>
          </a:p>
        </p:txBody>
      </p:sp>
      <p:graphicFrame>
        <p:nvGraphicFramePr>
          <p:cNvPr id="4" name="Content Placeholder 3"/>
          <p:cNvGraphicFramePr>
            <a:graphicFrameLocks noGrp="1"/>
          </p:cNvGraphicFramePr>
          <p:nvPr>
            <p:ph idx="1"/>
          </p:nvPr>
        </p:nvGraphicFramePr>
        <p:xfrm>
          <a:off x="838200" y="1825625"/>
          <a:ext cx="10515600" cy="2225040"/>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2695790812"/>
                    </a:ext>
                  </a:extLst>
                </a:gridCol>
                <a:gridCol w="3505200">
                  <a:extLst>
                    <a:ext uri="{9D8B030D-6E8A-4147-A177-3AD203B41FA5}">
                      <a16:colId xmlns:a16="http://schemas.microsoft.com/office/drawing/2014/main" val="2810388922"/>
                    </a:ext>
                  </a:extLst>
                </a:gridCol>
                <a:gridCol w="3505200">
                  <a:extLst>
                    <a:ext uri="{9D8B030D-6E8A-4147-A177-3AD203B41FA5}">
                      <a16:colId xmlns:a16="http://schemas.microsoft.com/office/drawing/2014/main" val="3604904534"/>
                    </a:ext>
                  </a:extLst>
                </a:gridCol>
              </a:tblGrid>
              <a:tr h="370840">
                <a:tc>
                  <a:txBody>
                    <a:bodyPr/>
                    <a:lstStyle/>
                    <a:p>
                      <a:r>
                        <a:rPr lang="en-GB" dirty="0" err="1"/>
                        <a:t>NaCl</a:t>
                      </a:r>
                      <a:endParaRPr lang="en-GB" dirty="0"/>
                    </a:p>
                  </a:txBody>
                  <a:tcPr/>
                </a:tc>
                <a:tc>
                  <a:txBody>
                    <a:bodyPr/>
                    <a:lstStyle/>
                    <a:p>
                      <a:r>
                        <a:rPr lang="en-GB" dirty="0" err="1"/>
                        <a:t>MgO</a:t>
                      </a:r>
                      <a:endParaRPr lang="en-GB" dirty="0"/>
                    </a:p>
                  </a:txBody>
                  <a:tcPr/>
                </a:tc>
                <a:tc>
                  <a:txBody>
                    <a:bodyPr/>
                    <a:lstStyle/>
                    <a:p>
                      <a:r>
                        <a:rPr lang="en-GB" dirty="0"/>
                        <a:t>MgBr</a:t>
                      </a:r>
                      <a:r>
                        <a:rPr lang="en-GB" baseline="-25000" dirty="0"/>
                        <a:t>2</a:t>
                      </a:r>
                      <a:endParaRPr lang="en-GB" dirty="0"/>
                    </a:p>
                  </a:txBody>
                  <a:tcPr/>
                </a:tc>
                <a:extLst>
                  <a:ext uri="{0D108BD9-81ED-4DB2-BD59-A6C34878D82A}">
                    <a16:rowId xmlns:a16="http://schemas.microsoft.com/office/drawing/2014/main" val="2015572654"/>
                  </a:ext>
                </a:extLst>
              </a:tr>
              <a:tr h="370840">
                <a:tc>
                  <a:txBody>
                    <a:bodyPr/>
                    <a:lstStyle/>
                    <a:p>
                      <a:r>
                        <a:rPr lang="en-GB" dirty="0"/>
                        <a:t>CaCO</a:t>
                      </a:r>
                      <a:r>
                        <a:rPr lang="en-GB" baseline="-25000" dirty="0"/>
                        <a:t>3</a:t>
                      </a:r>
                      <a:endParaRPr lang="en-GB" dirty="0"/>
                    </a:p>
                  </a:txBody>
                  <a:tcPr/>
                </a:tc>
                <a:tc>
                  <a:txBody>
                    <a:bodyPr/>
                    <a:lstStyle/>
                    <a:p>
                      <a:r>
                        <a:rPr lang="en-GB" dirty="0" err="1"/>
                        <a:t>LiOH</a:t>
                      </a:r>
                      <a:endParaRPr lang="en-GB" dirty="0"/>
                    </a:p>
                  </a:txBody>
                  <a:tcPr/>
                </a:tc>
                <a:tc>
                  <a:txBody>
                    <a:bodyPr/>
                    <a:lstStyle/>
                    <a:p>
                      <a:r>
                        <a:rPr lang="en-GB" dirty="0"/>
                        <a:t>KNO</a:t>
                      </a:r>
                      <a:r>
                        <a:rPr lang="en-GB" baseline="-25000" dirty="0"/>
                        <a:t>3</a:t>
                      </a:r>
                      <a:endParaRPr lang="en-GB" dirty="0"/>
                    </a:p>
                  </a:txBody>
                  <a:tcPr/>
                </a:tc>
                <a:extLst>
                  <a:ext uri="{0D108BD9-81ED-4DB2-BD59-A6C34878D82A}">
                    <a16:rowId xmlns:a16="http://schemas.microsoft.com/office/drawing/2014/main" val="1229105143"/>
                  </a:ext>
                </a:extLst>
              </a:tr>
              <a:tr h="370840">
                <a:tc>
                  <a:txBody>
                    <a:bodyPr/>
                    <a:lstStyle/>
                    <a:p>
                      <a:r>
                        <a:rPr lang="en-GB" dirty="0"/>
                        <a:t>Al</a:t>
                      </a:r>
                      <a:r>
                        <a:rPr lang="en-GB" baseline="-25000" dirty="0"/>
                        <a:t>2</a:t>
                      </a:r>
                      <a:r>
                        <a:rPr lang="en-GB" baseline="0" dirty="0"/>
                        <a:t>O</a:t>
                      </a:r>
                      <a:r>
                        <a:rPr lang="en-GB" baseline="-25000" dirty="0"/>
                        <a:t>3</a:t>
                      </a:r>
                      <a:endParaRPr lang="en-GB" dirty="0"/>
                    </a:p>
                  </a:txBody>
                  <a:tcPr/>
                </a:tc>
                <a:tc>
                  <a:txBody>
                    <a:bodyPr/>
                    <a:lstStyle/>
                    <a:p>
                      <a:r>
                        <a:rPr lang="en-GB" dirty="0"/>
                        <a:t>BaCl</a:t>
                      </a:r>
                      <a:r>
                        <a:rPr lang="en-GB" baseline="-25000" dirty="0"/>
                        <a:t>2</a:t>
                      </a:r>
                      <a:endParaRPr lang="en-GB" dirty="0"/>
                    </a:p>
                  </a:txBody>
                  <a:tcPr/>
                </a:tc>
                <a:tc>
                  <a:txBody>
                    <a:bodyPr/>
                    <a:lstStyle/>
                    <a:p>
                      <a:r>
                        <a:rPr lang="en-GB" dirty="0"/>
                        <a:t>NH</a:t>
                      </a:r>
                      <a:r>
                        <a:rPr lang="en-GB" baseline="-25000" dirty="0"/>
                        <a:t>4</a:t>
                      </a:r>
                      <a:r>
                        <a:rPr lang="en-GB" baseline="0" dirty="0"/>
                        <a:t>OH</a:t>
                      </a:r>
                      <a:endParaRPr lang="en-GB" dirty="0"/>
                    </a:p>
                  </a:txBody>
                  <a:tcPr/>
                </a:tc>
                <a:extLst>
                  <a:ext uri="{0D108BD9-81ED-4DB2-BD59-A6C34878D82A}">
                    <a16:rowId xmlns:a16="http://schemas.microsoft.com/office/drawing/2014/main" val="799967636"/>
                  </a:ext>
                </a:extLst>
              </a:tr>
              <a:tr h="370840">
                <a:tc>
                  <a:txBody>
                    <a:bodyPr/>
                    <a:lstStyle/>
                    <a:p>
                      <a:r>
                        <a:rPr lang="en-GB" dirty="0"/>
                        <a:t>Na</a:t>
                      </a:r>
                      <a:r>
                        <a:rPr lang="en-GB" baseline="-25000" dirty="0"/>
                        <a:t>2</a:t>
                      </a:r>
                      <a:r>
                        <a:rPr lang="en-GB" baseline="0" dirty="0"/>
                        <a:t>SO</a:t>
                      </a:r>
                      <a:r>
                        <a:rPr lang="en-GB" baseline="-25000" dirty="0"/>
                        <a:t>4</a:t>
                      </a:r>
                      <a:endParaRPr lang="en-GB" dirty="0"/>
                    </a:p>
                  </a:txBody>
                  <a:tcPr/>
                </a:tc>
                <a:tc>
                  <a:txBody>
                    <a:bodyPr/>
                    <a:lstStyle/>
                    <a:p>
                      <a:r>
                        <a:rPr lang="en-GB" dirty="0" err="1"/>
                        <a:t>FeO</a:t>
                      </a:r>
                      <a:endParaRPr lang="en-GB" dirty="0"/>
                    </a:p>
                  </a:txBody>
                  <a:tcPr/>
                </a:tc>
                <a:tc>
                  <a:txBody>
                    <a:bodyPr/>
                    <a:lstStyle/>
                    <a:p>
                      <a:r>
                        <a:rPr lang="en-GB" baseline="0"/>
                        <a:t>Cu</a:t>
                      </a:r>
                      <a:r>
                        <a:rPr lang="en-GB" baseline="-25000"/>
                        <a:t>2</a:t>
                      </a:r>
                      <a:r>
                        <a:rPr lang="en-GB" baseline="0"/>
                        <a:t>O</a:t>
                      </a:r>
                      <a:endParaRPr lang="en-GB" baseline="0" dirty="0"/>
                    </a:p>
                  </a:txBody>
                  <a:tcPr/>
                </a:tc>
                <a:extLst>
                  <a:ext uri="{0D108BD9-81ED-4DB2-BD59-A6C34878D82A}">
                    <a16:rowId xmlns:a16="http://schemas.microsoft.com/office/drawing/2014/main" val="3819195920"/>
                  </a:ext>
                </a:extLst>
              </a:tr>
              <a:tr h="370840">
                <a:tc>
                  <a:txBody>
                    <a:bodyPr/>
                    <a:lstStyle/>
                    <a:p>
                      <a:r>
                        <a:rPr lang="en-GB" baseline="0" dirty="0"/>
                        <a:t>Ba</a:t>
                      </a:r>
                      <a:r>
                        <a:rPr lang="en-GB" baseline="-25000" dirty="0"/>
                        <a:t>3</a:t>
                      </a:r>
                      <a:r>
                        <a:rPr lang="en-GB" baseline="0" dirty="0"/>
                        <a:t>(PO</a:t>
                      </a:r>
                      <a:r>
                        <a:rPr lang="en-GB" baseline="-25000" dirty="0"/>
                        <a:t>4</a:t>
                      </a:r>
                      <a:r>
                        <a:rPr lang="en-GB" baseline="0" dirty="0"/>
                        <a:t>)</a:t>
                      </a:r>
                      <a:r>
                        <a:rPr lang="en-GB" baseline="-25000" dirty="0"/>
                        <a:t>2</a:t>
                      </a:r>
                    </a:p>
                  </a:txBody>
                  <a:tcPr/>
                </a:tc>
                <a:tc>
                  <a:txBody>
                    <a:bodyPr/>
                    <a:lstStyle/>
                    <a:p>
                      <a:r>
                        <a:rPr lang="en-GB" dirty="0"/>
                        <a:t>(NH</a:t>
                      </a:r>
                      <a:r>
                        <a:rPr lang="en-GB" baseline="-25000" dirty="0"/>
                        <a:t>4</a:t>
                      </a:r>
                      <a:r>
                        <a:rPr lang="en-GB" baseline="0" dirty="0"/>
                        <a:t>)</a:t>
                      </a:r>
                      <a:r>
                        <a:rPr lang="en-GB" baseline="-25000" dirty="0"/>
                        <a:t>2</a:t>
                      </a:r>
                      <a:r>
                        <a:rPr lang="en-GB" baseline="0" dirty="0"/>
                        <a:t>SO</a:t>
                      </a:r>
                      <a:r>
                        <a:rPr lang="en-GB" baseline="-25000" dirty="0"/>
                        <a:t>4</a:t>
                      </a:r>
                      <a:endParaRPr lang="en-GB" dirty="0"/>
                    </a:p>
                  </a:txBody>
                  <a:tcPr/>
                </a:tc>
                <a:tc>
                  <a:txBody>
                    <a:bodyPr/>
                    <a:lstStyle/>
                    <a:p>
                      <a:r>
                        <a:rPr lang="en-GB" dirty="0"/>
                        <a:t>Ca(NO</a:t>
                      </a:r>
                      <a:r>
                        <a:rPr lang="en-GB" baseline="-25000" dirty="0"/>
                        <a:t>3</a:t>
                      </a:r>
                      <a:r>
                        <a:rPr lang="en-GB" baseline="0" dirty="0"/>
                        <a:t>)</a:t>
                      </a:r>
                      <a:r>
                        <a:rPr lang="en-GB" baseline="-25000" dirty="0"/>
                        <a:t>2</a:t>
                      </a:r>
                      <a:endParaRPr lang="en-GB" dirty="0"/>
                    </a:p>
                  </a:txBody>
                  <a:tcPr/>
                </a:tc>
                <a:extLst>
                  <a:ext uri="{0D108BD9-81ED-4DB2-BD59-A6C34878D82A}">
                    <a16:rowId xmlns:a16="http://schemas.microsoft.com/office/drawing/2014/main" val="3146594261"/>
                  </a:ext>
                </a:extLst>
              </a:tr>
              <a:tr h="370840">
                <a:tc>
                  <a:txBody>
                    <a:bodyPr/>
                    <a:lstStyle/>
                    <a:p>
                      <a:r>
                        <a:rPr lang="en-GB" baseline="0" dirty="0"/>
                        <a:t>Iron (III) chloride</a:t>
                      </a:r>
                    </a:p>
                  </a:txBody>
                  <a:tcPr/>
                </a:tc>
                <a:tc>
                  <a:txBody>
                    <a:bodyPr/>
                    <a:lstStyle/>
                    <a:p>
                      <a:r>
                        <a:rPr lang="en-GB" dirty="0"/>
                        <a:t>Copper (II) </a:t>
                      </a:r>
                      <a:r>
                        <a:rPr lang="en-GB" dirty="0" err="1"/>
                        <a:t>sulfate</a:t>
                      </a:r>
                      <a:endParaRPr lang="en-GB" dirty="0"/>
                    </a:p>
                  </a:txBody>
                  <a:tcPr/>
                </a:tc>
                <a:tc>
                  <a:txBody>
                    <a:bodyPr/>
                    <a:lstStyle/>
                    <a:p>
                      <a:r>
                        <a:rPr lang="en-GB" dirty="0"/>
                        <a:t>Iron (III)</a:t>
                      </a:r>
                      <a:r>
                        <a:rPr lang="en-GB" baseline="0" dirty="0"/>
                        <a:t> oxide</a:t>
                      </a:r>
                      <a:endParaRPr lang="en-GB" dirty="0"/>
                    </a:p>
                  </a:txBody>
                  <a:tcPr/>
                </a:tc>
                <a:extLst>
                  <a:ext uri="{0D108BD9-81ED-4DB2-BD59-A6C34878D82A}">
                    <a16:rowId xmlns:a16="http://schemas.microsoft.com/office/drawing/2014/main" val="1842746217"/>
                  </a:ext>
                </a:extLst>
              </a:tr>
            </a:tbl>
          </a:graphicData>
        </a:graphic>
      </p:graphicFrame>
    </p:spTree>
    <p:extLst>
      <p:ext uri="{BB962C8B-B14F-4D97-AF65-F5344CB8AC3E}">
        <p14:creationId xmlns:p14="http://schemas.microsoft.com/office/powerpoint/2010/main" val="3019220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Bella Patel</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283342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641131"/>
            <a:ext cx="7886700" cy="5535832"/>
          </a:xfrm>
        </p:spPr>
        <p:txBody>
          <a:bodyPr/>
          <a:lstStyle/>
          <a:p>
            <a:r>
              <a:rPr lang="en-GB" dirty="0"/>
              <a:t>I have this poster displayed in my room and refer to it everyday.</a:t>
            </a:r>
          </a:p>
          <a:p>
            <a:r>
              <a:rPr lang="en-GB" dirty="0"/>
              <a:t>This is helps give them prompts to help them with their deeper understanding of topics and to help with multiple step questions. </a:t>
            </a:r>
          </a:p>
        </p:txBody>
      </p:sp>
    </p:spTree>
    <p:extLst>
      <p:ext uri="{BB962C8B-B14F-4D97-AF65-F5344CB8AC3E}">
        <p14:creationId xmlns:p14="http://schemas.microsoft.com/office/powerpoint/2010/main" val="2912130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13499" y="601735"/>
            <a:ext cx="8627892" cy="4504837"/>
          </a:xfrm>
        </p:spPr>
        <p:txBody>
          <a:bodyPr>
            <a:noAutofit/>
          </a:bodyPr>
          <a:lstStyle/>
          <a:p>
            <a:r>
              <a:rPr lang="en-GB" sz="5000" b="1" dirty="0"/>
              <a:t>What</a:t>
            </a:r>
            <a:r>
              <a:rPr lang="en-GB" sz="5000" dirty="0"/>
              <a:t> information do I have?</a:t>
            </a:r>
          </a:p>
          <a:p>
            <a:r>
              <a:rPr lang="en-GB" sz="5000" b="1" dirty="0"/>
              <a:t>What</a:t>
            </a:r>
            <a:r>
              <a:rPr lang="en-GB" sz="5000" dirty="0"/>
              <a:t> information do I need?</a:t>
            </a:r>
          </a:p>
          <a:p>
            <a:r>
              <a:rPr lang="en-GB" sz="5000" b="1" dirty="0"/>
              <a:t>How</a:t>
            </a:r>
            <a:r>
              <a:rPr lang="en-GB" sz="5000" dirty="0"/>
              <a:t> am I going to get it?</a:t>
            </a:r>
          </a:p>
          <a:p>
            <a:r>
              <a:rPr lang="en-GB" sz="5000" b="1" dirty="0"/>
              <a:t>How</a:t>
            </a:r>
            <a:r>
              <a:rPr lang="en-GB" sz="5000" dirty="0"/>
              <a:t> do I answer the question? </a:t>
            </a:r>
          </a:p>
          <a:p>
            <a:endParaRPr lang="en-GB" sz="5000" dirty="0"/>
          </a:p>
        </p:txBody>
      </p:sp>
    </p:spTree>
    <p:extLst>
      <p:ext uri="{BB962C8B-B14F-4D97-AF65-F5344CB8AC3E}">
        <p14:creationId xmlns:p14="http://schemas.microsoft.com/office/powerpoint/2010/main" val="2094958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7886700" cy="654377"/>
          </a:xfrm>
        </p:spPr>
        <p:txBody>
          <a:bodyPr>
            <a:normAutofit fontScale="90000"/>
          </a:bodyPr>
          <a:lstStyle/>
          <a:p>
            <a:r>
              <a:rPr lang="en-GB" dirty="0"/>
              <a:t>This is an example of a question I showed my year 10 class</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824038" y="1363610"/>
            <a:ext cx="8543925" cy="4638675"/>
          </a:xfrm>
          <a:prstGeom prst="rect">
            <a:avLst/>
          </a:prstGeom>
        </p:spPr>
      </p:pic>
    </p:spTree>
    <p:extLst>
      <p:ext uri="{BB962C8B-B14F-4D97-AF65-F5344CB8AC3E}">
        <p14:creationId xmlns:p14="http://schemas.microsoft.com/office/powerpoint/2010/main" val="3363459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013881" y="574699"/>
            <a:ext cx="8328299" cy="2773503"/>
          </a:xfrm>
          <a:prstGeom prst="rect">
            <a:avLst/>
          </a:prstGeom>
        </p:spPr>
      </p:pic>
    </p:spTree>
    <p:extLst>
      <p:ext uri="{BB962C8B-B14F-4D97-AF65-F5344CB8AC3E}">
        <p14:creationId xmlns:p14="http://schemas.microsoft.com/office/powerpoint/2010/main" val="2960285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Mandy Evans</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059568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017" y="247559"/>
            <a:ext cx="10961914" cy="1325563"/>
          </a:xfrm>
        </p:spPr>
        <p:txBody>
          <a:bodyPr/>
          <a:lstStyle/>
          <a:p>
            <a:r>
              <a:rPr lang="en-GB" dirty="0"/>
              <a:t>Task 3: Hexagons   [GCSE Lesson Task]</a:t>
            </a:r>
          </a:p>
        </p:txBody>
      </p:sp>
      <p:sp>
        <p:nvSpPr>
          <p:cNvPr id="3" name="Content Placeholder 2"/>
          <p:cNvSpPr>
            <a:spLocks noGrp="1"/>
          </p:cNvSpPr>
          <p:nvPr>
            <p:ph idx="1"/>
          </p:nvPr>
        </p:nvSpPr>
        <p:spPr>
          <a:xfrm>
            <a:off x="1251678" y="1378857"/>
            <a:ext cx="10178322" cy="5167086"/>
          </a:xfrm>
        </p:spPr>
        <p:txBody>
          <a:bodyPr>
            <a:normAutofit fontScale="70000" lnSpcReduction="20000"/>
          </a:bodyPr>
          <a:lstStyle/>
          <a:p>
            <a:r>
              <a:rPr lang="en-GB" dirty="0"/>
              <a:t>You will be given 9 hexagons.</a:t>
            </a:r>
          </a:p>
          <a:p>
            <a:pPr marL="0" indent="0">
              <a:buNone/>
            </a:pPr>
            <a:r>
              <a:rPr lang="en-GB" dirty="0"/>
              <a:t>1. On each hexagon, write one of the characteristics of God and include an emoji to symbolise the meaning of that characteristic:</a:t>
            </a:r>
          </a:p>
          <a:p>
            <a:pPr>
              <a:buFontTx/>
              <a:buChar char="-"/>
            </a:pPr>
            <a:r>
              <a:rPr lang="en-GB" dirty="0"/>
              <a:t>Benevolent</a:t>
            </a:r>
          </a:p>
          <a:p>
            <a:pPr>
              <a:buFontTx/>
              <a:buChar char="-"/>
            </a:pPr>
            <a:r>
              <a:rPr lang="en-GB" dirty="0"/>
              <a:t>Omnipotent</a:t>
            </a:r>
          </a:p>
          <a:p>
            <a:pPr>
              <a:buFontTx/>
              <a:buChar char="-"/>
            </a:pPr>
            <a:r>
              <a:rPr lang="en-GB" dirty="0"/>
              <a:t>Omniscient</a:t>
            </a:r>
          </a:p>
          <a:p>
            <a:pPr>
              <a:buFontTx/>
              <a:buChar char="-"/>
            </a:pPr>
            <a:r>
              <a:rPr lang="en-GB" dirty="0"/>
              <a:t>Eternal</a:t>
            </a:r>
          </a:p>
          <a:p>
            <a:pPr>
              <a:buFontTx/>
              <a:buChar char="-"/>
            </a:pPr>
            <a:r>
              <a:rPr lang="en-GB" dirty="0"/>
              <a:t>Immanent</a:t>
            </a:r>
          </a:p>
          <a:p>
            <a:pPr>
              <a:buFontTx/>
              <a:buChar char="-"/>
            </a:pPr>
            <a:r>
              <a:rPr lang="en-GB" dirty="0"/>
              <a:t>Personal</a:t>
            </a:r>
          </a:p>
          <a:p>
            <a:pPr>
              <a:buFontTx/>
              <a:buChar char="-"/>
            </a:pPr>
            <a:r>
              <a:rPr lang="en-GB" dirty="0"/>
              <a:t>Forgiving</a:t>
            </a:r>
          </a:p>
          <a:p>
            <a:pPr>
              <a:buFontTx/>
              <a:buChar char="-"/>
            </a:pPr>
            <a:r>
              <a:rPr lang="en-GB" dirty="0"/>
              <a:t>Judgemental</a:t>
            </a:r>
          </a:p>
          <a:p>
            <a:pPr marL="0" indent="0">
              <a:buNone/>
            </a:pPr>
            <a:r>
              <a:rPr lang="en-GB" dirty="0"/>
              <a:t>2. Now put the hexagons together. Every time one side of a hexagon touches another, jot down the link between the touching characteristics. Stick these into your book once you arranged them effectively.</a:t>
            </a:r>
          </a:p>
          <a:p>
            <a:pPr marL="0" indent="0">
              <a:buNone/>
            </a:pPr>
            <a:r>
              <a:rPr lang="en-GB" dirty="0"/>
              <a:t>3. Now annotate your hexagon by drawing arrows to at least three different sides that touch and add a Bible verse to each.</a:t>
            </a:r>
          </a:p>
        </p:txBody>
      </p:sp>
      <p:sp>
        <p:nvSpPr>
          <p:cNvPr id="4" name="Hexagon 3"/>
          <p:cNvSpPr/>
          <p:nvPr/>
        </p:nvSpPr>
        <p:spPr>
          <a:xfrm>
            <a:off x="6792685" y="2612572"/>
            <a:ext cx="2699657" cy="20755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8639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1524003" y="0"/>
            <a:ext cx="9144000" cy="1097837"/>
          </a:xfrm>
        </p:spPr>
        <p:txBody>
          <a:bodyPr/>
          <a:lstStyle/>
          <a:p>
            <a:pPr lvl="0"/>
            <a:r>
              <a:rPr lang="en-GB" b="1">
                <a:highlight>
                  <a:srgbClr val="FFFF00"/>
                </a:highlight>
              </a:rPr>
              <a:t>Quizlet</a:t>
            </a:r>
            <a:r>
              <a:rPr lang="en-GB">
                <a:highlight>
                  <a:srgbClr val="FFFF00"/>
                </a:highlight>
              </a:rPr>
              <a:t> </a:t>
            </a:r>
          </a:p>
        </p:txBody>
      </p:sp>
      <p:sp>
        <p:nvSpPr>
          <p:cNvPr id="3" name="Subtitle 2"/>
          <p:cNvSpPr txBox="1">
            <a:spLocks noGrp="1"/>
          </p:cNvSpPr>
          <p:nvPr>
            <p:ph type="subTitle" idx="1"/>
          </p:nvPr>
        </p:nvSpPr>
        <p:spPr>
          <a:xfrm>
            <a:off x="6831720" y="1097837"/>
            <a:ext cx="4929347" cy="5492142"/>
          </a:xfrm>
        </p:spPr>
        <p:txBody>
          <a:bodyPr/>
          <a:lstStyle/>
          <a:p>
            <a:pPr lvl="0">
              <a:lnSpc>
                <a:spcPct val="80000"/>
              </a:lnSpc>
            </a:pPr>
            <a:r>
              <a:rPr lang="en-GB" sz="2000"/>
              <a:t>Designing flash cards that incorporate the topic we are on and the key terms that link with the topic of the previous year. </a:t>
            </a:r>
          </a:p>
          <a:p>
            <a:pPr lvl="0">
              <a:lnSpc>
                <a:spcPct val="80000"/>
              </a:lnSpc>
            </a:pPr>
            <a:r>
              <a:rPr lang="en-GB" sz="2000"/>
              <a:t>Used as a starter in lessons. Work in teams and very competitive. This is then followed directly by an exam question that links the key terms to the course and the exam paper material. </a:t>
            </a:r>
          </a:p>
          <a:p>
            <a:pPr lvl="0">
              <a:lnSpc>
                <a:spcPct val="80000"/>
              </a:lnSpc>
            </a:pPr>
            <a:r>
              <a:rPr lang="en-GB" sz="2000"/>
              <a:t>Students really enjoy it and are always recalling previous information with the new on regular basis.</a:t>
            </a:r>
          </a:p>
          <a:p>
            <a:pPr lvl="0">
              <a:lnSpc>
                <a:spcPct val="80000"/>
              </a:lnSpc>
            </a:pPr>
            <a:r>
              <a:rPr lang="en-GB" sz="2000"/>
              <a:t>Quizlet also give you break downs of terms often confused with others and which ones students are getting right/wrong on a regular basis. </a:t>
            </a:r>
          </a:p>
          <a:p>
            <a:pPr lvl="0">
              <a:lnSpc>
                <a:spcPct val="80000"/>
              </a:lnSpc>
            </a:pPr>
            <a:r>
              <a:rPr lang="en-GB" sz="2000"/>
              <a:t>Students can use this at home to practice and recall information through games on their device. </a:t>
            </a:r>
          </a:p>
        </p:txBody>
      </p:sp>
      <p:pic>
        <p:nvPicPr>
          <p:cNvPr id="4" name="Picture 3"/>
          <p:cNvPicPr>
            <a:picLocks noChangeAspect="1"/>
          </p:cNvPicPr>
          <p:nvPr/>
        </p:nvPicPr>
        <p:blipFill>
          <a:blip r:embed="rId2"/>
          <a:srcRect t="11953" r="10633" b="5748"/>
          <a:stretch>
            <a:fillRect/>
          </a:stretch>
        </p:blipFill>
        <p:spPr>
          <a:xfrm>
            <a:off x="0" y="1239725"/>
            <a:ext cx="6882277" cy="4753416"/>
          </a:xfrm>
          <a:prstGeom prst="rect">
            <a:avLst/>
          </a:prstGeom>
          <a:noFill/>
          <a:ln cap="flat">
            <a:noFill/>
          </a:ln>
        </p:spPr>
      </p:pic>
      <p:sp>
        <p:nvSpPr>
          <p:cNvPr id="5" name="Arrow: Left 4"/>
          <p:cNvSpPr/>
          <p:nvPr/>
        </p:nvSpPr>
        <p:spPr>
          <a:xfrm rot="1132050">
            <a:off x="2409499" y="5608015"/>
            <a:ext cx="2538246" cy="486479"/>
          </a:xfrm>
          <a:custGeom>
            <a:avLst>
              <a:gd name="f0" fmla="val 207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21600 f12 1"/>
              <a:gd name="f24" fmla="*/ 0 f13 1"/>
              <a:gd name="f25" fmla="*/ f16 1 f4"/>
              <a:gd name="f26" fmla="*/ 21600 f13 1"/>
              <a:gd name="f27" fmla="*/ f17 1 f4"/>
              <a:gd name="f28" fmla="*/ f19 f18 1"/>
              <a:gd name="f29" fmla="*/ f20 f13 1"/>
              <a:gd name="f30" fmla="*/ f18 f13 1"/>
              <a:gd name="f31" fmla="*/ f19 f12 1"/>
              <a:gd name="f32" fmla="+- f25 0 f3"/>
              <a:gd name="f33" fmla="+- f27 0 f3"/>
              <a:gd name="f34" fmla="*/ f28 1 10800"/>
              <a:gd name="f35" fmla="+- f19 0 f34"/>
              <a:gd name="f36" fmla="*/ f35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36" t="f30" r="f23" b="f29"/>
            <a:pathLst>
              <a:path w="21600" h="21600">
                <a:moveTo>
                  <a:pt x="f8" y="f18"/>
                </a:moveTo>
                <a:lnTo>
                  <a:pt x="f19" y="f18"/>
                </a:lnTo>
                <a:lnTo>
                  <a:pt x="f19" y="f7"/>
                </a:lnTo>
                <a:lnTo>
                  <a:pt x="f7" y="f9"/>
                </a:lnTo>
                <a:lnTo>
                  <a:pt x="f19" y="f8"/>
                </a:lnTo>
                <a:lnTo>
                  <a:pt x="f19" y="f20"/>
                </a:lnTo>
                <a:lnTo>
                  <a:pt x="f8" y="f20"/>
                </a:lnTo>
                <a:close/>
              </a:path>
            </a:pathLst>
          </a:custGeom>
          <a:solidFill>
            <a:srgbClr val="FFFF00"/>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3757532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Joe </a:t>
            </a:r>
            <a:r>
              <a:rPr lang="en-GB" dirty="0" err="1"/>
              <a:t>Craffy</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736713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381488" y="285728"/>
            <a:ext cx="6179008" cy="78581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Prepare &amp; discuss</a:t>
            </a:r>
          </a:p>
        </p:txBody>
      </p:sp>
      <p:sp>
        <p:nvSpPr>
          <p:cNvPr id="4" name="Text Box 4"/>
          <p:cNvSpPr txBox="1">
            <a:spLocks noChangeArrowheads="1"/>
          </p:cNvSpPr>
          <p:nvPr/>
        </p:nvSpPr>
        <p:spPr bwMode="auto">
          <a:xfrm rot="-709617">
            <a:off x="1635867" y="302203"/>
            <a:ext cx="3022498" cy="707886"/>
          </a:xfrm>
          <a:prstGeom prst="rect">
            <a:avLst/>
          </a:prstGeom>
          <a:solidFill>
            <a:schemeClr val="bg1"/>
          </a:solidFill>
          <a:ln w="38100">
            <a:solidFill>
              <a:schemeClr val="tx1"/>
            </a:solidFill>
            <a:miter lim="800000"/>
            <a:headEnd/>
            <a:tailEnd/>
          </a:ln>
          <a:effectLst/>
        </p:spPr>
        <p:txBody>
          <a:bodyPr wrap="square">
            <a:spAutoFit/>
          </a:bodyPr>
          <a:lstStyle/>
          <a:p>
            <a:pPr algn="ctr">
              <a:spcBef>
                <a:spcPct val="50000"/>
              </a:spcBef>
              <a:defRPr/>
            </a:pPr>
            <a:r>
              <a:rPr lang="en-GB"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glow rad="139700">
                    <a:schemeClr val="accent4">
                      <a:satMod val="175000"/>
                      <a:alpha val="40000"/>
                    </a:schemeClr>
                  </a:glow>
                </a:effectLst>
                <a:latin typeface="Showcard Gothic" pitchFamily="82" charset="0"/>
              </a:rPr>
              <a:t>Starter</a:t>
            </a:r>
          </a:p>
        </p:txBody>
      </p:sp>
      <p:sp>
        <p:nvSpPr>
          <p:cNvPr id="7" name="TextBox 6"/>
          <p:cNvSpPr txBox="1"/>
          <p:nvPr/>
        </p:nvSpPr>
        <p:spPr>
          <a:xfrm>
            <a:off x="1703512" y="1844824"/>
            <a:ext cx="3384376" cy="1569660"/>
          </a:xfrm>
          <a:prstGeom prst="rect">
            <a:avLst/>
          </a:prstGeom>
          <a:noFill/>
        </p:spPr>
        <p:txBody>
          <a:bodyPr wrap="square" rtlCol="0">
            <a:spAutoFit/>
          </a:bodyPr>
          <a:lstStyle/>
          <a:p>
            <a:pPr lvl="1" indent="-457200">
              <a:buFont typeface="+mj-lt"/>
              <a:buAutoNum type="arabicPeriod"/>
            </a:pPr>
            <a:r>
              <a:rPr lang="en-GB" sz="2400" b="1" dirty="0">
                <a:solidFill>
                  <a:srgbClr val="FF0000"/>
                </a:solidFill>
              </a:rPr>
              <a:t>Take out your stationary</a:t>
            </a:r>
          </a:p>
          <a:p>
            <a:pPr lvl="1" indent="-457200">
              <a:buFont typeface="+mj-lt"/>
              <a:buAutoNum type="arabicPeriod"/>
            </a:pPr>
            <a:r>
              <a:rPr lang="en-GB" sz="2400" b="1" dirty="0">
                <a:solidFill>
                  <a:srgbClr val="FF0000"/>
                </a:solidFill>
              </a:rPr>
              <a:t>Put your bags under your table</a:t>
            </a:r>
          </a:p>
        </p:txBody>
      </p:sp>
      <p:cxnSp>
        <p:nvCxnSpPr>
          <p:cNvPr id="10" name="Straight Connector 9"/>
          <p:cNvCxnSpPr/>
          <p:nvPr/>
        </p:nvCxnSpPr>
        <p:spPr>
          <a:xfrm flipH="1">
            <a:off x="5087889" y="1988841"/>
            <a:ext cx="13501" cy="4688341"/>
          </a:xfrm>
          <a:prstGeom prst="line">
            <a:avLst/>
          </a:prstGeom>
          <a:ln w="28575">
            <a:solidFill>
              <a:srgbClr val="7030A0"/>
            </a:solidFill>
            <a:prstDash val="dashDot"/>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101390" y="1988840"/>
            <a:ext cx="5566611" cy="2308324"/>
          </a:xfrm>
          <a:prstGeom prst="rect">
            <a:avLst/>
          </a:prstGeom>
          <a:noFill/>
        </p:spPr>
        <p:txBody>
          <a:bodyPr wrap="square" rtlCol="0">
            <a:spAutoFit/>
          </a:bodyPr>
          <a:lstStyle/>
          <a:p>
            <a:pPr algn="ctr"/>
            <a:r>
              <a:rPr lang="en-GB" sz="2400" b="1" dirty="0"/>
              <a:t>In groups of 4 open up your plastic bag and arrange the contents into 4 piles</a:t>
            </a:r>
          </a:p>
          <a:p>
            <a:pPr algn="ctr"/>
            <a:endParaRPr lang="en-GB" sz="2400" b="1" dirty="0">
              <a:solidFill>
                <a:srgbClr val="FF0000"/>
              </a:solidFill>
            </a:endParaRPr>
          </a:p>
          <a:p>
            <a:pPr algn="ctr"/>
            <a:r>
              <a:rPr lang="en-GB" sz="2400" b="1" dirty="0">
                <a:solidFill>
                  <a:srgbClr val="990099"/>
                </a:solidFill>
              </a:rPr>
              <a:t>Carefully read the cards from each pile and as a group decide on a heading for each pile</a:t>
            </a:r>
          </a:p>
        </p:txBody>
      </p:sp>
      <p:sp>
        <p:nvSpPr>
          <p:cNvPr id="18" name="TextBox 17"/>
          <p:cNvSpPr txBox="1"/>
          <p:nvPr/>
        </p:nvSpPr>
        <p:spPr>
          <a:xfrm>
            <a:off x="4295800" y="1268583"/>
            <a:ext cx="4896544" cy="523220"/>
          </a:xfrm>
          <a:prstGeom prst="rect">
            <a:avLst/>
          </a:prstGeom>
          <a:noFill/>
        </p:spPr>
        <p:txBody>
          <a:bodyPr wrap="square" rtlCol="0">
            <a:spAutoFit/>
          </a:bodyPr>
          <a:lstStyle/>
          <a:p>
            <a:pPr algn="ctr"/>
            <a:r>
              <a:rPr lang="en-GB" sz="2800" b="1" dirty="0">
                <a:solidFill>
                  <a:srgbClr val="0000FF"/>
                </a:solidFill>
              </a:rPr>
              <a:t>You have 2 minutes to…</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3240" y="1161070"/>
            <a:ext cx="698896" cy="696566"/>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30531"/>
          <a:stretch/>
        </p:blipFill>
        <p:spPr>
          <a:xfrm>
            <a:off x="1804368" y="4622618"/>
            <a:ext cx="3038648" cy="2262766"/>
          </a:xfrm>
          <a:prstGeom prst="rect">
            <a:avLst/>
          </a:prstGeom>
        </p:spPr>
      </p:pic>
      <p:pic>
        <p:nvPicPr>
          <p:cNvPr id="2" name="Picture 2" descr="Image result for card so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8262" y="4365105"/>
            <a:ext cx="3230107" cy="2253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684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068" y="1484784"/>
            <a:ext cx="4035933" cy="3838208"/>
          </a:xfrm>
          <a:prstGeom prst="ellipse">
            <a:avLst/>
          </a:prstGeom>
          <a:ln>
            <a:noFill/>
          </a:ln>
          <a:effectLst>
            <a:softEdge rad="112500"/>
          </a:effectLst>
        </p:spPr>
      </p:pic>
      <p:sp>
        <p:nvSpPr>
          <p:cNvPr id="4" name="Rectangle 3"/>
          <p:cNvSpPr/>
          <p:nvPr/>
        </p:nvSpPr>
        <p:spPr>
          <a:xfrm>
            <a:off x="1524000" y="12541"/>
            <a:ext cx="9144000" cy="830997"/>
          </a:xfrm>
          <a:prstGeom prst="rect">
            <a:avLst/>
          </a:prstGeom>
          <a:scene3d>
            <a:camera prst="orthographicFront"/>
            <a:lightRig rig="threePt" dir="t"/>
          </a:scene3d>
          <a:sp3d>
            <a:bevelB/>
          </a:sp3d>
        </p:spPr>
        <p:txBody>
          <a:bodyPr wrap="square">
            <a:spAutoFit/>
          </a:bodyPr>
          <a:lstStyle/>
          <a:p>
            <a:pPr algn="ctr"/>
            <a:r>
              <a:rPr lang="en-GB"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Learning Objective (</a:t>
            </a:r>
            <a:r>
              <a:rPr lang="en-GB"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walt</a:t>
            </a:r>
            <a:r>
              <a:rPr lang="en-GB"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a:p>
            <a:endParaRPr lang="en-GB" sz="1200" b="1" dirty="0">
              <a:solidFill>
                <a:srgbClr val="0000FF"/>
              </a:solidFill>
            </a:endParaRPr>
          </a:p>
        </p:txBody>
      </p:sp>
      <p:grpSp>
        <p:nvGrpSpPr>
          <p:cNvPr id="2" name="Group 1"/>
          <p:cNvGrpSpPr/>
          <p:nvPr/>
        </p:nvGrpSpPr>
        <p:grpSpPr>
          <a:xfrm>
            <a:off x="4940387" y="1210896"/>
            <a:ext cx="4687490" cy="1280316"/>
            <a:chOff x="3416387" y="1210896"/>
            <a:chExt cx="2232248" cy="1280316"/>
          </a:xfrm>
        </p:grpSpPr>
        <p:sp>
          <p:nvSpPr>
            <p:cNvPr id="15" name="Rectangle 14"/>
            <p:cNvSpPr/>
            <p:nvPr/>
          </p:nvSpPr>
          <p:spPr>
            <a:xfrm>
              <a:off x="3502256" y="1250889"/>
              <a:ext cx="2011175" cy="1200329"/>
            </a:xfrm>
            <a:prstGeom prst="rect">
              <a:avLst/>
            </a:prstGeom>
          </p:spPr>
          <p:txBody>
            <a:bodyPr wrap="square">
              <a:spAutoFit/>
            </a:bodyPr>
            <a:lstStyle/>
            <a:p>
              <a:pPr algn="ctr"/>
              <a:r>
                <a:rPr lang="en-GB" sz="3600" b="1" dirty="0">
                  <a:solidFill>
                    <a:srgbClr val="FF0000"/>
                  </a:solidFill>
                </a:rPr>
                <a:t>This is what we are going to be learning</a:t>
              </a:r>
              <a:endParaRPr lang="en-GB" sz="3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14" name="Speech Bubble: Rectangle with Corners Rounded 13"/>
            <p:cNvSpPr/>
            <p:nvPr/>
          </p:nvSpPr>
          <p:spPr>
            <a:xfrm>
              <a:off x="3416387" y="1210896"/>
              <a:ext cx="2232248" cy="1280316"/>
            </a:xfrm>
            <a:prstGeom prst="wedgeRoundRectCallout">
              <a:avLst>
                <a:gd name="adj1" fmla="val -45416"/>
                <a:gd name="adj2" fmla="val 74652"/>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grpSp>
      <p:sp>
        <p:nvSpPr>
          <p:cNvPr id="3" name="Rectangle 2"/>
          <p:cNvSpPr/>
          <p:nvPr/>
        </p:nvSpPr>
        <p:spPr>
          <a:xfrm>
            <a:off x="5591944" y="3071821"/>
            <a:ext cx="4716016" cy="3046988"/>
          </a:xfrm>
          <a:prstGeom prst="rect">
            <a:avLst/>
          </a:prstGeom>
        </p:spPr>
        <p:txBody>
          <a:bodyPr wrap="square">
            <a:spAutoFit/>
          </a:bodyPr>
          <a:lstStyle/>
          <a:p>
            <a:pPr algn="ctr"/>
            <a:r>
              <a:rPr lang="en-GB" sz="3200" dirty="0"/>
              <a:t>We are learning to develop our </a:t>
            </a:r>
            <a:r>
              <a:rPr lang="en-GB" sz="3200" b="1" i="1" dirty="0">
                <a:solidFill>
                  <a:srgbClr val="CC00CC"/>
                </a:solidFill>
              </a:rPr>
              <a:t>understanding</a:t>
            </a:r>
            <a:r>
              <a:rPr lang="en-GB" sz="3200" dirty="0"/>
              <a:t> of the </a:t>
            </a:r>
            <a:r>
              <a:rPr lang="en-GB" sz="3200" b="1" i="1" dirty="0">
                <a:solidFill>
                  <a:srgbClr val="CC00CC"/>
                </a:solidFill>
              </a:rPr>
              <a:t>characteristics</a:t>
            </a:r>
            <a:r>
              <a:rPr lang="en-GB" sz="3200" dirty="0"/>
              <a:t> and </a:t>
            </a:r>
            <a:r>
              <a:rPr lang="en-GB" sz="3200" b="1" i="1" dirty="0">
                <a:solidFill>
                  <a:srgbClr val="CC00CC"/>
                </a:solidFill>
              </a:rPr>
              <a:t>applications</a:t>
            </a:r>
            <a:r>
              <a:rPr lang="en-GB" sz="3200" dirty="0"/>
              <a:t> of the different categories of textiles.</a:t>
            </a:r>
          </a:p>
        </p:txBody>
      </p:sp>
    </p:spTree>
    <p:extLst>
      <p:ext uri="{BB962C8B-B14F-4D97-AF65-F5344CB8AC3E}">
        <p14:creationId xmlns:p14="http://schemas.microsoft.com/office/powerpoint/2010/main" val="89734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3470" y="1374070"/>
            <a:ext cx="3710443" cy="646331"/>
          </a:xfrm>
          <a:prstGeom prst="rect">
            <a:avLst/>
          </a:prstGeom>
          <a:noFill/>
        </p:spPr>
        <p:txBody>
          <a:bodyPr wrap="square" rtlCol="0">
            <a:spAutoFit/>
          </a:bodyPr>
          <a:lstStyle/>
          <a:p>
            <a:r>
              <a:rPr lang="en-GB" b="1" u="sng" dirty="0"/>
              <a:t>Activity 1</a:t>
            </a:r>
          </a:p>
          <a:p>
            <a:r>
              <a:rPr lang="en-GB" b="1" u="sng" dirty="0">
                <a:solidFill>
                  <a:srgbClr val="0000FF"/>
                </a:solidFill>
              </a:rPr>
              <a:t>Card Sort</a:t>
            </a:r>
            <a:endParaRPr lang="en-GB" dirty="0">
              <a:solidFill>
                <a:srgbClr val="0000FF"/>
              </a:solidFill>
            </a:endParaRPr>
          </a:p>
        </p:txBody>
      </p:sp>
      <p:pic>
        <p:nvPicPr>
          <p:cNvPr id="11" name="Picture 8" descr="http://images4.wikia.nocookie.net/__cb20070507202031/gtawiki/images/4/4a/Exclamation_mark.gif"/>
          <p:cNvPicPr>
            <a:picLocks noChangeAspect="1" noChangeArrowheads="1"/>
          </p:cNvPicPr>
          <p:nvPr/>
        </p:nvPicPr>
        <p:blipFill>
          <a:blip r:embed="rId3">
            <a:lum bright="30000"/>
          </a:blip>
          <a:srcRect/>
          <a:stretch>
            <a:fillRect/>
          </a:stretch>
        </p:blipFill>
        <p:spPr bwMode="auto">
          <a:xfrm>
            <a:off x="1532500" y="408111"/>
            <a:ext cx="491547" cy="493986"/>
          </a:xfrm>
          <a:prstGeom prst="rect">
            <a:avLst/>
          </a:prstGeom>
          <a:noFill/>
        </p:spPr>
      </p:pic>
      <p:cxnSp>
        <p:nvCxnSpPr>
          <p:cNvPr id="15" name="Straight Connector 14"/>
          <p:cNvCxnSpPr/>
          <p:nvPr/>
        </p:nvCxnSpPr>
        <p:spPr>
          <a:xfrm>
            <a:off x="1762092" y="1267172"/>
            <a:ext cx="8620188" cy="1588"/>
          </a:xfrm>
          <a:prstGeom prst="line">
            <a:avLst/>
          </a:prstGeom>
          <a:ln w="28575">
            <a:solidFill>
              <a:srgbClr val="7030A0"/>
            </a:solidFill>
            <a:prstDash val="dashDot"/>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524000" y="4700"/>
            <a:ext cx="9144000" cy="523220"/>
          </a:xfrm>
          <a:prstGeom prst="rect">
            <a:avLst/>
          </a:prstGeom>
          <a:noFill/>
        </p:spPr>
        <p:txBody>
          <a:bodyPr wrap="square" rtlCol="0">
            <a:spAutoFit/>
          </a:bodyPr>
          <a:lstStyle/>
          <a:p>
            <a:pPr algn="ctr"/>
            <a:r>
              <a:rPr lang="en-GB" sz="2800" b="1" u="sng" dirty="0">
                <a:solidFill>
                  <a:srgbClr val="0000FF"/>
                </a:solidFill>
                <a:latin typeface="Kristen ITC" pitchFamily="66" charset="0"/>
                <a:cs typeface="Shruti" pitchFamily="2"/>
              </a:rPr>
              <a:t>Textiles Categories</a:t>
            </a:r>
          </a:p>
        </p:txBody>
      </p:sp>
      <p:sp>
        <p:nvSpPr>
          <p:cNvPr id="4" name="Rectangle 3"/>
          <p:cNvSpPr/>
          <p:nvPr/>
        </p:nvSpPr>
        <p:spPr>
          <a:xfrm>
            <a:off x="1591267" y="476672"/>
            <a:ext cx="9076733" cy="707886"/>
          </a:xfrm>
          <a:prstGeom prst="rect">
            <a:avLst/>
          </a:prstGeom>
        </p:spPr>
        <p:txBody>
          <a:bodyPr wrap="square">
            <a:spAutoFit/>
          </a:bodyPr>
          <a:lstStyle/>
          <a:p>
            <a:r>
              <a:rPr lang="en-GB" sz="2000" dirty="0"/>
              <a:t>We are learning to develop our </a:t>
            </a:r>
            <a:r>
              <a:rPr lang="en-GB" sz="2000" b="1" i="1" dirty="0">
                <a:solidFill>
                  <a:srgbClr val="CC00CC"/>
                </a:solidFill>
              </a:rPr>
              <a:t>understanding</a:t>
            </a:r>
            <a:r>
              <a:rPr lang="en-GB" sz="2000" dirty="0"/>
              <a:t> of the </a:t>
            </a:r>
            <a:r>
              <a:rPr lang="en-GB" sz="2000" b="1" i="1" dirty="0">
                <a:solidFill>
                  <a:srgbClr val="CC00CC"/>
                </a:solidFill>
              </a:rPr>
              <a:t>characteristics</a:t>
            </a:r>
            <a:r>
              <a:rPr lang="en-GB" sz="2000" dirty="0"/>
              <a:t> and </a:t>
            </a:r>
            <a:r>
              <a:rPr lang="en-GB" sz="2000" b="1" i="1" dirty="0">
                <a:solidFill>
                  <a:srgbClr val="CC00CC"/>
                </a:solidFill>
              </a:rPr>
              <a:t>applications</a:t>
            </a:r>
            <a:r>
              <a:rPr lang="en-GB" sz="2000" dirty="0"/>
              <a:t> of the different categories of textiles.</a:t>
            </a:r>
          </a:p>
        </p:txBody>
      </p:sp>
      <p:sp>
        <p:nvSpPr>
          <p:cNvPr id="17" name="Rectangle 16"/>
          <p:cNvSpPr/>
          <p:nvPr/>
        </p:nvSpPr>
        <p:spPr>
          <a:xfrm>
            <a:off x="1671391" y="3706580"/>
            <a:ext cx="4109351" cy="646331"/>
          </a:xfrm>
          <a:prstGeom prst="rect">
            <a:avLst/>
          </a:prstGeom>
        </p:spPr>
        <p:txBody>
          <a:bodyPr wrap="square">
            <a:spAutoFit/>
          </a:bodyPr>
          <a:lstStyle/>
          <a:p>
            <a:r>
              <a:rPr lang="en-GB" b="1" dirty="0"/>
              <a:t>Step 2: </a:t>
            </a:r>
            <a:r>
              <a:rPr lang="en-GB" dirty="0"/>
              <a:t>Now match the </a:t>
            </a:r>
            <a:r>
              <a:rPr lang="en-GB" b="1" dirty="0">
                <a:solidFill>
                  <a:srgbClr val="0070C0"/>
                </a:solidFill>
              </a:rPr>
              <a:t>Image</a:t>
            </a:r>
            <a:r>
              <a:rPr lang="en-GB" dirty="0"/>
              <a:t>, </a:t>
            </a:r>
            <a:r>
              <a:rPr lang="en-GB" b="1" dirty="0">
                <a:solidFill>
                  <a:srgbClr val="0070C0"/>
                </a:solidFill>
              </a:rPr>
              <a:t>Characteristics</a:t>
            </a:r>
            <a:r>
              <a:rPr lang="en-GB" dirty="0"/>
              <a:t> and </a:t>
            </a:r>
            <a:r>
              <a:rPr lang="en-GB" b="1" dirty="0">
                <a:solidFill>
                  <a:srgbClr val="0070C0"/>
                </a:solidFill>
              </a:rPr>
              <a:t>Example Uses</a:t>
            </a:r>
          </a:p>
        </p:txBody>
      </p:sp>
      <p:sp>
        <p:nvSpPr>
          <p:cNvPr id="18" name="Rectangle 17"/>
          <p:cNvSpPr/>
          <p:nvPr/>
        </p:nvSpPr>
        <p:spPr>
          <a:xfrm>
            <a:off x="1626609" y="2204865"/>
            <a:ext cx="4109351" cy="646331"/>
          </a:xfrm>
          <a:prstGeom prst="rect">
            <a:avLst/>
          </a:prstGeom>
        </p:spPr>
        <p:txBody>
          <a:bodyPr wrap="square">
            <a:spAutoFit/>
          </a:bodyPr>
          <a:lstStyle/>
          <a:p>
            <a:r>
              <a:rPr lang="en-GB" b="1" dirty="0"/>
              <a:t>Step 1: </a:t>
            </a:r>
            <a:r>
              <a:rPr lang="en-GB" dirty="0"/>
              <a:t>Match the </a:t>
            </a:r>
            <a:r>
              <a:rPr lang="en-GB" b="1" dirty="0">
                <a:solidFill>
                  <a:srgbClr val="0070C0"/>
                </a:solidFill>
              </a:rPr>
              <a:t>Name</a:t>
            </a:r>
            <a:r>
              <a:rPr lang="en-GB" dirty="0"/>
              <a:t> and </a:t>
            </a:r>
            <a:r>
              <a:rPr lang="en-GB" b="1" dirty="0">
                <a:solidFill>
                  <a:srgbClr val="0070C0"/>
                </a:solidFill>
              </a:rPr>
              <a:t>Appearance</a:t>
            </a:r>
            <a:r>
              <a:rPr lang="en-GB" dirty="0"/>
              <a:t> to the correct textiles sample</a:t>
            </a:r>
          </a:p>
        </p:txBody>
      </p:sp>
      <p:sp>
        <p:nvSpPr>
          <p:cNvPr id="19" name="Rectangle 18"/>
          <p:cNvSpPr/>
          <p:nvPr/>
        </p:nvSpPr>
        <p:spPr>
          <a:xfrm>
            <a:off x="1626609" y="5589241"/>
            <a:ext cx="4109351" cy="646331"/>
          </a:xfrm>
          <a:prstGeom prst="rect">
            <a:avLst/>
          </a:prstGeom>
        </p:spPr>
        <p:txBody>
          <a:bodyPr wrap="square">
            <a:spAutoFit/>
          </a:bodyPr>
          <a:lstStyle/>
          <a:p>
            <a:r>
              <a:rPr lang="en-GB" b="1" dirty="0"/>
              <a:t>Step 3: </a:t>
            </a:r>
            <a:r>
              <a:rPr lang="en-GB" dirty="0"/>
              <a:t>Now match the </a:t>
            </a:r>
            <a:r>
              <a:rPr lang="en-GB" b="1" dirty="0">
                <a:solidFill>
                  <a:srgbClr val="FF0000"/>
                </a:solidFill>
              </a:rPr>
              <a:t>red category name</a:t>
            </a:r>
          </a:p>
        </p:txBody>
      </p:sp>
      <p:pic>
        <p:nvPicPr>
          <p:cNvPr id="20" name="Picture 2" descr="Image result for card so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2312" y="2766139"/>
            <a:ext cx="4174128" cy="2911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8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3470" y="1374070"/>
            <a:ext cx="1694219" cy="1200329"/>
          </a:xfrm>
          <a:prstGeom prst="rect">
            <a:avLst/>
          </a:prstGeom>
          <a:noFill/>
        </p:spPr>
        <p:txBody>
          <a:bodyPr wrap="square" rtlCol="0">
            <a:spAutoFit/>
          </a:bodyPr>
          <a:lstStyle/>
          <a:p>
            <a:pPr algn="ctr"/>
            <a:r>
              <a:rPr lang="en-GB" b="1" u="sng" dirty="0"/>
              <a:t>Activity 2</a:t>
            </a:r>
          </a:p>
          <a:p>
            <a:pPr algn="ctr"/>
            <a:r>
              <a:rPr lang="en-GB" b="1" u="sng" dirty="0">
                <a:solidFill>
                  <a:srgbClr val="0000FF"/>
                </a:solidFill>
              </a:rPr>
              <a:t>Discussion</a:t>
            </a:r>
          </a:p>
          <a:p>
            <a:pPr algn="ctr"/>
            <a:r>
              <a:rPr lang="en-GB" b="1" u="sng" dirty="0">
                <a:solidFill>
                  <a:srgbClr val="0000FF"/>
                </a:solidFill>
              </a:rPr>
              <a:t>and Self Assessment</a:t>
            </a:r>
            <a:endParaRPr lang="en-GB" dirty="0">
              <a:solidFill>
                <a:srgbClr val="0000FF"/>
              </a:solidFill>
            </a:endParaRPr>
          </a:p>
        </p:txBody>
      </p:sp>
      <p:pic>
        <p:nvPicPr>
          <p:cNvPr id="11" name="Picture 8" descr="http://images4.wikia.nocookie.net/__cb20070507202031/gtawiki/images/4/4a/Exclamation_mark.gif"/>
          <p:cNvPicPr>
            <a:picLocks noChangeAspect="1" noChangeArrowheads="1"/>
          </p:cNvPicPr>
          <p:nvPr/>
        </p:nvPicPr>
        <p:blipFill>
          <a:blip r:embed="rId3">
            <a:lum bright="30000"/>
          </a:blip>
          <a:srcRect/>
          <a:stretch>
            <a:fillRect/>
          </a:stretch>
        </p:blipFill>
        <p:spPr bwMode="auto">
          <a:xfrm>
            <a:off x="1532500" y="408111"/>
            <a:ext cx="491547" cy="493986"/>
          </a:xfrm>
          <a:prstGeom prst="rect">
            <a:avLst/>
          </a:prstGeom>
          <a:noFill/>
        </p:spPr>
      </p:pic>
      <p:cxnSp>
        <p:nvCxnSpPr>
          <p:cNvPr id="15" name="Straight Connector 14"/>
          <p:cNvCxnSpPr/>
          <p:nvPr/>
        </p:nvCxnSpPr>
        <p:spPr>
          <a:xfrm>
            <a:off x="1762092" y="1267172"/>
            <a:ext cx="8620188" cy="1588"/>
          </a:xfrm>
          <a:prstGeom prst="line">
            <a:avLst/>
          </a:prstGeom>
          <a:ln w="28575">
            <a:solidFill>
              <a:srgbClr val="7030A0"/>
            </a:solidFill>
            <a:prstDash val="dashDot"/>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524000" y="4700"/>
            <a:ext cx="9144000" cy="523220"/>
          </a:xfrm>
          <a:prstGeom prst="rect">
            <a:avLst/>
          </a:prstGeom>
          <a:noFill/>
        </p:spPr>
        <p:txBody>
          <a:bodyPr wrap="square" rtlCol="0">
            <a:spAutoFit/>
          </a:bodyPr>
          <a:lstStyle/>
          <a:p>
            <a:pPr algn="ctr"/>
            <a:r>
              <a:rPr lang="en-GB" sz="2800" b="1" u="sng" dirty="0">
                <a:solidFill>
                  <a:srgbClr val="0000FF"/>
                </a:solidFill>
                <a:latin typeface="Kristen ITC" pitchFamily="66" charset="0"/>
                <a:cs typeface="Shruti" pitchFamily="2"/>
              </a:rPr>
              <a:t>Textiles Categories</a:t>
            </a:r>
          </a:p>
        </p:txBody>
      </p:sp>
      <p:sp>
        <p:nvSpPr>
          <p:cNvPr id="4" name="Rectangle 3"/>
          <p:cNvSpPr/>
          <p:nvPr/>
        </p:nvSpPr>
        <p:spPr>
          <a:xfrm>
            <a:off x="1591267" y="476672"/>
            <a:ext cx="9076733" cy="707886"/>
          </a:xfrm>
          <a:prstGeom prst="rect">
            <a:avLst/>
          </a:prstGeom>
        </p:spPr>
        <p:txBody>
          <a:bodyPr wrap="square">
            <a:spAutoFit/>
          </a:bodyPr>
          <a:lstStyle/>
          <a:p>
            <a:r>
              <a:rPr lang="en-GB" sz="2000" dirty="0"/>
              <a:t>We are learning to develop our </a:t>
            </a:r>
            <a:r>
              <a:rPr lang="en-GB" sz="2000" b="1" i="1" dirty="0">
                <a:solidFill>
                  <a:srgbClr val="CC00CC"/>
                </a:solidFill>
              </a:rPr>
              <a:t>understanding</a:t>
            </a:r>
            <a:r>
              <a:rPr lang="en-GB" sz="2000" dirty="0"/>
              <a:t> of the </a:t>
            </a:r>
            <a:r>
              <a:rPr lang="en-GB" sz="2000" b="1" i="1" dirty="0">
                <a:solidFill>
                  <a:srgbClr val="CC00CC"/>
                </a:solidFill>
              </a:rPr>
              <a:t>characteristics</a:t>
            </a:r>
            <a:r>
              <a:rPr lang="en-GB" sz="2000" dirty="0"/>
              <a:t> and </a:t>
            </a:r>
            <a:r>
              <a:rPr lang="en-GB" sz="2000" b="1" i="1" dirty="0">
                <a:solidFill>
                  <a:srgbClr val="CC00CC"/>
                </a:solidFill>
              </a:rPr>
              <a:t>applications</a:t>
            </a:r>
            <a:r>
              <a:rPr lang="en-GB" sz="2000" dirty="0"/>
              <a:t> of the different categories of textiles.</a:t>
            </a:r>
          </a:p>
        </p:txBody>
      </p:sp>
      <p:pic>
        <p:nvPicPr>
          <p:cNvPr id="10" name="Picture 9"/>
          <p:cNvPicPr>
            <a:picLocks noChangeAspect="1"/>
          </p:cNvPicPr>
          <p:nvPr/>
        </p:nvPicPr>
        <p:blipFill>
          <a:blip r:embed="rId4"/>
          <a:stretch>
            <a:fillRect/>
          </a:stretch>
        </p:blipFill>
        <p:spPr>
          <a:xfrm>
            <a:off x="3287688" y="1458271"/>
            <a:ext cx="6863118" cy="1741920"/>
          </a:xfrm>
          <a:prstGeom prst="rect">
            <a:avLst/>
          </a:prstGeom>
        </p:spPr>
      </p:pic>
      <p:pic>
        <p:nvPicPr>
          <p:cNvPr id="12" name="Picture 11"/>
          <p:cNvPicPr>
            <a:picLocks noChangeAspect="1"/>
          </p:cNvPicPr>
          <p:nvPr/>
        </p:nvPicPr>
        <p:blipFill>
          <a:blip r:embed="rId5"/>
          <a:stretch>
            <a:fillRect/>
          </a:stretch>
        </p:blipFill>
        <p:spPr>
          <a:xfrm>
            <a:off x="3287688" y="3216199"/>
            <a:ext cx="6833056" cy="1549324"/>
          </a:xfrm>
          <a:prstGeom prst="rect">
            <a:avLst/>
          </a:prstGeom>
        </p:spPr>
      </p:pic>
      <p:pic>
        <p:nvPicPr>
          <p:cNvPr id="13" name="Picture 12"/>
          <p:cNvPicPr>
            <a:picLocks noChangeAspect="1"/>
          </p:cNvPicPr>
          <p:nvPr/>
        </p:nvPicPr>
        <p:blipFill>
          <a:blip r:embed="rId6"/>
          <a:stretch>
            <a:fillRect/>
          </a:stretch>
        </p:blipFill>
        <p:spPr>
          <a:xfrm>
            <a:off x="3287688" y="4785920"/>
            <a:ext cx="6858000" cy="1762684"/>
          </a:xfrm>
          <a:prstGeom prst="rect">
            <a:avLst/>
          </a:prstGeom>
        </p:spPr>
      </p:pic>
      <p:sp>
        <p:nvSpPr>
          <p:cNvPr id="14" name="TextBox 13"/>
          <p:cNvSpPr txBox="1"/>
          <p:nvPr/>
        </p:nvSpPr>
        <p:spPr>
          <a:xfrm rot="20844606">
            <a:off x="3328661" y="2125981"/>
            <a:ext cx="898837" cy="646331"/>
          </a:xfrm>
          <a:prstGeom prst="rect">
            <a:avLst/>
          </a:prstGeom>
          <a:noFill/>
        </p:spPr>
        <p:txBody>
          <a:bodyPr wrap="none" rtlCol="0">
            <a:spAutoFit/>
          </a:bodyPr>
          <a:lstStyle/>
          <a:p>
            <a:pPr algn="ctr"/>
            <a:r>
              <a:rPr lang="en-GB" b="1" dirty="0">
                <a:solidFill>
                  <a:srgbClr val="FF0000"/>
                </a:solidFill>
              </a:rPr>
              <a:t>Natural</a:t>
            </a:r>
          </a:p>
          <a:p>
            <a:pPr algn="ctr"/>
            <a:r>
              <a:rPr lang="en-GB" b="1" dirty="0">
                <a:solidFill>
                  <a:srgbClr val="FF0000"/>
                </a:solidFill>
              </a:rPr>
              <a:t>Fibres</a:t>
            </a:r>
          </a:p>
        </p:txBody>
      </p:sp>
      <p:sp>
        <p:nvSpPr>
          <p:cNvPr id="20" name="TextBox 19"/>
          <p:cNvSpPr txBox="1"/>
          <p:nvPr/>
        </p:nvSpPr>
        <p:spPr>
          <a:xfrm rot="20844606">
            <a:off x="3242802" y="3850812"/>
            <a:ext cx="1070550" cy="646331"/>
          </a:xfrm>
          <a:prstGeom prst="rect">
            <a:avLst/>
          </a:prstGeom>
          <a:noFill/>
        </p:spPr>
        <p:txBody>
          <a:bodyPr wrap="none" rtlCol="0">
            <a:spAutoFit/>
          </a:bodyPr>
          <a:lstStyle/>
          <a:p>
            <a:pPr algn="ctr"/>
            <a:r>
              <a:rPr lang="en-GB" b="1" dirty="0">
                <a:solidFill>
                  <a:srgbClr val="FF0000"/>
                </a:solidFill>
              </a:rPr>
              <a:t>Synthetic</a:t>
            </a:r>
          </a:p>
          <a:p>
            <a:pPr algn="ctr"/>
            <a:r>
              <a:rPr lang="en-GB" b="1" dirty="0">
                <a:solidFill>
                  <a:srgbClr val="FF0000"/>
                </a:solidFill>
              </a:rPr>
              <a:t>Fibres</a:t>
            </a:r>
          </a:p>
        </p:txBody>
      </p:sp>
      <p:sp>
        <p:nvSpPr>
          <p:cNvPr id="21" name="TextBox 20"/>
          <p:cNvSpPr txBox="1"/>
          <p:nvPr/>
        </p:nvSpPr>
        <p:spPr>
          <a:xfrm rot="20844606">
            <a:off x="3338530" y="5780072"/>
            <a:ext cx="2064784" cy="646331"/>
          </a:xfrm>
          <a:prstGeom prst="rect">
            <a:avLst/>
          </a:prstGeom>
          <a:noFill/>
        </p:spPr>
        <p:txBody>
          <a:bodyPr wrap="square" rtlCol="0">
            <a:spAutoFit/>
          </a:bodyPr>
          <a:lstStyle/>
          <a:p>
            <a:pPr algn="ctr"/>
            <a:r>
              <a:rPr lang="en-GB" b="1" dirty="0">
                <a:solidFill>
                  <a:srgbClr val="FF0000"/>
                </a:solidFill>
              </a:rPr>
              <a:t>Blended &amp; </a:t>
            </a:r>
          </a:p>
          <a:p>
            <a:pPr algn="ctr"/>
            <a:r>
              <a:rPr lang="en-GB" b="1" dirty="0">
                <a:solidFill>
                  <a:srgbClr val="FF0000"/>
                </a:solidFill>
              </a:rPr>
              <a:t>Mixed Fibres</a:t>
            </a:r>
          </a:p>
        </p:txBody>
      </p:sp>
    </p:spTree>
    <p:extLst>
      <p:ext uri="{BB962C8B-B14F-4D97-AF65-F5344CB8AC3E}">
        <p14:creationId xmlns:p14="http://schemas.microsoft.com/office/powerpoint/2010/main" val="190700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descr="http://images4.wikia.nocookie.net/__cb20070507202031/gtawiki/images/4/4a/Exclamation_mark.gif"/>
          <p:cNvPicPr>
            <a:picLocks noChangeAspect="1" noChangeArrowheads="1"/>
          </p:cNvPicPr>
          <p:nvPr/>
        </p:nvPicPr>
        <p:blipFill>
          <a:blip r:embed="rId3">
            <a:lum bright="30000"/>
          </a:blip>
          <a:srcRect/>
          <a:stretch>
            <a:fillRect/>
          </a:stretch>
        </p:blipFill>
        <p:spPr bwMode="auto">
          <a:xfrm>
            <a:off x="1532500" y="408111"/>
            <a:ext cx="491547" cy="493986"/>
          </a:xfrm>
          <a:prstGeom prst="rect">
            <a:avLst/>
          </a:prstGeom>
          <a:noFill/>
        </p:spPr>
      </p:pic>
      <p:cxnSp>
        <p:nvCxnSpPr>
          <p:cNvPr id="15" name="Straight Connector 14"/>
          <p:cNvCxnSpPr/>
          <p:nvPr/>
        </p:nvCxnSpPr>
        <p:spPr>
          <a:xfrm>
            <a:off x="1762092" y="1267172"/>
            <a:ext cx="8620188" cy="1588"/>
          </a:xfrm>
          <a:prstGeom prst="line">
            <a:avLst/>
          </a:prstGeom>
          <a:ln w="28575">
            <a:solidFill>
              <a:srgbClr val="7030A0"/>
            </a:solidFill>
            <a:prstDash val="dashDot"/>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524000" y="4700"/>
            <a:ext cx="9144000" cy="523220"/>
          </a:xfrm>
          <a:prstGeom prst="rect">
            <a:avLst/>
          </a:prstGeom>
          <a:noFill/>
        </p:spPr>
        <p:txBody>
          <a:bodyPr wrap="square" rtlCol="0">
            <a:spAutoFit/>
          </a:bodyPr>
          <a:lstStyle/>
          <a:p>
            <a:pPr algn="ctr"/>
            <a:r>
              <a:rPr lang="en-GB" sz="2800" b="1" u="sng" dirty="0">
                <a:solidFill>
                  <a:srgbClr val="0000FF"/>
                </a:solidFill>
                <a:latin typeface="Kristen ITC" pitchFamily="66" charset="0"/>
                <a:cs typeface="Shruti" pitchFamily="2"/>
              </a:rPr>
              <a:t>Textiles Categories</a:t>
            </a:r>
          </a:p>
        </p:txBody>
      </p:sp>
      <p:sp>
        <p:nvSpPr>
          <p:cNvPr id="4" name="Rectangle 3"/>
          <p:cNvSpPr/>
          <p:nvPr/>
        </p:nvSpPr>
        <p:spPr>
          <a:xfrm>
            <a:off x="1591267" y="476672"/>
            <a:ext cx="9076733" cy="707886"/>
          </a:xfrm>
          <a:prstGeom prst="rect">
            <a:avLst/>
          </a:prstGeom>
        </p:spPr>
        <p:txBody>
          <a:bodyPr wrap="square">
            <a:spAutoFit/>
          </a:bodyPr>
          <a:lstStyle/>
          <a:p>
            <a:r>
              <a:rPr lang="en-GB" sz="2000" dirty="0"/>
              <a:t>We are learning to develop our </a:t>
            </a:r>
            <a:r>
              <a:rPr lang="en-GB" sz="2000" b="1" i="1" dirty="0">
                <a:solidFill>
                  <a:srgbClr val="CC00CC"/>
                </a:solidFill>
              </a:rPr>
              <a:t>understanding</a:t>
            </a:r>
            <a:r>
              <a:rPr lang="en-GB" sz="2000" dirty="0"/>
              <a:t> of the </a:t>
            </a:r>
            <a:r>
              <a:rPr lang="en-GB" sz="2000" b="1" i="1" dirty="0">
                <a:solidFill>
                  <a:srgbClr val="CC00CC"/>
                </a:solidFill>
              </a:rPr>
              <a:t>characteristics</a:t>
            </a:r>
            <a:r>
              <a:rPr lang="en-GB" sz="2000" dirty="0"/>
              <a:t> and </a:t>
            </a:r>
            <a:r>
              <a:rPr lang="en-GB" sz="2000" b="1" i="1" dirty="0">
                <a:solidFill>
                  <a:srgbClr val="CC00CC"/>
                </a:solidFill>
              </a:rPr>
              <a:t>applications</a:t>
            </a:r>
            <a:r>
              <a:rPr lang="en-GB" sz="2000" dirty="0"/>
              <a:t> of the different categories of textiles.</a:t>
            </a:r>
          </a:p>
        </p:txBody>
      </p:sp>
      <p:pic>
        <p:nvPicPr>
          <p:cNvPr id="17" name="Picture 16"/>
          <p:cNvPicPr>
            <a:picLocks noChangeAspect="1"/>
          </p:cNvPicPr>
          <p:nvPr/>
        </p:nvPicPr>
        <p:blipFill>
          <a:blip r:embed="rId4"/>
          <a:stretch>
            <a:fillRect/>
          </a:stretch>
        </p:blipFill>
        <p:spPr>
          <a:xfrm>
            <a:off x="3359696" y="1626100"/>
            <a:ext cx="6827938" cy="1601319"/>
          </a:xfrm>
          <a:prstGeom prst="rect">
            <a:avLst/>
          </a:prstGeom>
        </p:spPr>
      </p:pic>
      <p:grpSp>
        <p:nvGrpSpPr>
          <p:cNvPr id="18" name="Group 17"/>
          <p:cNvGrpSpPr/>
          <p:nvPr/>
        </p:nvGrpSpPr>
        <p:grpSpPr>
          <a:xfrm>
            <a:off x="3359696" y="3228927"/>
            <a:ext cx="6858000" cy="1565332"/>
            <a:chOff x="-1018201" y="2928300"/>
            <a:chExt cx="8894401" cy="2357760"/>
          </a:xfrm>
        </p:grpSpPr>
        <p:pic>
          <p:nvPicPr>
            <p:cNvPr id="19" name="Picture 18"/>
            <p:cNvPicPr>
              <a:picLocks noChangeAspect="1"/>
            </p:cNvPicPr>
            <p:nvPr/>
          </p:nvPicPr>
          <p:blipFill rotWithShape="1">
            <a:blip r:embed="rId5"/>
            <a:srcRect b="90646"/>
            <a:stretch/>
          </p:blipFill>
          <p:spPr>
            <a:xfrm>
              <a:off x="-1018201" y="2928300"/>
              <a:ext cx="8894401" cy="378780"/>
            </a:xfrm>
            <a:prstGeom prst="rect">
              <a:avLst/>
            </a:prstGeom>
          </p:spPr>
        </p:pic>
        <p:pic>
          <p:nvPicPr>
            <p:cNvPr id="22" name="Picture 21"/>
            <p:cNvPicPr>
              <a:picLocks noChangeAspect="1"/>
            </p:cNvPicPr>
            <p:nvPr/>
          </p:nvPicPr>
          <p:blipFill rotWithShape="1">
            <a:blip r:embed="rId5"/>
            <a:srcRect t="50000"/>
            <a:stretch/>
          </p:blipFill>
          <p:spPr>
            <a:xfrm>
              <a:off x="-1018201" y="3261360"/>
              <a:ext cx="8894401" cy="2024700"/>
            </a:xfrm>
            <a:prstGeom prst="rect">
              <a:avLst/>
            </a:prstGeom>
          </p:spPr>
        </p:pic>
      </p:grpSp>
      <p:pic>
        <p:nvPicPr>
          <p:cNvPr id="23" name="Picture 22"/>
          <p:cNvPicPr>
            <a:picLocks noChangeAspect="1"/>
          </p:cNvPicPr>
          <p:nvPr/>
        </p:nvPicPr>
        <p:blipFill>
          <a:blip r:embed="rId6"/>
          <a:stretch>
            <a:fillRect/>
          </a:stretch>
        </p:blipFill>
        <p:spPr>
          <a:xfrm>
            <a:off x="3359696" y="4824738"/>
            <a:ext cx="6827937" cy="1556590"/>
          </a:xfrm>
          <a:prstGeom prst="rect">
            <a:avLst/>
          </a:prstGeom>
        </p:spPr>
      </p:pic>
      <p:sp>
        <p:nvSpPr>
          <p:cNvPr id="24" name="TextBox 23"/>
          <p:cNvSpPr txBox="1"/>
          <p:nvPr/>
        </p:nvSpPr>
        <p:spPr>
          <a:xfrm rot="20844606">
            <a:off x="3359238" y="2381846"/>
            <a:ext cx="895310" cy="646331"/>
          </a:xfrm>
          <a:prstGeom prst="rect">
            <a:avLst/>
          </a:prstGeom>
          <a:noFill/>
        </p:spPr>
        <p:txBody>
          <a:bodyPr wrap="none" rtlCol="0">
            <a:spAutoFit/>
          </a:bodyPr>
          <a:lstStyle/>
          <a:p>
            <a:pPr algn="ctr"/>
            <a:r>
              <a:rPr lang="en-GB" b="1" dirty="0">
                <a:solidFill>
                  <a:srgbClr val="FF0000"/>
                </a:solidFill>
              </a:rPr>
              <a:t>Woven</a:t>
            </a:r>
          </a:p>
          <a:p>
            <a:pPr algn="ctr"/>
            <a:r>
              <a:rPr lang="en-GB" b="1" dirty="0">
                <a:solidFill>
                  <a:srgbClr val="FF0000"/>
                </a:solidFill>
              </a:rPr>
              <a:t>Textiles</a:t>
            </a:r>
          </a:p>
        </p:txBody>
      </p:sp>
      <p:sp>
        <p:nvSpPr>
          <p:cNvPr id="25" name="TextBox 24"/>
          <p:cNvSpPr txBox="1"/>
          <p:nvPr/>
        </p:nvSpPr>
        <p:spPr>
          <a:xfrm rot="20844606">
            <a:off x="3197334" y="4245834"/>
            <a:ext cx="1542658" cy="646331"/>
          </a:xfrm>
          <a:prstGeom prst="rect">
            <a:avLst/>
          </a:prstGeom>
          <a:noFill/>
        </p:spPr>
        <p:txBody>
          <a:bodyPr wrap="square" rtlCol="0">
            <a:spAutoFit/>
          </a:bodyPr>
          <a:lstStyle/>
          <a:p>
            <a:pPr algn="ctr"/>
            <a:r>
              <a:rPr lang="en-GB" b="1" dirty="0">
                <a:solidFill>
                  <a:srgbClr val="FF0000"/>
                </a:solidFill>
              </a:rPr>
              <a:t>Non-woven textiles</a:t>
            </a:r>
          </a:p>
        </p:txBody>
      </p:sp>
      <p:sp>
        <p:nvSpPr>
          <p:cNvPr id="26" name="TextBox 25"/>
          <p:cNvSpPr txBox="1"/>
          <p:nvPr/>
        </p:nvSpPr>
        <p:spPr>
          <a:xfrm rot="20844606">
            <a:off x="3370260" y="5527640"/>
            <a:ext cx="895309" cy="646331"/>
          </a:xfrm>
          <a:prstGeom prst="rect">
            <a:avLst/>
          </a:prstGeom>
          <a:noFill/>
        </p:spPr>
        <p:txBody>
          <a:bodyPr wrap="none" rtlCol="0">
            <a:spAutoFit/>
          </a:bodyPr>
          <a:lstStyle/>
          <a:p>
            <a:pPr algn="ctr"/>
            <a:r>
              <a:rPr lang="en-GB" b="1" dirty="0">
                <a:solidFill>
                  <a:srgbClr val="FF0000"/>
                </a:solidFill>
              </a:rPr>
              <a:t>Knitted</a:t>
            </a:r>
          </a:p>
          <a:p>
            <a:pPr algn="ctr"/>
            <a:r>
              <a:rPr lang="en-GB" b="1" dirty="0">
                <a:solidFill>
                  <a:srgbClr val="FF0000"/>
                </a:solidFill>
              </a:rPr>
              <a:t>Textiles</a:t>
            </a:r>
          </a:p>
        </p:txBody>
      </p:sp>
      <p:sp>
        <p:nvSpPr>
          <p:cNvPr id="27" name="TextBox 26"/>
          <p:cNvSpPr txBox="1"/>
          <p:nvPr/>
        </p:nvSpPr>
        <p:spPr>
          <a:xfrm>
            <a:off x="1593470" y="1374070"/>
            <a:ext cx="1694219" cy="1200329"/>
          </a:xfrm>
          <a:prstGeom prst="rect">
            <a:avLst/>
          </a:prstGeom>
          <a:noFill/>
        </p:spPr>
        <p:txBody>
          <a:bodyPr wrap="square" rtlCol="0">
            <a:spAutoFit/>
          </a:bodyPr>
          <a:lstStyle/>
          <a:p>
            <a:pPr algn="ctr"/>
            <a:r>
              <a:rPr lang="en-GB" b="1" u="sng" dirty="0"/>
              <a:t>Activity 2</a:t>
            </a:r>
          </a:p>
          <a:p>
            <a:pPr algn="ctr"/>
            <a:r>
              <a:rPr lang="en-GB" b="1" u="sng" dirty="0">
                <a:solidFill>
                  <a:srgbClr val="0000FF"/>
                </a:solidFill>
              </a:rPr>
              <a:t>Discussion</a:t>
            </a:r>
          </a:p>
          <a:p>
            <a:pPr algn="ctr"/>
            <a:r>
              <a:rPr lang="en-GB" b="1" u="sng" dirty="0">
                <a:solidFill>
                  <a:srgbClr val="0000FF"/>
                </a:solidFill>
              </a:rPr>
              <a:t>and Self Assessment</a:t>
            </a:r>
            <a:endParaRPr lang="en-GB" dirty="0">
              <a:solidFill>
                <a:srgbClr val="0000FF"/>
              </a:solidFill>
            </a:endParaRPr>
          </a:p>
        </p:txBody>
      </p:sp>
    </p:spTree>
    <p:extLst>
      <p:ext uri="{BB962C8B-B14F-4D97-AF65-F5344CB8AC3E}">
        <p14:creationId xmlns:p14="http://schemas.microsoft.com/office/powerpoint/2010/main" val="113254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30630" r="30630"/>
          <a:stretch/>
        </p:blipFill>
        <p:spPr>
          <a:xfrm>
            <a:off x="5982724" y="2708920"/>
            <a:ext cx="2633557" cy="3821996"/>
          </a:xfrm>
          <a:prstGeom prst="rect">
            <a:avLst/>
          </a:prstGeom>
          <a:ln>
            <a:noFill/>
          </a:ln>
          <a:effectLst>
            <a:outerShdw blurRad="292100" dist="139700" dir="2700000" algn="tl" rotWithShape="0">
              <a:srgbClr val="333333">
                <a:alpha val="65000"/>
              </a:srgbClr>
            </a:outerShdw>
          </a:effectLst>
        </p:spPr>
      </p:pic>
      <p:pic>
        <p:nvPicPr>
          <p:cNvPr id="11" name="Picture 8" descr="http://images4.wikia.nocookie.net/__cb20070507202031/gtawiki/images/4/4a/Exclamation_mark.gif"/>
          <p:cNvPicPr>
            <a:picLocks noChangeAspect="1" noChangeArrowheads="1"/>
          </p:cNvPicPr>
          <p:nvPr/>
        </p:nvPicPr>
        <p:blipFill>
          <a:blip r:embed="rId4">
            <a:lum bright="30000"/>
          </a:blip>
          <a:srcRect/>
          <a:stretch>
            <a:fillRect/>
          </a:stretch>
        </p:blipFill>
        <p:spPr bwMode="auto">
          <a:xfrm>
            <a:off x="1532500" y="408111"/>
            <a:ext cx="491547" cy="493986"/>
          </a:xfrm>
          <a:prstGeom prst="rect">
            <a:avLst/>
          </a:prstGeom>
          <a:noFill/>
        </p:spPr>
      </p:pic>
      <p:cxnSp>
        <p:nvCxnSpPr>
          <p:cNvPr id="15" name="Straight Connector 14"/>
          <p:cNvCxnSpPr/>
          <p:nvPr/>
        </p:nvCxnSpPr>
        <p:spPr>
          <a:xfrm>
            <a:off x="1762092" y="1267172"/>
            <a:ext cx="8620188" cy="1588"/>
          </a:xfrm>
          <a:prstGeom prst="line">
            <a:avLst/>
          </a:prstGeom>
          <a:ln w="28575">
            <a:solidFill>
              <a:srgbClr val="7030A0"/>
            </a:solidFill>
            <a:prstDash val="dashDot"/>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524000" y="4700"/>
            <a:ext cx="9144000" cy="523220"/>
          </a:xfrm>
          <a:prstGeom prst="rect">
            <a:avLst/>
          </a:prstGeom>
          <a:noFill/>
        </p:spPr>
        <p:txBody>
          <a:bodyPr wrap="square" rtlCol="0">
            <a:spAutoFit/>
          </a:bodyPr>
          <a:lstStyle/>
          <a:p>
            <a:pPr algn="ctr"/>
            <a:r>
              <a:rPr lang="en-GB" sz="2800" b="1" u="sng" dirty="0">
                <a:solidFill>
                  <a:srgbClr val="0000FF"/>
                </a:solidFill>
                <a:latin typeface="Kristen ITC" pitchFamily="66" charset="0"/>
                <a:cs typeface="Shruti" pitchFamily="2"/>
              </a:rPr>
              <a:t>Textiles Categories</a:t>
            </a:r>
          </a:p>
        </p:txBody>
      </p:sp>
      <p:sp>
        <p:nvSpPr>
          <p:cNvPr id="4" name="Rectangle 3"/>
          <p:cNvSpPr/>
          <p:nvPr/>
        </p:nvSpPr>
        <p:spPr>
          <a:xfrm>
            <a:off x="1591267" y="476672"/>
            <a:ext cx="9076733" cy="707886"/>
          </a:xfrm>
          <a:prstGeom prst="rect">
            <a:avLst/>
          </a:prstGeom>
        </p:spPr>
        <p:txBody>
          <a:bodyPr wrap="square">
            <a:spAutoFit/>
          </a:bodyPr>
          <a:lstStyle/>
          <a:p>
            <a:r>
              <a:rPr lang="en-GB" sz="2000" dirty="0"/>
              <a:t>We are learning to develop our </a:t>
            </a:r>
            <a:r>
              <a:rPr lang="en-GB" sz="2000" b="1" i="1" dirty="0">
                <a:solidFill>
                  <a:srgbClr val="CC00CC"/>
                </a:solidFill>
              </a:rPr>
              <a:t>understanding</a:t>
            </a:r>
            <a:r>
              <a:rPr lang="en-GB" sz="2000" dirty="0"/>
              <a:t> of the </a:t>
            </a:r>
            <a:r>
              <a:rPr lang="en-GB" sz="2000" b="1" i="1" dirty="0">
                <a:solidFill>
                  <a:srgbClr val="CC00CC"/>
                </a:solidFill>
              </a:rPr>
              <a:t>characteristics</a:t>
            </a:r>
            <a:r>
              <a:rPr lang="en-GB" sz="2000" dirty="0"/>
              <a:t> and </a:t>
            </a:r>
            <a:r>
              <a:rPr lang="en-GB" sz="2000" b="1" i="1" dirty="0">
                <a:solidFill>
                  <a:srgbClr val="CC00CC"/>
                </a:solidFill>
              </a:rPr>
              <a:t>applications</a:t>
            </a:r>
            <a:r>
              <a:rPr lang="en-GB" sz="2000" dirty="0"/>
              <a:t> of the different categories of textiles.</a:t>
            </a:r>
          </a:p>
        </p:txBody>
      </p:sp>
      <p:sp>
        <p:nvSpPr>
          <p:cNvPr id="27" name="TextBox 26"/>
          <p:cNvSpPr txBox="1"/>
          <p:nvPr/>
        </p:nvSpPr>
        <p:spPr>
          <a:xfrm>
            <a:off x="1593470" y="1374070"/>
            <a:ext cx="8967027" cy="646331"/>
          </a:xfrm>
          <a:prstGeom prst="rect">
            <a:avLst/>
          </a:prstGeom>
          <a:noFill/>
        </p:spPr>
        <p:txBody>
          <a:bodyPr wrap="square" rtlCol="0">
            <a:spAutoFit/>
          </a:bodyPr>
          <a:lstStyle/>
          <a:p>
            <a:r>
              <a:rPr lang="en-GB" b="1" u="sng" dirty="0"/>
              <a:t>Activity 3</a:t>
            </a:r>
          </a:p>
          <a:p>
            <a:r>
              <a:rPr lang="en-GB" b="1" u="sng" dirty="0">
                <a:solidFill>
                  <a:srgbClr val="0000FF"/>
                </a:solidFill>
              </a:rPr>
              <a:t>Independently demonstrate your understanding by using your card sort to… </a:t>
            </a:r>
            <a:endParaRPr lang="en-GB" dirty="0">
              <a:solidFill>
                <a:srgbClr val="0000FF"/>
              </a:solidFill>
            </a:endParaRPr>
          </a:p>
        </p:txBody>
      </p:sp>
      <p:sp>
        <p:nvSpPr>
          <p:cNvPr id="20" name="TextBox 19"/>
          <p:cNvSpPr txBox="1"/>
          <p:nvPr/>
        </p:nvSpPr>
        <p:spPr>
          <a:xfrm>
            <a:off x="1559497" y="2132857"/>
            <a:ext cx="4142491" cy="646331"/>
          </a:xfrm>
          <a:prstGeom prst="rect">
            <a:avLst/>
          </a:prstGeom>
          <a:noFill/>
        </p:spPr>
        <p:txBody>
          <a:bodyPr wrap="square" rtlCol="0">
            <a:spAutoFit/>
          </a:bodyPr>
          <a:lstStyle/>
          <a:p>
            <a:r>
              <a:rPr lang="en-GB" dirty="0"/>
              <a:t>a) Match the different categories of textile to their correct description</a:t>
            </a:r>
            <a:endParaRPr lang="en-GB" dirty="0">
              <a:solidFill>
                <a:srgbClr val="0000FF"/>
              </a:solidFill>
            </a:endParaRPr>
          </a:p>
        </p:txBody>
      </p:sp>
      <p:sp>
        <p:nvSpPr>
          <p:cNvPr id="21" name="TextBox 20"/>
          <p:cNvSpPr txBox="1"/>
          <p:nvPr/>
        </p:nvSpPr>
        <p:spPr>
          <a:xfrm>
            <a:off x="1561938" y="3718774"/>
            <a:ext cx="3165911" cy="1200329"/>
          </a:xfrm>
          <a:prstGeom prst="rect">
            <a:avLst/>
          </a:prstGeom>
          <a:noFill/>
        </p:spPr>
        <p:txBody>
          <a:bodyPr wrap="square" rtlCol="0">
            <a:spAutoFit/>
          </a:bodyPr>
          <a:lstStyle/>
          <a:p>
            <a:r>
              <a:rPr lang="en-GB" dirty="0"/>
              <a:t>b) Name each of the fabrics and in your own words describe the appearance and characteristics of each.</a:t>
            </a:r>
          </a:p>
        </p:txBody>
      </p:sp>
      <p:sp>
        <p:nvSpPr>
          <p:cNvPr id="28" name="TextBox 27"/>
          <p:cNvSpPr txBox="1"/>
          <p:nvPr/>
        </p:nvSpPr>
        <p:spPr>
          <a:xfrm>
            <a:off x="1559497" y="5602015"/>
            <a:ext cx="4142491" cy="646331"/>
          </a:xfrm>
          <a:prstGeom prst="rect">
            <a:avLst/>
          </a:prstGeom>
          <a:noFill/>
        </p:spPr>
        <p:txBody>
          <a:bodyPr wrap="square" rtlCol="0">
            <a:spAutoFit/>
          </a:bodyPr>
          <a:lstStyle/>
          <a:p>
            <a:r>
              <a:rPr lang="en-GB" dirty="0"/>
              <a:t>c) Answer the GCSE exam</a:t>
            </a:r>
            <a:br>
              <a:rPr lang="en-GB" dirty="0"/>
            </a:br>
            <a:r>
              <a:rPr lang="en-GB" dirty="0"/>
              <a:t> style questions</a:t>
            </a:r>
          </a:p>
        </p:txBody>
      </p:sp>
      <p:pic>
        <p:nvPicPr>
          <p:cNvPr id="2" name="Picture 1"/>
          <p:cNvPicPr>
            <a:picLocks noChangeAspect="1"/>
          </p:cNvPicPr>
          <p:nvPr/>
        </p:nvPicPr>
        <p:blipFill rotWithShape="1">
          <a:blip r:embed="rId5"/>
          <a:srcRect l="30629" t="8657" r="30631"/>
          <a:stretch/>
        </p:blipFill>
        <p:spPr>
          <a:xfrm>
            <a:off x="7677466" y="2117605"/>
            <a:ext cx="2704814" cy="3585592"/>
          </a:xfrm>
          <a:prstGeom prst="rect">
            <a:avLst/>
          </a:prstGeom>
          <a:ln>
            <a:noFill/>
          </a:ln>
          <a:effectLst>
            <a:outerShdw blurRad="292100" dist="139700" dir="2700000" algn="tl" rotWithShape="0">
              <a:srgbClr val="333333">
                <a:alpha val="65000"/>
              </a:srgbClr>
            </a:outerShdw>
          </a:effectLst>
        </p:spPr>
      </p:pic>
      <p:cxnSp>
        <p:nvCxnSpPr>
          <p:cNvPr id="6" name="Straight Arrow Connector 5"/>
          <p:cNvCxnSpPr/>
          <p:nvPr/>
        </p:nvCxnSpPr>
        <p:spPr>
          <a:xfrm>
            <a:off x="4727848" y="2560839"/>
            <a:ext cx="2949618" cy="21834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727848" y="4060016"/>
            <a:ext cx="2949618" cy="2141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727849" y="4091588"/>
            <a:ext cx="1254875" cy="39299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216724" y="5824600"/>
            <a:ext cx="1782483" cy="5267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41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 Box 4"/>
          <p:cNvSpPr txBox="1">
            <a:spLocks noChangeArrowheads="1"/>
          </p:cNvSpPr>
          <p:nvPr/>
        </p:nvSpPr>
        <p:spPr bwMode="auto">
          <a:xfrm rot="20099569">
            <a:off x="1385423" y="1721115"/>
            <a:ext cx="2297128" cy="707886"/>
          </a:xfrm>
          <a:prstGeom prst="rect">
            <a:avLst/>
          </a:prstGeom>
          <a:noFill/>
          <a:ln w="38100">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defRPr/>
            </a:pPr>
            <a:r>
              <a:rPr lang="en-GB"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4">
                      <a:satMod val="175000"/>
                      <a:alpha val="40000"/>
                    </a:schemeClr>
                  </a:glow>
                  <a:outerShdw blurRad="50800" dist="39000" dir="5460000" algn="tl">
                    <a:srgbClr val="000000">
                      <a:alpha val="38000"/>
                    </a:srgbClr>
                  </a:outerShdw>
                  <a:reflection blurRad="6350" stA="60000" endA="900" endPos="58000" dir="5400000" sy="-100000" algn="bl" rotWithShape="0"/>
                </a:effectLst>
                <a:latin typeface="Segoe Print" pitchFamily="2" charset="0"/>
              </a:rPr>
              <a:t>Plenary</a:t>
            </a:r>
          </a:p>
        </p:txBody>
      </p:sp>
      <p:sp>
        <p:nvSpPr>
          <p:cNvPr id="50" name="Rectangle 49"/>
          <p:cNvSpPr/>
          <p:nvPr/>
        </p:nvSpPr>
        <p:spPr>
          <a:xfrm>
            <a:off x="3738897" y="4014562"/>
            <a:ext cx="4615994" cy="1200329"/>
          </a:xfrm>
          <a:prstGeom prst="rect">
            <a:avLst/>
          </a:prstGeom>
        </p:spPr>
        <p:txBody>
          <a:bodyPr wrap="square">
            <a:spAutoFit/>
          </a:bodyPr>
          <a:lstStyle/>
          <a:p>
            <a:pPr algn="ctr"/>
            <a:r>
              <a:rPr lang="en-GB" sz="3600" b="1" dirty="0"/>
              <a:t>Have you met the</a:t>
            </a:r>
          </a:p>
          <a:p>
            <a:pPr algn="ctr"/>
            <a:r>
              <a:rPr lang="en-GB" sz="3600" b="1" dirty="0"/>
              <a:t> </a:t>
            </a:r>
            <a:r>
              <a:rPr lang="en-GB"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Learning Objective? </a:t>
            </a:r>
          </a:p>
        </p:txBody>
      </p:sp>
      <p:sp>
        <p:nvSpPr>
          <p:cNvPr id="51" name="TextBox 50"/>
          <p:cNvSpPr txBox="1"/>
          <p:nvPr/>
        </p:nvSpPr>
        <p:spPr>
          <a:xfrm>
            <a:off x="5504706" y="2800116"/>
            <a:ext cx="1670650" cy="461665"/>
          </a:xfrm>
          <a:prstGeom prst="rect">
            <a:avLst/>
          </a:prstGeom>
          <a:noFill/>
        </p:spPr>
        <p:txBody>
          <a:bodyPr wrap="none" rtlCol="0">
            <a:spAutoFit/>
          </a:bodyPr>
          <a:lstStyle/>
          <a:p>
            <a:r>
              <a:rPr lang="en-GB" sz="2400" dirty="0">
                <a:latin typeface="Comic Sans MS" pitchFamily="66" charset="0"/>
              </a:rPr>
              <a:t>Discussion</a:t>
            </a:r>
          </a:p>
        </p:txBody>
      </p:sp>
      <p:sp>
        <p:nvSpPr>
          <p:cNvPr id="52" name="TextBox 51"/>
          <p:cNvSpPr txBox="1"/>
          <p:nvPr/>
        </p:nvSpPr>
        <p:spPr>
          <a:xfrm>
            <a:off x="8552719" y="3585923"/>
            <a:ext cx="1786066" cy="461665"/>
          </a:xfrm>
          <a:prstGeom prst="rect">
            <a:avLst/>
          </a:prstGeom>
          <a:noFill/>
        </p:spPr>
        <p:txBody>
          <a:bodyPr wrap="none" rtlCol="0">
            <a:spAutoFit/>
          </a:bodyPr>
          <a:lstStyle/>
          <a:p>
            <a:r>
              <a:rPr lang="en-GB" sz="2400" dirty="0">
                <a:latin typeface="Comic Sans MS" pitchFamily="66" charset="0"/>
              </a:rPr>
              <a:t>Thumbs Up</a:t>
            </a:r>
          </a:p>
        </p:txBody>
      </p:sp>
      <p:sp>
        <p:nvSpPr>
          <p:cNvPr id="53" name="TextBox 52"/>
          <p:cNvSpPr txBox="1"/>
          <p:nvPr/>
        </p:nvSpPr>
        <p:spPr>
          <a:xfrm>
            <a:off x="7959234" y="5800512"/>
            <a:ext cx="1479892" cy="461665"/>
          </a:xfrm>
          <a:prstGeom prst="rect">
            <a:avLst/>
          </a:prstGeom>
          <a:noFill/>
        </p:spPr>
        <p:txBody>
          <a:bodyPr wrap="none" rtlCol="0">
            <a:spAutoFit/>
          </a:bodyPr>
          <a:lstStyle/>
          <a:p>
            <a:r>
              <a:rPr lang="en-GB" sz="2400" dirty="0">
                <a:latin typeface="Comic Sans MS" pitchFamily="66" charset="0"/>
              </a:rPr>
              <a:t>Show Me</a:t>
            </a:r>
          </a:p>
        </p:txBody>
      </p:sp>
      <p:sp>
        <p:nvSpPr>
          <p:cNvPr id="54" name="TextBox 53"/>
          <p:cNvSpPr txBox="1"/>
          <p:nvPr/>
        </p:nvSpPr>
        <p:spPr>
          <a:xfrm>
            <a:off x="2947584" y="5848796"/>
            <a:ext cx="1725152" cy="461665"/>
          </a:xfrm>
          <a:prstGeom prst="rect">
            <a:avLst/>
          </a:prstGeom>
          <a:noFill/>
        </p:spPr>
        <p:txBody>
          <a:bodyPr wrap="none" rtlCol="0">
            <a:spAutoFit/>
          </a:bodyPr>
          <a:lstStyle/>
          <a:p>
            <a:r>
              <a:rPr lang="en-GB" sz="2400" dirty="0">
                <a:latin typeface="Comic Sans MS" pitchFamily="66" charset="0"/>
              </a:rPr>
              <a:t>RAG Cards</a:t>
            </a:r>
          </a:p>
        </p:txBody>
      </p:sp>
      <p:sp>
        <p:nvSpPr>
          <p:cNvPr id="55" name="TextBox 54"/>
          <p:cNvSpPr txBox="1"/>
          <p:nvPr/>
        </p:nvSpPr>
        <p:spPr>
          <a:xfrm>
            <a:off x="2207568" y="3514488"/>
            <a:ext cx="1261884" cy="461665"/>
          </a:xfrm>
          <a:prstGeom prst="rect">
            <a:avLst/>
          </a:prstGeom>
          <a:noFill/>
        </p:spPr>
        <p:txBody>
          <a:bodyPr wrap="none" rtlCol="0">
            <a:spAutoFit/>
          </a:bodyPr>
          <a:lstStyle/>
          <a:p>
            <a:r>
              <a:rPr lang="en-GB" sz="2400" dirty="0">
                <a:latin typeface="Comic Sans MS" pitchFamily="66" charset="0"/>
              </a:rPr>
              <a:t>Yes/No</a:t>
            </a:r>
          </a:p>
        </p:txBody>
      </p:sp>
      <p:cxnSp>
        <p:nvCxnSpPr>
          <p:cNvPr id="56" name="Straight Arrow Connector 55"/>
          <p:cNvCxnSpPr/>
          <p:nvPr/>
        </p:nvCxnSpPr>
        <p:spPr>
          <a:xfrm rot="5400000" flipH="1" flipV="1">
            <a:off x="5953475" y="3657421"/>
            <a:ext cx="714380" cy="146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16200000" flipH="1">
            <a:off x="7972972" y="5281207"/>
            <a:ext cx="500066" cy="39565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a:off x="4114563" y="5297190"/>
            <a:ext cx="517812" cy="34594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7893292" y="4014550"/>
            <a:ext cx="511311" cy="42862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0800000">
            <a:off x="3672954" y="3943112"/>
            <a:ext cx="527542" cy="50006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379632" y="2315160"/>
            <a:ext cx="7252872" cy="465769"/>
          </a:xfrm>
          <a:prstGeom prst="rect">
            <a:avLst/>
          </a:prstGeom>
          <a:noFill/>
        </p:spPr>
        <p:txBody>
          <a:bodyPr wrap="square" lIns="95505" tIns="47752" rIns="95505" bIns="47752" rtlCol="0">
            <a:spAutoFit/>
          </a:bodyPr>
          <a:lstStyle/>
          <a:p>
            <a:pPr algn="ctr"/>
            <a:r>
              <a:rPr lang="en-GB" sz="2300" b="1" u="sng" dirty="0">
                <a:solidFill>
                  <a:srgbClr val="0000FF"/>
                </a:solidFill>
                <a:latin typeface="Kristen ITC" pitchFamily="66" charset="0"/>
                <a:cs typeface="Shruti" pitchFamily="2"/>
              </a:rPr>
              <a:t>How shall we check if progress has been made?</a:t>
            </a:r>
          </a:p>
        </p:txBody>
      </p:sp>
      <p:cxnSp>
        <p:nvCxnSpPr>
          <p:cNvPr id="62" name="Straight Arrow Connector 61"/>
          <p:cNvCxnSpPr/>
          <p:nvPr/>
        </p:nvCxnSpPr>
        <p:spPr>
          <a:xfrm rot="5400000">
            <a:off x="5989102" y="5661872"/>
            <a:ext cx="642942" cy="146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155968" y="5991672"/>
            <a:ext cx="2242922" cy="461665"/>
          </a:xfrm>
          <a:prstGeom prst="rect">
            <a:avLst/>
          </a:prstGeom>
          <a:noFill/>
        </p:spPr>
        <p:txBody>
          <a:bodyPr wrap="none" rtlCol="0">
            <a:spAutoFit/>
          </a:bodyPr>
          <a:lstStyle/>
          <a:p>
            <a:r>
              <a:rPr lang="en-GB" sz="2400" dirty="0">
                <a:latin typeface="Comic Sans MS" pitchFamily="66" charset="0"/>
              </a:rPr>
              <a:t>Review Target</a:t>
            </a:r>
          </a:p>
        </p:txBody>
      </p:sp>
      <p:pic>
        <p:nvPicPr>
          <p:cNvPr id="29" name="Picture 8" descr="http://images4.wikia.nocookie.net/__cb20070507202031/gtawiki/images/4/4a/Exclamation_mark.gif"/>
          <p:cNvPicPr>
            <a:picLocks noChangeAspect="1" noChangeArrowheads="1"/>
          </p:cNvPicPr>
          <p:nvPr/>
        </p:nvPicPr>
        <p:blipFill>
          <a:blip r:embed="rId2">
            <a:lum bright="30000"/>
          </a:blip>
          <a:srcRect/>
          <a:stretch>
            <a:fillRect/>
          </a:stretch>
        </p:blipFill>
        <p:spPr bwMode="auto">
          <a:xfrm>
            <a:off x="1532500" y="408111"/>
            <a:ext cx="491547" cy="493986"/>
          </a:xfrm>
          <a:prstGeom prst="rect">
            <a:avLst/>
          </a:prstGeom>
          <a:noFill/>
        </p:spPr>
      </p:pic>
      <p:cxnSp>
        <p:nvCxnSpPr>
          <p:cNvPr id="30" name="Straight Connector 29"/>
          <p:cNvCxnSpPr/>
          <p:nvPr/>
        </p:nvCxnSpPr>
        <p:spPr>
          <a:xfrm>
            <a:off x="1762092" y="1267172"/>
            <a:ext cx="8620188" cy="1588"/>
          </a:xfrm>
          <a:prstGeom prst="line">
            <a:avLst/>
          </a:prstGeom>
          <a:ln w="28575">
            <a:solidFill>
              <a:srgbClr val="7030A0"/>
            </a:solidFill>
            <a:prstDash val="dashDot"/>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524000" y="4700"/>
            <a:ext cx="9144000" cy="523220"/>
          </a:xfrm>
          <a:prstGeom prst="rect">
            <a:avLst/>
          </a:prstGeom>
          <a:noFill/>
        </p:spPr>
        <p:txBody>
          <a:bodyPr wrap="square" rtlCol="0">
            <a:spAutoFit/>
          </a:bodyPr>
          <a:lstStyle/>
          <a:p>
            <a:pPr algn="ctr"/>
            <a:r>
              <a:rPr lang="en-GB" sz="2800" b="1" u="sng" dirty="0">
                <a:solidFill>
                  <a:srgbClr val="0000FF"/>
                </a:solidFill>
                <a:latin typeface="Kristen ITC" pitchFamily="66" charset="0"/>
                <a:cs typeface="Shruti" pitchFamily="2"/>
              </a:rPr>
              <a:t>Textiles Categories</a:t>
            </a:r>
          </a:p>
        </p:txBody>
      </p:sp>
      <p:sp>
        <p:nvSpPr>
          <p:cNvPr id="32" name="Rectangle 31"/>
          <p:cNvSpPr/>
          <p:nvPr/>
        </p:nvSpPr>
        <p:spPr>
          <a:xfrm>
            <a:off x="1591267" y="476672"/>
            <a:ext cx="9076733" cy="707886"/>
          </a:xfrm>
          <a:prstGeom prst="rect">
            <a:avLst/>
          </a:prstGeom>
        </p:spPr>
        <p:txBody>
          <a:bodyPr wrap="square">
            <a:spAutoFit/>
          </a:bodyPr>
          <a:lstStyle/>
          <a:p>
            <a:r>
              <a:rPr lang="en-GB" sz="2000" dirty="0"/>
              <a:t>We are learning to develop our </a:t>
            </a:r>
            <a:r>
              <a:rPr lang="en-GB" sz="2000" b="1" i="1" dirty="0">
                <a:solidFill>
                  <a:srgbClr val="CC00CC"/>
                </a:solidFill>
              </a:rPr>
              <a:t>understanding</a:t>
            </a:r>
            <a:r>
              <a:rPr lang="en-GB" sz="2000" dirty="0"/>
              <a:t> of the </a:t>
            </a:r>
            <a:r>
              <a:rPr lang="en-GB" sz="2000" b="1" i="1" dirty="0">
                <a:solidFill>
                  <a:srgbClr val="CC00CC"/>
                </a:solidFill>
              </a:rPr>
              <a:t>characteristics</a:t>
            </a:r>
            <a:r>
              <a:rPr lang="en-GB" sz="2000" dirty="0"/>
              <a:t> and </a:t>
            </a:r>
            <a:r>
              <a:rPr lang="en-GB" sz="2000" b="1" i="1" dirty="0">
                <a:solidFill>
                  <a:srgbClr val="CC00CC"/>
                </a:solidFill>
              </a:rPr>
              <a:t>applications</a:t>
            </a:r>
            <a:r>
              <a:rPr lang="en-GB" sz="2000" dirty="0"/>
              <a:t> of the different categories of textiles.</a:t>
            </a:r>
          </a:p>
        </p:txBody>
      </p:sp>
    </p:spTree>
    <p:extLst>
      <p:ext uri="{BB962C8B-B14F-4D97-AF65-F5344CB8AC3E}">
        <p14:creationId xmlns:p14="http://schemas.microsoft.com/office/powerpoint/2010/main" val="16609022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Laura </a:t>
            </a:r>
            <a:r>
              <a:rPr lang="en-GB" dirty="0" err="1"/>
              <a:t>Longstaff</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422575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a:t>[A LEVEL Lesson Task]: Starter -How did the reforms of Alexander II generate challenges to political authority?</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a:t>On your five hexagons write:</a:t>
            </a:r>
          </a:p>
          <a:p>
            <a:pPr marL="0" indent="0">
              <a:buNone/>
            </a:pPr>
            <a:r>
              <a:rPr lang="en-GB" dirty="0"/>
              <a:t>Emancipation</a:t>
            </a:r>
          </a:p>
          <a:p>
            <a:pPr marL="0" indent="0">
              <a:buNone/>
            </a:pPr>
            <a:r>
              <a:rPr lang="en-GB" dirty="0"/>
              <a:t>Relaxation in Censorship</a:t>
            </a:r>
          </a:p>
          <a:p>
            <a:pPr marL="0" indent="0">
              <a:buNone/>
            </a:pPr>
            <a:r>
              <a:rPr lang="en-GB" dirty="0"/>
              <a:t>Education</a:t>
            </a:r>
          </a:p>
          <a:p>
            <a:pPr marL="0" indent="0">
              <a:buNone/>
            </a:pPr>
            <a:r>
              <a:rPr lang="en-GB" dirty="0"/>
              <a:t>Local Government</a:t>
            </a:r>
          </a:p>
          <a:p>
            <a:pPr marL="0" indent="0">
              <a:buNone/>
            </a:pPr>
            <a:r>
              <a:rPr lang="en-GB" dirty="0"/>
              <a:t>Legal Reforms</a:t>
            </a:r>
          </a:p>
          <a:p>
            <a:pPr marL="0" indent="0">
              <a:buNone/>
            </a:pPr>
            <a:endParaRPr lang="en-GB" dirty="0"/>
          </a:p>
          <a:p>
            <a:pPr marL="0" indent="0">
              <a:buNone/>
            </a:pPr>
            <a:r>
              <a:rPr lang="en-GB" dirty="0"/>
              <a:t>Then arrange your hexagons on the paper so that you </a:t>
            </a:r>
            <a:r>
              <a:rPr lang="en-GB" b="1" dirty="0"/>
              <a:t>make links</a:t>
            </a:r>
            <a:r>
              <a:rPr lang="en-GB" dirty="0"/>
              <a:t> between the different areas and how they led to challenges to political authority. Annotate around the hexagons so that you explain the links you are making.</a:t>
            </a:r>
          </a:p>
        </p:txBody>
      </p:sp>
      <p:sp>
        <p:nvSpPr>
          <p:cNvPr id="4" name="Hexagon 3"/>
          <p:cNvSpPr/>
          <p:nvPr/>
        </p:nvSpPr>
        <p:spPr>
          <a:xfrm>
            <a:off x="7211786" y="2189408"/>
            <a:ext cx="2035246" cy="154477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Hexagon 4"/>
          <p:cNvSpPr/>
          <p:nvPr/>
        </p:nvSpPr>
        <p:spPr>
          <a:xfrm>
            <a:off x="9015824" y="2961797"/>
            <a:ext cx="2047127" cy="155224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Hexagon 5"/>
          <p:cNvSpPr/>
          <p:nvPr/>
        </p:nvSpPr>
        <p:spPr>
          <a:xfrm>
            <a:off x="5606833" y="3005851"/>
            <a:ext cx="1875793" cy="145667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7648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HPL: Thinking and Linking in Maths</a:t>
            </a:r>
          </a:p>
        </p:txBody>
      </p:sp>
      <p:sp>
        <p:nvSpPr>
          <p:cNvPr id="3" name="Content Placeholder 2"/>
          <p:cNvSpPr>
            <a:spLocks noGrp="1"/>
          </p:cNvSpPr>
          <p:nvPr>
            <p:ph idx="1"/>
          </p:nvPr>
        </p:nvSpPr>
        <p:spPr/>
        <p:txBody>
          <a:bodyPr/>
          <a:lstStyle/>
          <a:p>
            <a:r>
              <a:rPr lang="en-GB" dirty="0"/>
              <a:t>10 ‘quick’ questions on a variety of topics used as a starter/ plenary or just thrown in mid lesson (interleaving).</a:t>
            </a:r>
          </a:p>
          <a:p>
            <a:r>
              <a:rPr lang="en-GB" dirty="0"/>
              <a:t>Linking topics so that their use is seen (both to other topics and to real-world uses). E.g. use of surds in Pythagoras to ensure accuracy not lost and calculators not needed.</a:t>
            </a:r>
          </a:p>
          <a:p>
            <a:r>
              <a:rPr lang="en-GB" dirty="0"/>
              <a:t>Using multi-topic questions (e.g. within simplifying algebra use questions that involve finding a perimeter of a shape).</a:t>
            </a:r>
          </a:p>
          <a:p>
            <a:r>
              <a:rPr lang="en-GB" dirty="0"/>
              <a:t>Using visual ideas to help make key info more memorable (e.g. when using fractional indices talking about ‘roots’ being at the bottom of a tree)</a:t>
            </a:r>
          </a:p>
          <a:p>
            <a:pPr marL="0" indent="0">
              <a:buNone/>
            </a:pPr>
            <a:endParaRPr lang="en-GB" dirty="0"/>
          </a:p>
        </p:txBody>
      </p:sp>
    </p:spTree>
    <p:extLst>
      <p:ext uri="{BB962C8B-B14F-4D97-AF65-F5344CB8AC3E}">
        <p14:creationId xmlns:p14="http://schemas.microsoft.com/office/powerpoint/2010/main" val="14060015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762000" y="-857250"/>
            <a:ext cx="13716000" cy="8572500"/>
          </a:xfrm>
          <a:prstGeom prst="rect">
            <a:avLst/>
          </a:prstGeom>
        </p:spPr>
      </p:pic>
    </p:spTree>
    <p:extLst>
      <p:ext uri="{BB962C8B-B14F-4D97-AF65-F5344CB8AC3E}">
        <p14:creationId xmlns:p14="http://schemas.microsoft.com/office/powerpoint/2010/main" val="30110904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762000" y="-857250"/>
            <a:ext cx="13716000" cy="8572500"/>
          </a:xfrm>
          <a:prstGeom prst="rect">
            <a:avLst/>
          </a:prstGeom>
        </p:spPr>
      </p:pic>
    </p:spTree>
    <p:extLst>
      <p:ext uri="{BB962C8B-B14F-4D97-AF65-F5344CB8AC3E}">
        <p14:creationId xmlns:p14="http://schemas.microsoft.com/office/powerpoint/2010/main" val="13296230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598" y="117811"/>
            <a:ext cx="8727582" cy="770831"/>
          </a:xfrm>
        </p:spPr>
        <p:txBody>
          <a:bodyPr>
            <a:noAutofit/>
          </a:bodyPr>
          <a:lstStyle/>
          <a:p>
            <a:pPr algn="l"/>
            <a:r>
              <a:rPr lang="en-GB" sz="2400" dirty="0">
                <a:latin typeface="+mn-lt"/>
              </a:rPr>
              <a:t>HPL – Thinking and Linking</a:t>
            </a:r>
            <a:br>
              <a:rPr lang="en-GB" sz="2400" dirty="0">
                <a:latin typeface="+mn-lt"/>
              </a:rPr>
            </a:br>
            <a:r>
              <a:rPr lang="en-GB" sz="2400" dirty="0">
                <a:latin typeface="+mn-lt"/>
              </a:rPr>
              <a:t>Kat Wittich-Jackson</a:t>
            </a:r>
          </a:p>
        </p:txBody>
      </p:sp>
      <p:sp>
        <p:nvSpPr>
          <p:cNvPr id="3" name="Subtitle 2"/>
          <p:cNvSpPr>
            <a:spLocks noGrp="1"/>
          </p:cNvSpPr>
          <p:nvPr>
            <p:ph type="subTitle" idx="1"/>
          </p:nvPr>
        </p:nvSpPr>
        <p:spPr>
          <a:xfrm>
            <a:off x="2489916" y="3576280"/>
            <a:ext cx="2545724" cy="390413"/>
          </a:xfrm>
          <a:ln w="28575">
            <a:solidFill>
              <a:schemeClr val="accent1"/>
            </a:solidFill>
          </a:ln>
        </p:spPr>
        <p:txBody>
          <a:bodyPr>
            <a:normAutofit fontScale="92500" lnSpcReduction="10000"/>
          </a:bodyPr>
          <a:lstStyle/>
          <a:p>
            <a:r>
              <a:rPr lang="en-GB" dirty="0">
                <a:latin typeface="Calibri" panose="020F0502020204030204" pitchFamily="34" charset="0"/>
              </a:rPr>
              <a:t>My Ideas</a:t>
            </a:r>
          </a:p>
        </p:txBody>
      </p:sp>
      <p:sp>
        <p:nvSpPr>
          <p:cNvPr id="4" name="Rectangular Callout 3"/>
          <p:cNvSpPr/>
          <p:nvPr/>
        </p:nvSpPr>
        <p:spPr>
          <a:xfrm>
            <a:off x="296214" y="916793"/>
            <a:ext cx="3618963" cy="2524259"/>
          </a:xfrm>
          <a:prstGeom prst="wedgeRectCallout">
            <a:avLst>
              <a:gd name="adj1" fmla="val -1178"/>
              <a:gd name="adj2" fmla="val 59439"/>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u="sng" dirty="0">
                <a:solidFill>
                  <a:schemeClr val="tx1"/>
                </a:solidFill>
              </a:rPr>
              <a:t>Revision Tools</a:t>
            </a:r>
          </a:p>
          <a:p>
            <a:pPr algn="ctr"/>
            <a:endParaRPr lang="en-GB" sz="1400" dirty="0">
              <a:solidFill>
                <a:schemeClr val="tx1"/>
              </a:solidFill>
            </a:endParaRPr>
          </a:p>
          <a:p>
            <a:pPr algn="ctr"/>
            <a:r>
              <a:rPr lang="en-GB" sz="1600" dirty="0">
                <a:solidFill>
                  <a:schemeClr val="tx1"/>
                </a:solidFill>
              </a:rPr>
              <a:t>Teaching them how to revise/recap.</a:t>
            </a:r>
          </a:p>
          <a:p>
            <a:pPr algn="ctr"/>
            <a:r>
              <a:rPr lang="en-GB" sz="1600" dirty="0">
                <a:solidFill>
                  <a:schemeClr val="tx1"/>
                </a:solidFill>
              </a:rPr>
              <a:t>Give them spec framework – they then have to add the meat to the bones on a mind map.  Not allowed to look at book or notes until they can’t write anymore.  Repeat in a subsequent lesson.  All of them can recall more than first time</a:t>
            </a:r>
          </a:p>
        </p:txBody>
      </p:sp>
      <p:sp>
        <p:nvSpPr>
          <p:cNvPr id="5" name="Rectangular Callout 4"/>
          <p:cNvSpPr/>
          <p:nvPr/>
        </p:nvSpPr>
        <p:spPr>
          <a:xfrm>
            <a:off x="399245" y="4327301"/>
            <a:ext cx="3850783" cy="2253803"/>
          </a:xfrm>
          <a:prstGeom prst="wedgeRectCallout">
            <a:avLst>
              <a:gd name="adj1" fmla="val -532"/>
              <a:gd name="adj2" fmla="val -61564"/>
            </a:avLst>
          </a:prstGeom>
          <a:solidFill>
            <a:schemeClr val="accent1">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u="sng" dirty="0">
                <a:solidFill>
                  <a:schemeClr val="tx1"/>
                </a:solidFill>
              </a:rPr>
              <a:t>Extended Questions</a:t>
            </a:r>
          </a:p>
          <a:p>
            <a:pPr algn="ctr"/>
            <a:r>
              <a:rPr lang="en-GB" sz="1600" b="1" u="sng" dirty="0">
                <a:solidFill>
                  <a:schemeClr val="tx1"/>
                </a:solidFill>
              </a:rPr>
              <a:t>PEA (Point, Explain, Apply)</a:t>
            </a:r>
          </a:p>
          <a:p>
            <a:pPr algn="ctr"/>
            <a:endParaRPr lang="en-GB" sz="1400" dirty="0">
              <a:solidFill>
                <a:schemeClr val="tx1"/>
              </a:solidFill>
            </a:endParaRPr>
          </a:p>
          <a:p>
            <a:pPr algn="ctr"/>
            <a:r>
              <a:rPr lang="en-GB" sz="1600" dirty="0">
                <a:solidFill>
                  <a:schemeClr val="tx1"/>
                </a:solidFill>
              </a:rPr>
              <a:t>Make the students practice extending answers and then mark each others to give them feedback on whether they hit P,E and A and if they didn’t, explain why not. Share some samples with the class and ask them to discuss which ones they think they hit.</a:t>
            </a:r>
          </a:p>
        </p:txBody>
      </p:sp>
      <p:sp>
        <p:nvSpPr>
          <p:cNvPr id="7" name="Rectangular Callout 6"/>
          <p:cNvSpPr/>
          <p:nvPr/>
        </p:nvSpPr>
        <p:spPr>
          <a:xfrm>
            <a:off x="7972023" y="4340178"/>
            <a:ext cx="4031087" cy="2240925"/>
          </a:xfrm>
          <a:prstGeom prst="wedgeRectCallout">
            <a:avLst>
              <a:gd name="adj1" fmla="val -117496"/>
              <a:gd name="adj2" fmla="val -71408"/>
            </a:avLst>
          </a:prstGeom>
          <a:solidFill>
            <a:schemeClr val="accent1">
              <a:lumMod val="7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u="sng" dirty="0"/>
              <a:t>Applying Skills in a Game</a:t>
            </a:r>
          </a:p>
          <a:p>
            <a:pPr algn="ctr"/>
            <a:endParaRPr lang="en-GB" sz="1400" dirty="0"/>
          </a:p>
          <a:p>
            <a:pPr algn="ctr"/>
            <a:r>
              <a:rPr lang="en-GB" sz="1600" dirty="0"/>
              <a:t>When learning new skills (practical ones) thinking about HOW, WHEN and WHY they would be used in a game situation when under pressure e.g. which type of serve or shot in Badminton; why choose that particular one, what is the scenario, what outcome are you trying to achieve by playing that shot?</a:t>
            </a:r>
          </a:p>
        </p:txBody>
      </p:sp>
      <p:sp>
        <p:nvSpPr>
          <p:cNvPr id="6" name="Rectangular Callout 5"/>
          <p:cNvSpPr/>
          <p:nvPr/>
        </p:nvSpPr>
        <p:spPr>
          <a:xfrm>
            <a:off x="4456091" y="4327301"/>
            <a:ext cx="3303430" cy="2240925"/>
          </a:xfrm>
          <a:prstGeom prst="wedgeRectCallout">
            <a:avLst>
              <a:gd name="adj1" fmla="val -57197"/>
              <a:gd name="adj2" fmla="val -60671"/>
            </a:avLst>
          </a:prstGeom>
          <a:solidFill>
            <a:schemeClr val="accent1">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u="sng" dirty="0">
                <a:solidFill>
                  <a:schemeClr val="tx1"/>
                </a:solidFill>
              </a:rPr>
              <a:t>Transferring Knowledge onto Paper</a:t>
            </a:r>
          </a:p>
          <a:p>
            <a:pPr algn="ctr"/>
            <a:endParaRPr lang="en-GB" sz="1400" b="1" u="sng" dirty="0">
              <a:solidFill>
                <a:schemeClr val="tx1"/>
              </a:solidFill>
            </a:endParaRPr>
          </a:p>
          <a:p>
            <a:pPr algn="ctr"/>
            <a:r>
              <a:rPr lang="en-GB" sz="1600" dirty="0">
                <a:solidFill>
                  <a:schemeClr val="tx1"/>
                </a:solidFill>
              </a:rPr>
              <a:t>After learning something new in class, always show an example of how that information might need to be recalled in an exam – format of questions, looking at how many marks to guide how much detail they need etc.</a:t>
            </a:r>
          </a:p>
        </p:txBody>
      </p:sp>
      <p:sp>
        <p:nvSpPr>
          <p:cNvPr id="9" name="Subtitle 2"/>
          <p:cNvSpPr txBox="1">
            <a:spLocks/>
          </p:cNvSpPr>
          <p:nvPr/>
        </p:nvSpPr>
        <p:spPr>
          <a:xfrm>
            <a:off x="5035640" y="2077086"/>
            <a:ext cx="3256208" cy="936570"/>
          </a:xfrm>
          <a:prstGeom prst="rect">
            <a:avLst/>
          </a:prstGeom>
          <a:ln w="28575">
            <a:solidFill>
              <a:srgbClr val="FFC000"/>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Ideas from Others That</a:t>
            </a:r>
          </a:p>
          <a:p>
            <a:r>
              <a:rPr lang="en-GB" dirty="0"/>
              <a:t>I have tried successfully</a:t>
            </a:r>
          </a:p>
        </p:txBody>
      </p:sp>
      <p:sp>
        <p:nvSpPr>
          <p:cNvPr id="11" name="Rectangular Callout 10"/>
          <p:cNvSpPr/>
          <p:nvPr/>
        </p:nvSpPr>
        <p:spPr>
          <a:xfrm>
            <a:off x="4752304" y="257577"/>
            <a:ext cx="5447764" cy="1378040"/>
          </a:xfrm>
          <a:prstGeom prst="wedgeRectCallout">
            <a:avLst>
              <a:gd name="adj1" fmla="val -10139"/>
              <a:gd name="adj2" fmla="val 69977"/>
            </a:avLst>
          </a:prstGeom>
          <a:solidFill>
            <a:schemeClr val="accent2">
              <a:lumMod val="20000"/>
              <a:lumOff val="80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u="sng" dirty="0">
                <a:solidFill>
                  <a:schemeClr val="tx1"/>
                </a:solidFill>
              </a:rPr>
              <a:t>From Lis Page – Revision Clock</a:t>
            </a:r>
          </a:p>
          <a:p>
            <a:pPr algn="ctr"/>
            <a:endParaRPr lang="en-GB" sz="1600" dirty="0">
              <a:solidFill>
                <a:schemeClr val="tx1"/>
              </a:solidFill>
            </a:endParaRPr>
          </a:p>
          <a:p>
            <a:pPr algn="ctr"/>
            <a:r>
              <a:rPr lang="en-GB" sz="1600" dirty="0">
                <a:solidFill>
                  <a:schemeClr val="tx1"/>
                </a:solidFill>
              </a:rPr>
              <a:t>Tried this after Lis explained it on training day.   Used it to recap the topic learnt just before summer for their first lesson back.  Was brilliant.  Will use again!</a:t>
            </a:r>
          </a:p>
        </p:txBody>
      </p:sp>
      <p:sp>
        <p:nvSpPr>
          <p:cNvPr id="12" name="Rectangular Callout 11"/>
          <p:cNvSpPr/>
          <p:nvPr/>
        </p:nvSpPr>
        <p:spPr>
          <a:xfrm>
            <a:off x="8757634" y="2051327"/>
            <a:ext cx="3155324" cy="2005518"/>
          </a:xfrm>
          <a:prstGeom prst="wedgeRectCallout">
            <a:avLst>
              <a:gd name="adj1" fmla="val -76571"/>
              <a:gd name="adj2" fmla="val 7915"/>
            </a:avLst>
          </a:prstGeom>
          <a:solidFill>
            <a:schemeClr val="accent2">
              <a:lumMod val="40000"/>
              <a:lumOff val="60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u="sng" dirty="0">
                <a:solidFill>
                  <a:schemeClr val="tx1"/>
                </a:solidFill>
              </a:rPr>
              <a:t>From Adrian Colman – exam questions and </a:t>
            </a:r>
            <a:r>
              <a:rPr lang="en-GB" sz="1600" b="1" u="sng" dirty="0" err="1">
                <a:solidFill>
                  <a:schemeClr val="tx1"/>
                </a:solidFill>
              </a:rPr>
              <a:t>markschemes</a:t>
            </a:r>
            <a:endParaRPr lang="en-GB" sz="1600" b="1" u="sng" dirty="0">
              <a:solidFill>
                <a:schemeClr val="tx1"/>
              </a:solidFill>
            </a:endParaRPr>
          </a:p>
          <a:p>
            <a:pPr algn="ctr"/>
            <a:endParaRPr lang="en-GB" sz="1600" b="1" u="sng" dirty="0">
              <a:solidFill>
                <a:schemeClr val="tx1"/>
              </a:solidFill>
            </a:endParaRPr>
          </a:p>
          <a:p>
            <a:pPr algn="ctr"/>
            <a:r>
              <a:rPr lang="en-GB" sz="1600" dirty="0">
                <a:solidFill>
                  <a:schemeClr val="tx1"/>
                </a:solidFill>
              </a:rPr>
              <a:t>Paper folded over initially and then self mark straight after.  Really useful as a 10 minute end to a lesson to apply learning to exam</a:t>
            </a:r>
          </a:p>
        </p:txBody>
      </p:sp>
    </p:spTree>
    <p:extLst>
      <p:ext uri="{BB962C8B-B14F-4D97-AF65-F5344CB8AC3E}">
        <p14:creationId xmlns:p14="http://schemas.microsoft.com/office/powerpoint/2010/main" val="39319039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Scott Rose</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4284927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Using UKMT Challenge Questions.</a:t>
            </a:r>
          </a:p>
        </p:txBody>
      </p:sp>
      <p:sp>
        <p:nvSpPr>
          <p:cNvPr id="5" name="Content Placeholder 4"/>
          <p:cNvSpPr>
            <a:spLocks noGrp="1"/>
          </p:cNvSpPr>
          <p:nvPr>
            <p:ph idx="1"/>
          </p:nvPr>
        </p:nvSpPr>
        <p:spPr/>
        <p:txBody>
          <a:bodyPr>
            <a:normAutofit/>
          </a:bodyPr>
          <a:lstStyle/>
          <a:p>
            <a:pPr marL="0" indent="0">
              <a:buNone/>
            </a:pPr>
            <a:r>
              <a:rPr lang="en-GB" dirty="0"/>
              <a:t>UKMT Challenge questions are available on </a:t>
            </a:r>
            <a:r>
              <a:rPr lang="en-GB" dirty="0" err="1"/>
              <a:t>Mathswatch</a:t>
            </a:r>
            <a:r>
              <a:rPr lang="en-GB" dirty="0"/>
              <a:t> and are grouped by topic. By selecting questions that require maths skills from existing knowledge blended with new topic knowledge means that students have to think and link in order to solve the problem. Although from the start there is no apparent link between the topics the fusion of multiple topics is necessary and highlights the way that although not always easily identifiable, most maths topics are linked and support others. </a:t>
            </a:r>
          </a:p>
          <a:p>
            <a:pPr marL="0" indent="0">
              <a:buNone/>
            </a:pPr>
            <a:r>
              <a:rPr lang="en-GB" dirty="0"/>
              <a:t>An ability to link multiple topics simultaneously to problem solve is a key skill required for the new Maths GCSE. </a:t>
            </a:r>
          </a:p>
          <a:p>
            <a:endParaRPr lang="en-GB" dirty="0"/>
          </a:p>
        </p:txBody>
      </p:sp>
    </p:spTree>
    <p:extLst>
      <p:ext uri="{BB962C8B-B14F-4D97-AF65-F5344CB8AC3E}">
        <p14:creationId xmlns:p14="http://schemas.microsoft.com/office/powerpoint/2010/main" val="21199278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476103"/>
            <a:ext cx="10515600" cy="391886"/>
          </a:xfrm>
        </p:spPr>
        <p:txBody>
          <a:bodyPr>
            <a:noAutofit/>
          </a:bodyPr>
          <a:lstStyle/>
          <a:p>
            <a:r>
              <a:rPr lang="en-GB" sz="3200" dirty="0"/>
              <a:t>The example below covers key words such as, trapezium, area, perimeter and </a:t>
            </a:r>
            <a:r>
              <a:rPr lang="en-GB" sz="3200"/>
              <a:t>also requires </a:t>
            </a:r>
            <a:r>
              <a:rPr lang="en-GB" sz="3200" dirty="0"/>
              <a:t>knowledge of straight line graphs, formula for area of a trapezium etc.</a:t>
            </a:r>
          </a:p>
        </p:txBody>
      </p:sp>
      <p:pic>
        <p:nvPicPr>
          <p:cNvPr id="6" name="Content Placeholder 5"/>
          <p:cNvPicPr>
            <a:picLocks noGrp="1" noChangeAspect="1"/>
          </p:cNvPicPr>
          <p:nvPr>
            <p:ph idx="1"/>
          </p:nvPr>
        </p:nvPicPr>
        <p:blipFill>
          <a:blip r:embed="rId2"/>
          <a:stretch>
            <a:fillRect/>
          </a:stretch>
        </p:blipFill>
        <p:spPr>
          <a:xfrm>
            <a:off x="1056133" y="2756264"/>
            <a:ext cx="9046082" cy="3576614"/>
          </a:xfrm>
          <a:prstGeom prst="rect">
            <a:avLst/>
          </a:prstGeom>
        </p:spPr>
      </p:pic>
    </p:spTree>
    <p:extLst>
      <p:ext uri="{BB962C8B-B14F-4D97-AF65-F5344CB8AC3E}">
        <p14:creationId xmlns:p14="http://schemas.microsoft.com/office/powerpoint/2010/main" val="23410065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7814F-B3A1-4144-AFD3-04E755BE5737}"/>
              </a:ext>
            </a:extLst>
          </p:cNvPr>
          <p:cNvSpPr>
            <a:spLocks noGrp="1"/>
          </p:cNvSpPr>
          <p:nvPr>
            <p:ph type="title"/>
          </p:nvPr>
        </p:nvSpPr>
        <p:spPr/>
        <p:txBody>
          <a:bodyPr/>
          <a:lstStyle/>
          <a:p>
            <a:r>
              <a:rPr lang="en-GB" dirty="0"/>
              <a:t>Ben Ullmann</a:t>
            </a:r>
          </a:p>
        </p:txBody>
      </p:sp>
      <p:sp>
        <p:nvSpPr>
          <p:cNvPr id="3" name="Content Placeholder 2">
            <a:extLst>
              <a:ext uri="{FF2B5EF4-FFF2-40B4-BE49-F238E27FC236}">
                <a16:creationId xmlns:a16="http://schemas.microsoft.com/office/drawing/2014/main" id="{A3499528-011E-4D59-B816-DACCE5BD7783}"/>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9711279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34" y="261549"/>
            <a:ext cx="11674258" cy="615273"/>
          </a:xfrm>
          <a:solidFill>
            <a:schemeClr val="accent2"/>
          </a:solidFill>
        </p:spPr>
        <p:txBody>
          <a:bodyPr>
            <a:normAutofit fontScale="90000"/>
          </a:bodyPr>
          <a:lstStyle/>
          <a:p>
            <a:pPr algn="r"/>
            <a:r>
              <a:rPr lang="en-GB" sz="2400" b="1" dirty="0"/>
              <a:t>Spaced practice of different types of short writing challenges that engage themes of Lit texts and teach topic and technical vocab whilst practicing Language paper skills</a:t>
            </a:r>
          </a:p>
        </p:txBody>
      </p:sp>
      <p:pic>
        <p:nvPicPr>
          <p:cNvPr id="5" name="Picture 4"/>
          <p:cNvPicPr>
            <a:picLocks noChangeAspect="1"/>
          </p:cNvPicPr>
          <p:nvPr/>
        </p:nvPicPr>
        <p:blipFill rotWithShape="1">
          <a:blip r:embed="rId3"/>
          <a:srcRect b="21677"/>
          <a:stretch/>
        </p:blipFill>
        <p:spPr>
          <a:xfrm>
            <a:off x="112734" y="569185"/>
            <a:ext cx="3931984" cy="4609579"/>
          </a:xfrm>
          <a:prstGeom prst="rect">
            <a:avLst/>
          </a:prstGeom>
        </p:spPr>
      </p:pic>
      <p:pic>
        <p:nvPicPr>
          <p:cNvPr id="7" name="Picture 6"/>
          <p:cNvPicPr>
            <a:picLocks noChangeAspect="1"/>
          </p:cNvPicPr>
          <p:nvPr/>
        </p:nvPicPr>
        <p:blipFill rotWithShape="1">
          <a:blip r:embed="rId4"/>
          <a:srcRect t="78021"/>
          <a:stretch/>
        </p:blipFill>
        <p:spPr>
          <a:xfrm>
            <a:off x="0" y="4621164"/>
            <a:ext cx="6797518" cy="2294139"/>
          </a:xfrm>
          <a:prstGeom prst="rect">
            <a:avLst/>
          </a:prstGeom>
        </p:spPr>
      </p:pic>
      <p:pic>
        <p:nvPicPr>
          <p:cNvPr id="6" name="Picture 5"/>
          <p:cNvPicPr>
            <a:picLocks noChangeAspect="1"/>
          </p:cNvPicPr>
          <p:nvPr/>
        </p:nvPicPr>
        <p:blipFill>
          <a:blip r:embed="rId5"/>
          <a:stretch>
            <a:fillRect/>
          </a:stretch>
        </p:blipFill>
        <p:spPr>
          <a:xfrm>
            <a:off x="6910252" y="994879"/>
            <a:ext cx="5045392" cy="5045392"/>
          </a:xfrm>
          <a:prstGeom prst="rect">
            <a:avLst/>
          </a:prstGeom>
        </p:spPr>
      </p:pic>
    </p:spTree>
    <p:extLst>
      <p:ext uri="{BB962C8B-B14F-4D97-AF65-F5344CB8AC3E}">
        <p14:creationId xmlns:p14="http://schemas.microsoft.com/office/powerpoint/2010/main" val="41522210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3657601" y="488253"/>
          <a:ext cx="7298401" cy="5748775"/>
        </p:xfrm>
        <a:graphic>
          <a:graphicData uri="http://schemas.openxmlformats.org/presentationml/2006/ole">
            <mc:AlternateContent xmlns:mc="http://schemas.openxmlformats.org/markup-compatibility/2006">
              <mc:Choice xmlns:v="urn:schemas-microsoft-com:vml" Requires="v">
                <p:oleObj spid="_x0000_s1029" name="Worksheet" r:id="rId3" imgW="13725585" imgH="10810946" progId="Excel.Sheet.12">
                  <p:embed/>
                </p:oleObj>
              </mc:Choice>
              <mc:Fallback>
                <p:oleObj name="Worksheet" r:id="rId3" imgW="13725585" imgH="10810946" progId="Excel.Sheet.12">
                  <p:embed/>
                  <p:pic>
                    <p:nvPicPr>
                      <p:cNvPr id="5" name="Object 4"/>
                      <p:cNvPicPr/>
                      <p:nvPr/>
                    </p:nvPicPr>
                    <p:blipFill>
                      <a:blip r:embed="rId4"/>
                      <a:stretch>
                        <a:fillRect/>
                      </a:stretch>
                    </p:blipFill>
                    <p:spPr>
                      <a:xfrm>
                        <a:off x="3657601" y="488253"/>
                        <a:ext cx="7298401" cy="5748775"/>
                      </a:xfrm>
                      <a:prstGeom prst="rect">
                        <a:avLst/>
                      </a:prstGeom>
                    </p:spPr>
                  </p:pic>
                </p:oleObj>
              </mc:Fallback>
            </mc:AlternateContent>
          </a:graphicData>
        </a:graphic>
      </p:graphicFrame>
      <p:sp>
        <p:nvSpPr>
          <p:cNvPr id="6" name="Subtitle 2"/>
          <p:cNvSpPr txBox="1">
            <a:spLocks/>
          </p:cNvSpPr>
          <p:nvPr/>
        </p:nvSpPr>
        <p:spPr>
          <a:xfrm>
            <a:off x="374072" y="524635"/>
            <a:ext cx="2942706" cy="4770572"/>
          </a:xfrm>
          <a:prstGeom prst="rect">
            <a:avLst/>
          </a:prstGeom>
          <a:solidFill>
            <a:schemeClr val="accent2"/>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Knowledge Organiser and quote tracker to use in class with Othello. </a:t>
            </a:r>
          </a:p>
          <a:p>
            <a:r>
              <a:rPr lang="en-GB" dirty="0"/>
              <a:t>Interleaves knowledge of methods with critical perspectives and makes students organise quotes they find into critical groups.</a:t>
            </a:r>
          </a:p>
        </p:txBody>
      </p:sp>
    </p:spTree>
    <p:extLst>
      <p:ext uri="{BB962C8B-B14F-4D97-AF65-F5344CB8AC3E}">
        <p14:creationId xmlns:p14="http://schemas.microsoft.com/office/powerpoint/2010/main" val="4026534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Student Work</a:t>
            </a:r>
            <a:r>
              <a:rPr lang="en-GB"/>
              <a:t>: Starter</a:t>
            </a:r>
            <a:endParaRPr lang="en-GB" dirty="0"/>
          </a:p>
        </p:txBody>
      </p:sp>
      <p:sp>
        <p:nvSpPr>
          <p:cNvPr id="3" name="Content Placeholder 2"/>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81D70FBA-5099-4775-B49B-8A827D264160}"/>
              </a:ext>
            </a:extLst>
          </p:cNvPr>
          <p:cNvPicPr>
            <a:picLocks noChangeAspect="1"/>
          </p:cNvPicPr>
          <p:nvPr/>
        </p:nvPicPr>
        <p:blipFill rotWithShape="1">
          <a:blip r:embed="rId2"/>
          <a:srcRect t="8324" b="12113"/>
          <a:stretch/>
        </p:blipFill>
        <p:spPr>
          <a:xfrm rot="16200000">
            <a:off x="7425055" y="1519940"/>
            <a:ext cx="3857625" cy="5456420"/>
          </a:xfrm>
          <a:prstGeom prst="rect">
            <a:avLst/>
          </a:prstGeom>
        </p:spPr>
      </p:pic>
      <p:pic>
        <p:nvPicPr>
          <p:cNvPr id="5" name="Picture 4">
            <a:extLst>
              <a:ext uri="{FF2B5EF4-FFF2-40B4-BE49-F238E27FC236}">
                <a16:creationId xmlns:a16="http://schemas.microsoft.com/office/drawing/2014/main" id="{C7DC9C18-ACD2-4F64-95CD-ADE1F87DB5E7}"/>
              </a:ext>
            </a:extLst>
          </p:cNvPr>
          <p:cNvPicPr>
            <a:picLocks noChangeAspect="1"/>
          </p:cNvPicPr>
          <p:nvPr/>
        </p:nvPicPr>
        <p:blipFill rotWithShape="1">
          <a:blip r:embed="rId3"/>
          <a:srcRect b="11020"/>
          <a:stretch/>
        </p:blipFill>
        <p:spPr>
          <a:xfrm rot="16200000">
            <a:off x="1645719" y="703313"/>
            <a:ext cx="3857625" cy="6102249"/>
          </a:xfrm>
          <a:prstGeom prst="rect">
            <a:avLst/>
          </a:prstGeom>
        </p:spPr>
      </p:pic>
    </p:spTree>
    <p:extLst>
      <p:ext uri="{BB962C8B-B14F-4D97-AF65-F5344CB8AC3E}">
        <p14:creationId xmlns:p14="http://schemas.microsoft.com/office/powerpoint/2010/main" val="13248048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4072" y="524635"/>
            <a:ext cx="3471342" cy="1655762"/>
          </a:xfrm>
          <a:solidFill>
            <a:schemeClr val="accent2"/>
          </a:solidFill>
        </p:spPr>
        <p:txBody>
          <a:bodyPr>
            <a:normAutofit fontScale="77500" lnSpcReduction="20000"/>
          </a:bodyPr>
          <a:lstStyle/>
          <a:p>
            <a:r>
              <a:rPr lang="en-GB" dirty="0"/>
              <a:t>Filled example that we did as a class. Used as a Knowledge Organiser.</a:t>
            </a:r>
          </a:p>
          <a:p>
            <a:r>
              <a:rPr lang="en-GB" dirty="0"/>
              <a:t>They use their first week’s filled version to self-assess against each week and set themselves targets of amounts to learn.</a:t>
            </a:r>
          </a:p>
        </p:txBody>
      </p:sp>
      <p:pic>
        <p:nvPicPr>
          <p:cNvPr id="5" name="Picture 4"/>
          <p:cNvPicPr>
            <a:picLocks noChangeAspect="1"/>
          </p:cNvPicPr>
          <p:nvPr/>
        </p:nvPicPr>
        <p:blipFill>
          <a:blip r:embed="rId2"/>
          <a:stretch>
            <a:fillRect/>
          </a:stretch>
        </p:blipFill>
        <p:spPr>
          <a:xfrm>
            <a:off x="4110567" y="354989"/>
            <a:ext cx="7707361" cy="6100059"/>
          </a:xfrm>
          <a:prstGeom prst="rect">
            <a:avLst/>
          </a:prstGeom>
        </p:spPr>
      </p:pic>
    </p:spTree>
    <p:extLst>
      <p:ext uri="{BB962C8B-B14F-4D97-AF65-F5344CB8AC3E}">
        <p14:creationId xmlns:p14="http://schemas.microsoft.com/office/powerpoint/2010/main" val="17846486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4007B-6D10-42FF-96B3-616E977C4D7E}"/>
              </a:ext>
            </a:extLst>
          </p:cNvPr>
          <p:cNvSpPr>
            <a:spLocks noGrp="1"/>
          </p:cNvSpPr>
          <p:nvPr>
            <p:ph type="title"/>
          </p:nvPr>
        </p:nvSpPr>
        <p:spPr/>
        <p:txBody>
          <a:bodyPr/>
          <a:lstStyle/>
          <a:p>
            <a:r>
              <a:rPr lang="en-GB" dirty="0"/>
              <a:t>Paul Gooch</a:t>
            </a:r>
          </a:p>
        </p:txBody>
      </p:sp>
      <p:sp>
        <p:nvSpPr>
          <p:cNvPr id="3" name="Content Placeholder 2">
            <a:extLst>
              <a:ext uri="{FF2B5EF4-FFF2-40B4-BE49-F238E27FC236}">
                <a16:creationId xmlns:a16="http://schemas.microsoft.com/office/drawing/2014/main" id="{3CF499D4-1DE2-488E-A085-7FA66B85DEEF}"/>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966890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2865" t="11895" r="32899" b="3323"/>
          <a:stretch/>
        </p:blipFill>
        <p:spPr>
          <a:xfrm>
            <a:off x="209004" y="0"/>
            <a:ext cx="5146767" cy="6867386"/>
          </a:xfrm>
          <a:prstGeom prst="rect">
            <a:avLst/>
          </a:prstGeom>
        </p:spPr>
      </p:pic>
      <p:pic>
        <p:nvPicPr>
          <p:cNvPr id="5" name="Picture 4"/>
          <p:cNvPicPr>
            <a:picLocks noChangeAspect="1"/>
          </p:cNvPicPr>
          <p:nvPr/>
        </p:nvPicPr>
        <p:blipFill rotWithShape="1">
          <a:blip r:embed="rId3"/>
          <a:srcRect l="33669" t="12082" r="33300" b="4254"/>
          <a:stretch/>
        </p:blipFill>
        <p:spPr>
          <a:xfrm>
            <a:off x="6716488" y="0"/>
            <a:ext cx="5068389" cy="6917042"/>
          </a:xfrm>
          <a:prstGeom prst="rect">
            <a:avLst/>
          </a:prstGeom>
        </p:spPr>
      </p:pic>
      <p:sp>
        <p:nvSpPr>
          <p:cNvPr id="6" name="Down Arrow 5"/>
          <p:cNvSpPr/>
          <p:nvPr/>
        </p:nvSpPr>
        <p:spPr>
          <a:xfrm rot="1606521">
            <a:off x="4729853" y="2002590"/>
            <a:ext cx="612536" cy="14891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own Arrow 6"/>
          <p:cNvSpPr/>
          <p:nvPr/>
        </p:nvSpPr>
        <p:spPr>
          <a:xfrm rot="19840573">
            <a:off x="6067751" y="1623766"/>
            <a:ext cx="612536" cy="14891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411409" y="470263"/>
            <a:ext cx="2769326" cy="1735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t>Reflection Boxes</a:t>
            </a:r>
            <a:r>
              <a:rPr lang="en-GB" dirty="0"/>
              <a:t> – quick tweak that focused on linking/ significance so that students can better understand and also apply information</a:t>
            </a:r>
          </a:p>
        </p:txBody>
      </p:sp>
    </p:spTree>
    <p:extLst>
      <p:ext uri="{BB962C8B-B14F-4D97-AF65-F5344CB8AC3E}">
        <p14:creationId xmlns:p14="http://schemas.microsoft.com/office/powerpoint/2010/main" val="4054837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Student Work</a:t>
            </a:r>
          </a:p>
        </p:txBody>
      </p:sp>
      <p:pic>
        <p:nvPicPr>
          <p:cNvPr id="6" name="Content Placeholder 5">
            <a:extLst>
              <a:ext uri="{FF2B5EF4-FFF2-40B4-BE49-F238E27FC236}">
                <a16:creationId xmlns:a16="http://schemas.microsoft.com/office/drawing/2014/main" id="{50EC6390-E991-4B6D-BF0D-295E45F13C0B}"/>
              </a:ext>
            </a:extLst>
          </p:cNvPr>
          <p:cNvPicPr>
            <a:picLocks noGrp="1" noChangeAspect="1"/>
          </p:cNvPicPr>
          <p:nvPr>
            <p:ph idx="1"/>
          </p:nvPr>
        </p:nvPicPr>
        <p:blipFill rotWithShape="1">
          <a:blip r:embed="rId2"/>
          <a:srcRect l="22396" r="5586"/>
          <a:stretch/>
        </p:blipFill>
        <p:spPr>
          <a:xfrm rot="16200000">
            <a:off x="3127873" y="-231028"/>
            <a:ext cx="1762743" cy="7481343"/>
          </a:xfrm>
          <a:prstGeom prst="rect">
            <a:avLst/>
          </a:prstGeom>
        </p:spPr>
      </p:pic>
      <p:pic>
        <p:nvPicPr>
          <p:cNvPr id="4" name="Picture 3">
            <a:extLst>
              <a:ext uri="{FF2B5EF4-FFF2-40B4-BE49-F238E27FC236}">
                <a16:creationId xmlns:a16="http://schemas.microsoft.com/office/drawing/2014/main" id="{DC6018A7-D9E5-4DD2-9C4A-D01E383A7E41}"/>
              </a:ext>
            </a:extLst>
          </p:cNvPr>
          <p:cNvPicPr>
            <a:picLocks noChangeAspect="1"/>
          </p:cNvPicPr>
          <p:nvPr/>
        </p:nvPicPr>
        <p:blipFill rotWithShape="1">
          <a:blip r:embed="rId3"/>
          <a:srcRect l="35137"/>
          <a:stretch/>
        </p:blipFill>
        <p:spPr>
          <a:xfrm rot="16200000">
            <a:off x="7378244" y="-2077824"/>
            <a:ext cx="2502186" cy="6858000"/>
          </a:xfrm>
          <a:prstGeom prst="rect">
            <a:avLst/>
          </a:prstGeom>
        </p:spPr>
      </p:pic>
      <p:pic>
        <p:nvPicPr>
          <p:cNvPr id="5" name="Picture 4">
            <a:extLst>
              <a:ext uri="{FF2B5EF4-FFF2-40B4-BE49-F238E27FC236}">
                <a16:creationId xmlns:a16="http://schemas.microsoft.com/office/drawing/2014/main" id="{F499ACA2-D9DD-43AA-B0CD-01CD8BD3D3CD}"/>
              </a:ext>
            </a:extLst>
          </p:cNvPr>
          <p:cNvPicPr>
            <a:picLocks noChangeAspect="1"/>
          </p:cNvPicPr>
          <p:nvPr/>
        </p:nvPicPr>
        <p:blipFill rotWithShape="1">
          <a:blip r:embed="rId4"/>
          <a:srcRect l="29396" r="10699"/>
          <a:stretch/>
        </p:blipFill>
        <p:spPr>
          <a:xfrm rot="16200000">
            <a:off x="7473878" y="2273541"/>
            <a:ext cx="2310918" cy="6858000"/>
          </a:xfrm>
          <a:prstGeom prst="rect">
            <a:avLst/>
          </a:prstGeom>
        </p:spPr>
      </p:pic>
    </p:spTree>
    <p:extLst>
      <p:ext uri="{BB962C8B-B14F-4D97-AF65-F5344CB8AC3E}">
        <p14:creationId xmlns:p14="http://schemas.microsoft.com/office/powerpoint/2010/main" val="943167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Phil Ashton</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999120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041859">
            <a:off x="304636" y="324311"/>
            <a:ext cx="3383915" cy="3930650"/>
          </a:xfrm>
          <a:prstGeom prst="rect">
            <a:avLst/>
          </a:prstGeom>
          <a:noFill/>
          <a:ln>
            <a:noFill/>
          </a:ln>
        </p:spPr>
      </p:pic>
      <p:pic>
        <p:nvPicPr>
          <p:cNvPr id="5" name="Picture 9"/>
          <p:cNvPicPr>
            <a:picLocks noGrp="1" noChangeAspect="1"/>
          </p:cNvPicPr>
          <p:nvPr>
            <p:ph idx="1"/>
          </p:nvPr>
        </p:nvPicPr>
        <p:blipFill>
          <a:blip r:embed="rId3"/>
          <a:stretch>
            <a:fillRect/>
          </a:stretch>
        </p:blipFill>
        <p:spPr>
          <a:xfrm>
            <a:off x="8384143" y="365125"/>
            <a:ext cx="2139881" cy="3304318"/>
          </a:xfrm>
          <a:prstGeom prst="rect">
            <a:avLst/>
          </a:prstGeom>
          <a:noFill/>
          <a:ln cap="flat">
            <a:noFill/>
          </a:ln>
        </p:spPr>
      </p:pic>
      <p:pic>
        <p:nvPicPr>
          <p:cNvPr id="6" name="Picture 5"/>
          <p:cNvPicPr>
            <a:picLocks noChangeAspect="1"/>
          </p:cNvPicPr>
          <p:nvPr/>
        </p:nvPicPr>
        <p:blipFill rotWithShape="1">
          <a:blip r:embed="rId4"/>
          <a:srcRect l="5726" t="2782" r="6643"/>
          <a:stretch/>
        </p:blipFill>
        <p:spPr>
          <a:xfrm>
            <a:off x="3865358" y="210234"/>
            <a:ext cx="3689009" cy="3023586"/>
          </a:xfrm>
          <a:prstGeom prst="rect">
            <a:avLst/>
          </a:prstGeom>
        </p:spPr>
      </p:pic>
      <p:pic>
        <p:nvPicPr>
          <p:cNvPr id="7" name="Picture 6"/>
          <p:cNvPicPr>
            <a:picLocks noChangeAspect="1"/>
          </p:cNvPicPr>
          <p:nvPr/>
        </p:nvPicPr>
        <p:blipFill>
          <a:blip r:embed="rId5"/>
          <a:stretch>
            <a:fillRect/>
          </a:stretch>
        </p:blipFill>
        <p:spPr>
          <a:xfrm>
            <a:off x="4511231" y="3233820"/>
            <a:ext cx="2840566" cy="3550707"/>
          </a:xfrm>
          <a:prstGeom prst="rect">
            <a:avLst/>
          </a:prstGeom>
        </p:spPr>
      </p:pic>
    </p:spTree>
    <p:extLst>
      <p:ext uri="{BB962C8B-B14F-4D97-AF65-F5344CB8AC3E}">
        <p14:creationId xmlns:p14="http://schemas.microsoft.com/office/powerpoint/2010/main" val="11926366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965576D18F07B45AACD1DA43D0180BB" ma:contentTypeVersion="10" ma:contentTypeDescription="Create a new document." ma:contentTypeScope="" ma:versionID="bc1cddbcc4267ff2ff61b5aa5804921c">
  <xsd:schema xmlns:xsd="http://www.w3.org/2001/XMLSchema" xmlns:xs="http://www.w3.org/2001/XMLSchema" xmlns:p="http://schemas.microsoft.com/office/2006/metadata/properties" xmlns:ns2="49be1582-01cb-402f-b61d-49502c721104" targetNamespace="http://schemas.microsoft.com/office/2006/metadata/properties" ma:root="true" ma:fieldsID="7bb6940ba75fa01a08084482895f3f78" ns2:_="">
    <xsd:import namespace="49be1582-01cb-402f-b61d-49502c7211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be1582-01cb-402f-b61d-49502c7211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B3F9D64-940E-48F6-A95E-65C9E458345F}">
  <ds:schemaRefs>
    <ds:schemaRef ds:uri="http://schemas.microsoft.com/sharepoint/v3/contenttype/forms"/>
  </ds:schemaRefs>
</ds:datastoreItem>
</file>

<file path=customXml/itemProps2.xml><?xml version="1.0" encoding="utf-8"?>
<ds:datastoreItem xmlns:ds="http://schemas.openxmlformats.org/officeDocument/2006/customXml" ds:itemID="{4939741C-5530-4565-A096-D5D7F03CB9E7}"/>
</file>

<file path=customXml/itemProps3.xml><?xml version="1.0" encoding="utf-8"?>
<ds:datastoreItem xmlns:ds="http://schemas.openxmlformats.org/officeDocument/2006/customXml" ds:itemID="{ABA186A0-28F0-4D6A-A57B-521A2AD01F7D}">
  <ds:schemaRefs>
    <ds:schemaRef ds:uri="http://purl.org/dc/elements/1.1/"/>
    <ds:schemaRef ds:uri="http://purl.org/dc/terms/"/>
    <ds:schemaRef ds:uri="f6bdff69-7a5b-4d3c-83f5-69ce08c5eb62"/>
    <ds:schemaRef ds:uri="http://purl.org/dc/dcmitype/"/>
    <ds:schemaRef ds:uri="http://schemas.microsoft.com/office/infopath/2007/PartnerControls"/>
    <ds:schemaRef ds:uri="http://schemas.openxmlformats.org/package/2006/metadata/core-properties"/>
    <ds:schemaRef ds:uri="cf73a52e-e824-48c2-9b80-39472f80f5bc"/>
    <ds:schemaRef ds:uri="http://schemas.microsoft.com/office/2006/documentManagement/typ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57</TotalTime>
  <Words>1853</Words>
  <Application>Microsoft Office PowerPoint</Application>
  <PresentationFormat>Widescreen</PresentationFormat>
  <Paragraphs>211</Paragraphs>
  <Slides>51</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0" baseType="lpstr">
      <vt:lpstr>Arial</vt:lpstr>
      <vt:lpstr>Calibri</vt:lpstr>
      <vt:lpstr>Calibri Light</vt:lpstr>
      <vt:lpstr>Comic Sans MS</vt:lpstr>
      <vt:lpstr>Kristen ITC</vt:lpstr>
      <vt:lpstr>Segoe Print</vt:lpstr>
      <vt:lpstr>Showcard Gothic</vt:lpstr>
      <vt:lpstr>Office Theme</vt:lpstr>
      <vt:lpstr>Worksheet</vt:lpstr>
      <vt:lpstr>HPL G: 15th October Presentations</vt:lpstr>
      <vt:lpstr>Jenny Ideson</vt:lpstr>
      <vt:lpstr>Task 3: Hexagons   [GCSE Lesson Task]</vt:lpstr>
      <vt:lpstr>[A LEVEL Lesson Task]: Starter -How did the reforms of Alexander II generate challenges to political authority?</vt:lpstr>
      <vt:lpstr>Student Work: Starter</vt:lpstr>
      <vt:lpstr>PowerPoint Presentation</vt:lpstr>
      <vt:lpstr>Student Work</vt:lpstr>
      <vt:lpstr>Phil Ashton</vt:lpstr>
      <vt:lpstr>PowerPoint Presentation</vt:lpstr>
      <vt:lpstr>PowerPoint Presentation</vt:lpstr>
      <vt:lpstr>JURASSIC COASTLINE</vt:lpstr>
      <vt:lpstr>Lis Page</vt:lpstr>
      <vt:lpstr>PowerPoint Presentation</vt:lpstr>
      <vt:lpstr>Caroline Grant</vt:lpstr>
      <vt:lpstr>PowerPoint Presentation</vt:lpstr>
      <vt:lpstr>PowerPoint Presentation</vt:lpstr>
      <vt:lpstr>Yan Mallett</vt:lpstr>
      <vt:lpstr>Rally coach </vt:lpstr>
      <vt:lpstr>PowerPoint Presentation</vt:lpstr>
      <vt:lpstr>Teacher notes</vt:lpstr>
      <vt:lpstr>PowerPoint Presentation</vt:lpstr>
      <vt:lpstr>PowerPoint Presentation</vt:lpstr>
      <vt:lpstr>Answers</vt:lpstr>
      <vt:lpstr>Bella Patel</vt:lpstr>
      <vt:lpstr>PowerPoint Presentation</vt:lpstr>
      <vt:lpstr>PowerPoint Presentation</vt:lpstr>
      <vt:lpstr>This is an example of a question I showed my year 10 class</vt:lpstr>
      <vt:lpstr>PowerPoint Presentation</vt:lpstr>
      <vt:lpstr>Mandy Evans</vt:lpstr>
      <vt:lpstr>Quizlet </vt:lpstr>
      <vt:lpstr>Joe Craffy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Laura Longstaff</vt:lpstr>
      <vt:lpstr>HPL: Thinking and Linking in Maths</vt:lpstr>
      <vt:lpstr>PowerPoint Presentation</vt:lpstr>
      <vt:lpstr>PowerPoint Presentation</vt:lpstr>
      <vt:lpstr>HPL – Thinking and Linking Kat Wittich-Jackson</vt:lpstr>
      <vt:lpstr>Scott Rose</vt:lpstr>
      <vt:lpstr>Using UKMT Challenge Questions.</vt:lpstr>
      <vt:lpstr>The example below covers key words such as, trapezium, area, perimeter and also requires knowledge of straight line graphs, formula for area of a trapezium etc.</vt:lpstr>
      <vt:lpstr>Ben Ullmann</vt:lpstr>
      <vt:lpstr>Spaced practice of different types of short writing challenges that engage themes of Lit texts and teach topic and technical vocab whilst practicing Language paper skills</vt:lpstr>
      <vt:lpstr>PowerPoint Presentation</vt:lpstr>
      <vt:lpstr>PowerPoint Presentation</vt:lpstr>
      <vt:lpstr>Paul Gooch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HPL G: 15th October Presentations</dc:title>
  <dc:creator>Jennifer Ideson</dc:creator>
  <cp:lastModifiedBy>Andrew Fisher</cp:lastModifiedBy>
  <cp:revision>11</cp:revision>
  <dcterms:created xsi:type="dcterms:W3CDTF">2018-10-10T18:49:56Z</dcterms:created>
  <dcterms:modified xsi:type="dcterms:W3CDTF">2021-10-19T13:54:46Z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1858314</vt:lpwstr>
  </property>
  <property fmtid="{D5CDD505-2E9C-101B-9397-08002B2CF9AE}" pid="3" name="NXPowerLiteSettings">
    <vt:lpwstr>C6000400038000</vt:lpwstr>
  </property>
  <property fmtid="{D5CDD505-2E9C-101B-9397-08002B2CF9AE}" pid="4" name="NXPowerLiteVersion">
    <vt:lpwstr>S7.1.21</vt:lpwstr>
  </property>
  <property fmtid="{D5CDD505-2E9C-101B-9397-08002B2CF9AE}" pid="5" name="ContentTypeId">
    <vt:lpwstr>0x0101009965576D18F07B45AACD1DA43D0180BB</vt:lpwstr>
  </property>
  <property fmtid="{D5CDD505-2E9C-101B-9397-08002B2CF9AE}" pid="6" name="Order">
    <vt:r8>4142800</vt:r8>
  </property>
</Properties>
</file>