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4"/>
  </p:sldMasterIdLst>
  <p:notesMasterIdLst>
    <p:notesMasterId r:id="rId20"/>
  </p:notesMasterIdLst>
  <p:sldIdLst>
    <p:sldId id="295" r:id="rId5"/>
    <p:sldId id="310" r:id="rId6"/>
    <p:sldId id="311" r:id="rId7"/>
    <p:sldId id="312" r:id="rId8"/>
    <p:sldId id="313" r:id="rId9"/>
    <p:sldId id="300" r:id="rId10"/>
    <p:sldId id="301" r:id="rId11"/>
    <p:sldId id="302" r:id="rId12"/>
    <p:sldId id="303" r:id="rId13"/>
    <p:sldId id="304" r:id="rId14"/>
    <p:sldId id="308" r:id="rId15"/>
    <p:sldId id="307" r:id="rId16"/>
    <p:sldId id="309" r:id="rId17"/>
    <p:sldId id="314" r:id="rId18"/>
    <p:sldId id="26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F3F"/>
    <a:srgbClr val="B08600"/>
    <a:srgbClr val="CC00CC"/>
    <a:srgbClr val="AC8300"/>
    <a:srgbClr val="B88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A9A180-6F34-47AE-A5CF-5AC084BF2DB1}" v="11" dt="2021-07-28T11:06:37.4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20F76-E5D9-4799-9F1A-5A7908F2D5D7}" type="datetimeFigureOut">
              <a:rPr lang="en-GB" smtClean="0"/>
              <a:t>28/07/2021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E6C51-186C-48CC-A841-8C4C2B368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426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18EB8-1A48-43CC-8085-87BA7E575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C7BE96-0E1A-4DFE-884B-A7960A4E91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22251-75AA-4100-8E4F-BF1CDFAAD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C8DF-D673-4CDB-B726-1816599C6C1F}" type="datetimeFigureOut">
              <a:rPr lang="en-GB" smtClean="0"/>
              <a:t>28/07/2021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76ECC-1540-45E5-A717-36B0A9410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311F5B-3F0E-498C-9DCA-F17F12189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373-6EDD-4AC8-8EBC-84CE4FF1E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593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285B0-F54D-4ABE-8E92-49F98C737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C3A96F-F90A-4B3E-8328-3958F8DDB1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DAE1ED-6987-4E6A-BDC3-7320DFB68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C8DF-D673-4CDB-B726-1816599C6C1F}" type="datetimeFigureOut">
              <a:rPr lang="en-GB" smtClean="0"/>
              <a:t>28/07/2021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1C095-16DE-4572-A5AF-779D4BA77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6485A-84D0-4AD2-BC7B-768DDB46F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373-6EDD-4AC8-8EBC-84CE4FF1E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993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CC8506-4D6B-4707-B16C-44E24C85B3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D8A94D-7C6C-4703-A827-7AF7D0300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6CAD91-1E54-44DB-BFC2-E0A215606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C8DF-D673-4CDB-B726-1816599C6C1F}" type="datetimeFigureOut">
              <a:rPr lang="en-GB" smtClean="0"/>
              <a:t>28/07/2021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93B5A-A992-437A-8678-0EB9D1008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9B037-06E4-40AA-81BA-F092CA006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373-6EDD-4AC8-8EBC-84CE4FF1E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328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29C11-42FE-4237-B9D5-10A321D04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1B3D4-E81B-4F7A-9D95-37EA0F55E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5BEE59-E15B-4A23-99E9-13AC5007D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C8DF-D673-4CDB-B726-1816599C6C1F}" type="datetimeFigureOut">
              <a:rPr lang="en-GB" smtClean="0"/>
              <a:t>28/07/2021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26B35-6D43-4F63-8420-010F8DB47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A07789-9ED7-441F-8029-00445243E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373-6EDD-4AC8-8EBC-84CE4FF1E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82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CEE86-FAEC-4A5F-9218-CF7FE3946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9FD8C0-BC6E-48CE-91DE-938547B26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50CDD-2899-4EE2-9E2B-883E28B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C8DF-D673-4CDB-B726-1816599C6C1F}" type="datetimeFigureOut">
              <a:rPr lang="en-GB" smtClean="0"/>
              <a:t>28/07/2021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480AAE-A7ED-474D-B2C9-F21D3DA5D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1F93B1-6A3E-4F3E-A4BB-5168BA0D9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373-6EDD-4AC8-8EBC-84CE4FF1E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643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920D9-A788-4801-94FF-DA86CDE63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4B675-6511-43BA-B7BD-EF04A22A0F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BE300C-793A-4CEC-AC21-1E9EC39DC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A464C7-83C8-4C77-8F09-C2081A7BE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C8DF-D673-4CDB-B726-1816599C6C1F}" type="datetimeFigureOut">
              <a:rPr lang="en-GB" smtClean="0"/>
              <a:t>28/07/2021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BC82A3-6141-436E-BB6B-81107954D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7E5BA-A3FC-4AB3-8033-54617EC11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373-6EDD-4AC8-8EBC-84CE4FF1E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370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300FF-9329-4AA9-B766-F8E29C0B6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E5CE1D-7369-4BA8-8A3E-3EC27C1825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EF567C-FD5B-4690-B4E3-CA9C50AF96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D2BBF2-9D35-4C17-B557-726A2CE561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DC50D8-D5FF-4051-844B-5AFAEF8724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5C6429-7B65-47D4-BEF5-C15C449F5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C8DF-D673-4CDB-B726-1816599C6C1F}" type="datetimeFigureOut">
              <a:rPr lang="en-GB" smtClean="0"/>
              <a:t>28/07/2021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C2399C-7B73-495E-8D35-441624AFD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B38E1D-EAF8-443A-87C4-43A84F9A1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373-6EDD-4AC8-8EBC-84CE4FF1E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836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6CF80-D30B-4F0D-916F-251BD804C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B8B62D-2877-4926-89A2-939DD1F4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C8DF-D673-4CDB-B726-1816599C6C1F}" type="datetimeFigureOut">
              <a:rPr lang="en-GB" smtClean="0"/>
              <a:t>28/07/2021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8A035D-2926-4744-A830-D4DB43E28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FC7CB8-0867-4E96-8AE0-EE563495C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373-6EDD-4AC8-8EBC-84CE4FF1E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717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B72CB8-B8B5-46D4-8428-7D44C9CDB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C8DF-D673-4CDB-B726-1816599C6C1F}" type="datetimeFigureOut">
              <a:rPr lang="en-GB" smtClean="0"/>
              <a:t>28/07/2021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7BE932-4D58-45AF-9A7D-B0B1BAFDC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93FF4C-3FCD-4A58-BF6F-4D89C3905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373-6EDD-4AC8-8EBC-84CE4FF1E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346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79F5F-3B2F-495A-8986-AF1F3C014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8C3DC-D121-40FA-A2CC-BA1772772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7D0068-BBC9-42C8-96B7-0E598477E4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5F021F-18B5-4C51-9A3B-3C350A3F3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C8DF-D673-4CDB-B726-1816599C6C1F}" type="datetimeFigureOut">
              <a:rPr lang="en-GB" smtClean="0"/>
              <a:t>28/07/2021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6306E0-0485-4B9A-8E02-0FF43E8F9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20872A-067A-4FEC-9C74-37C24837F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373-6EDD-4AC8-8EBC-84CE4FF1E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867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9EB59-8B9F-4117-AAF1-60C2FB2A5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E8C3A1-0714-4608-8437-91DF050A77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8CFD8B-25B5-4622-BAB3-3187228E70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FEDE06-5747-4699-B8A5-CAC56BB7D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C8DF-D673-4CDB-B726-1816599C6C1F}" type="datetimeFigureOut">
              <a:rPr lang="en-GB" smtClean="0"/>
              <a:t>28/07/2021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2D7929-86BC-414E-A071-97C02F43F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51B581-C6DD-44F2-A46C-B59758AE4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373-6EDD-4AC8-8EBC-84CE4FF1E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092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A61093-FC9F-4E87-8462-02C9D86FA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86883-7EE3-44AB-8B09-1E31589C33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3063E9-9576-416D-BCD2-7208C5AD20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7C8DF-D673-4CDB-B726-1816599C6C1F}" type="datetimeFigureOut">
              <a:rPr lang="en-GB" smtClean="0"/>
              <a:t>28/07/2021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811B5-AC7E-4CD2-A33F-87199F7AA4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B769C-2EF2-47BF-9814-0CD39D4910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31373-6EDD-4AC8-8EBC-84CE4FF1E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019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29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275FA-4BF4-44F5-A598-79EA9E6A41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4377" y="1013610"/>
            <a:ext cx="9144000" cy="1564698"/>
          </a:xfrm>
        </p:spPr>
        <p:txBody>
          <a:bodyPr>
            <a:normAutofit/>
          </a:bodyPr>
          <a:lstStyle/>
          <a:p>
            <a:r>
              <a:rPr lang="en-US" sz="6600" dirty="0">
                <a:solidFill>
                  <a:srgbClr val="998546"/>
                </a:solidFill>
                <a:latin typeface="OPTILawrence" pitchFamily="50" charset="0"/>
                <a:cs typeface="Segoe UI Light"/>
              </a:rPr>
              <a:t>Summer School Review:</a:t>
            </a:r>
            <a:endParaRPr lang="en-GB" sz="6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CF186D-72DF-4CE3-B2A9-837A3536F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25957"/>
            <a:ext cx="9144000" cy="923925"/>
          </a:xfrm>
        </p:spPr>
        <p:txBody>
          <a:bodyPr/>
          <a:lstStyle/>
          <a:p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Becoming a High Performing Learner at CCS Summer School Extravaganza!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3A5A744-3207-4881-A2AE-EDBA8B3E03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02" y="4429919"/>
            <a:ext cx="2724150" cy="9239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75F62FF-9957-4130-85D4-BB3D4A9AB0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79" y="5257800"/>
            <a:ext cx="3295650" cy="8763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0025351-36B1-451A-8BF9-7B4D0E0C5957}"/>
              </a:ext>
            </a:extLst>
          </p:cNvPr>
          <p:cNvSpPr txBox="1"/>
          <p:nvPr/>
        </p:nvSpPr>
        <p:spPr>
          <a:xfrm>
            <a:off x="2908092" y="284813"/>
            <a:ext cx="8799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DE3117A-D6D0-4C7C-A8E8-00063AA987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3328" y="160349"/>
            <a:ext cx="742950" cy="6096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CE33BDF-F5F9-4BCC-8136-825D0A257A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63154" y="154425"/>
            <a:ext cx="800100" cy="619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CA6760C-5344-4A45-B9C2-03955D51042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97006" y="173654"/>
            <a:ext cx="809625" cy="5715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D0BFEB8-1F9C-457B-99C0-409AFD9BAF9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27270" y="145079"/>
            <a:ext cx="752475" cy="62865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62833EF-D309-48CB-8825-770D8A2175B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52850" y="249675"/>
            <a:ext cx="752475" cy="52387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8CF5B95-1F21-4D8A-A25E-93CFC716959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H="1">
            <a:off x="7878430" y="184944"/>
            <a:ext cx="632162" cy="628650"/>
          </a:xfrm>
          <a:prstGeom prst="rect">
            <a:avLst/>
          </a:prstGeom>
        </p:spPr>
      </p:pic>
      <p:pic>
        <p:nvPicPr>
          <p:cNvPr id="23" name="Content Placeholder 4">
            <a:extLst>
              <a:ext uri="{FF2B5EF4-FFF2-40B4-BE49-F238E27FC236}">
                <a16:creationId xmlns:a16="http://schemas.microsoft.com/office/drawing/2014/main" id="{4B45287E-6352-49BF-BD41-C1933CEA0E8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783697" y="169637"/>
            <a:ext cx="828588" cy="64395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498BA3D-9C9D-4E6A-88AE-F0B9067EF6B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885024" y="145079"/>
            <a:ext cx="782976" cy="73104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E28A801-7069-4232-A71C-2B966A2CE61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20373" y="45066"/>
            <a:ext cx="2324100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215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0A51F-8748-4F1D-AB62-1F843EBDD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ACPs – Realising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3CDE2CC-18FB-446F-A755-4E17D3C8D3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7981950" cy="3429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8476239-9D6F-4E17-9883-8AA4B5F99B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427626"/>
            <a:ext cx="5867400" cy="3238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570AE42-37AA-4AE6-8715-FB387A799D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59052" y="103187"/>
            <a:ext cx="1703480" cy="1185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940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7719E-84F6-47B1-969B-FDF4BD4F2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VAAs – Empathetic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B6F7AD8-1A12-40B8-B6AB-AB174DD831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29646"/>
            <a:ext cx="7772400" cy="866775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6E405C0-868E-49ED-A2D3-FDD535F31C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0691" y="175418"/>
            <a:ext cx="1714500" cy="17049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D8D8C20-F166-4224-AD23-9CA8B26B12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3246592"/>
            <a:ext cx="7867650" cy="10287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1F45C40-DFDD-45B5-BF48-C7C286C6BF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2012" y="5030159"/>
            <a:ext cx="7820025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934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2E96D-45F8-4C21-A17A-D00884A43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VAA – Agile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F719689-C23B-419A-A06B-B4CD64A2EC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62969" y="185691"/>
            <a:ext cx="2167377" cy="1684429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EDD2F47-8184-4842-B25A-6C08408EA3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431970"/>
            <a:ext cx="7877175" cy="8763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C6AD57E-86CF-429B-8EF7-ABDDF7DF11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2757533"/>
            <a:ext cx="7810500" cy="10572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7ACA541-48E7-4AC6-AF1F-63079A2955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4264071"/>
            <a:ext cx="7772400" cy="7524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6922190-602B-415D-8F31-1E6017E1352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5824" y="5465809"/>
            <a:ext cx="7781925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394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CDB18-24A7-4A05-AC2C-38450EDD2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VAAs – Hard-working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E03ADA4-8250-42B6-8AF6-2C272FCCEA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25625"/>
            <a:ext cx="7820025" cy="64770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BA9C8B2-E077-496E-B71F-19B2A46091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9442" y="82550"/>
            <a:ext cx="1866900" cy="17430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02DE5C9-770E-494F-8E0F-8814EDD0E6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1537" y="3110068"/>
            <a:ext cx="7753350" cy="8477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3515E9D-1A4C-47EF-A90A-CC18FBFEF8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4594536"/>
            <a:ext cx="7553325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423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DCEFC-2442-431E-8D95-A464306A7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Presenting your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DA05B-080E-4FB5-B3CB-D47D91DF8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As a group, create a </a:t>
            </a:r>
            <a:r>
              <a:rPr lang="en-GB" b="1" u="sng" dirty="0">
                <a:solidFill>
                  <a:srgbClr val="00B0F0"/>
                </a:solidFill>
              </a:rPr>
              <a:t>3</a:t>
            </a:r>
            <a:r>
              <a:rPr lang="en-GB" u="sng" dirty="0"/>
              <a:t> </a:t>
            </a:r>
            <a:r>
              <a:rPr lang="en-GB" b="1" u="sng" dirty="0">
                <a:solidFill>
                  <a:srgbClr val="00B0F0"/>
                </a:solidFill>
              </a:rPr>
              <a:t>minute </a:t>
            </a:r>
            <a:r>
              <a:rPr lang="en-GB" dirty="0"/>
              <a:t>presentation.</a:t>
            </a:r>
          </a:p>
          <a:p>
            <a:pPr marL="0" indent="0">
              <a:buNone/>
            </a:pPr>
            <a:r>
              <a:rPr lang="en-GB" dirty="0"/>
              <a:t>Show the rest of the summer school your highlights.</a:t>
            </a:r>
          </a:p>
          <a:p>
            <a:pPr marL="0" indent="0">
              <a:buNone/>
            </a:pPr>
            <a:r>
              <a:rPr lang="en-GB" dirty="0"/>
              <a:t>Ideas – you could pick </a:t>
            </a:r>
            <a:r>
              <a:rPr lang="en-GB" i="1" dirty="0"/>
              <a:t>one</a:t>
            </a:r>
            <a:r>
              <a:rPr lang="en-GB" dirty="0"/>
              <a:t> of the following:</a:t>
            </a:r>
          </a:p>
          <a:p>
            <a:r>
              <a:rPr lang="en-GB" dirty="0"/>
              <a:t>A series of freeze frames to show the activities with a voice over.</a:t>
            </a:r>
          </a:p>
          <a:p>
            <a:r>
              <a:rPr lang="en-GB" dirty="0"/>
              <a:t>Everyone speaks one line to explain something they achieved.</a:t>
            </a:r>
          </a:p>
          <a:p>
            <a:r>
              <a:rPr lang="en-GB" dirty="0"/>
              <a:t>Selected volunteers demonstrate something they created or learnt.</a:t>
            </a:r>
          </a:p>
          <a:p>
            <a:r>
              <a:rPr lang="en-GB" dirty="0"/>
              <a:t>A mini-silent-play – ‘Summer School Summed Up in Silence!’.</a:t>
            </a:r>
          </a:p>
          <a:p>
            <a:r>
              <a:rPr lang="en-GB" dirty="0"/>
              <a:t>Someone could create a poem and others read it out.</a:t>
            </a:r>
          </a:p>
          <a:p>
            <a:r>
              <a:rPr lang="en-GB" dirty="0"/>
              <a:t>Create a news-report about the summer school.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1EA894-E3D3-4257-ADEC-62381C803E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9728" y="319375"/>
            <a:ext cx="1719221" cy="143878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686176B-F598-485A-AB8A-1458E18AD86F}"/>
              </a:ext>
            </a:extLst>
          </p:cNvPr>
          <p:cNvSpPr txBox="1"/>
          <p:nvPr/>
        </p:nvSpPr>
        <p:spPr>
          <a:xfrm>
            <a:off x="9374819" y="5779363"/>
            <a:ext cx="1232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3F3F"/>
                </a:solidFill>
              </a:rPr>
              <a:t>40 minutes</a:t>
            </a:r>
          </a:p>
        </p:txBody>
      </p:sp>
    </p:spTree>
    <p:extLst>
      <p:ext uri="{BB962C8B-B14F-4D97-AF65-F5344CB8AC3E}">
        <p14:creationId xmlns:p14="http://schemas.microsoft.com/office/powerpoint/2010/main" val="3370058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BC55C5EF-33FE-4C3B-993A-4E14A44B0C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89" t="6271" r="3693" b="3898"/>
          <a:stretch/>
        </p:blipFill>
        <p:spPr>
          <a:xfrm>
            <a:off x="3289008" y="536891"/>
            <a:ext cx="1700072" cy="178968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64A344B-2EF2-4C6C-9AE7-E9DFDE5E778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08" t="4299" r="7960" b="6859"/>
          <a:stretch/>
        </p:blipFill>
        <p:spPr>
          <a:xfrm>
            <a:off x="2808554" y="2432253"/>
            <a:ext cx="1580783" cy="1664209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E150D24-9C65-4A50-B604-6632D44338D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508" t="7303" r="3435" b="3650"/>
          <a:stretch/>
        </p:blipFill>
        <p:spPr>
          <a:xfrm rot="18809393">
            <a:off x="3354213" y="4043863"/>
            <a:ext cx="1569662" cy="1633156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53A9EE33-AF6C-4D51-B258-C3548995E13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0680" t="7444" r="5226" b="7958"/>
          <a:stretch/>
        </p:blipFill>
        <p:spPr>
          <a:xfrm>
            <a:off x="5200062" y="130422"/>
            <a:ext cx="1791875" cy="194079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2688CDCC-68A7-4DE5-A763-5FBAF01F6B1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1144" t="7541" r="6529" b="6751"/>
          <a:stretch/>
        </p:blipFill>
        <p:spPr>
          <a:xfrm rot="672838">
            <a:off x="7052216" y="785339"/>
            <a:ext cx="1605637" cy="1752008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B3C46C88-8A64-4768-97A3-774E38EAD844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4475" t="8502" r="1558" b="5496"/>
          <a:stretch/>
        </p:blipFill>
        <p:spPr>
          <a:xfrm>
            <a:off x="5100025" y="4588539"/>
            <a:ext cx="1705362" cy="1726729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77DD0091-EB8D-45E2-83F3-040B429669D1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4549" t="9147" r="9440" b="3837"/>
          <a:stretch/>
        </p:blipFill>
        <p:spPr>
          <a:xfrm>
            <a:off x="6774770" y="4069353"/>
            <a:ext cx="1915701" cy="1958537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C5F810F7-3DD7-4208-B69F-9CD2BA055AAA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8916" t="9161" r="9495" b="8271"/>
          <a:stretch/>
        </p:blipFill>
        <p:spPr>
          <a:xfrm>
            <a:off x="7372884" y="2376826"/>
            <a:ext cx="1621725" cy="177506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E3A3A5F-2403-41EC-8BA8-86ACADE6C50A}"/>
              </a:ext>
            </a:extLst>
          </p:cNvPr>
          <p:cNvSpPr txBox="1"/>
          <p:nvPr/>
        </p:nvSpPr>
        <p:spPr>
          <a:xfrm>
            <a:off x="8018801" y="3383920"/>
            <a:ext cx="794084" cy="2308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900">
                <a:solidFill>
                  <a:schemeClr val="bg1"/>
                </a:solidFill>
              </a:rPr>
              <a:t>EMPATHETIC</a:t>
            </a:r>
          </a:p>
        </p:txBody>
      </p:sp>
    </p:spTree>
    <p:extLst>
      <p:ext uri="{BB962C8B-B14F-4D97-AF65-F5344CB8AC3E}">
        <p14:creationId xmlns:p14="http://schemas.microsoft.com/office/powerpoint/2010/main" val="3157916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B59B7-EC9B-45E1-B190-DDEA3FD34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Recall:</a:t>
            </a:r>
            <a:endParaRPr lang="en-GB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9B8FB-DDD9-4000-B26C-CB98519FA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Quickly recall all the summer school activities. (22 activities, plus one extra for receiving books!)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36C726-8675-4E42-AAFF-9F197C4297BB}"/>
              </a:ext>
            </a:extLst>
          </p:cNvPr>
          <p:cNvSpPr txBox="1"/>
          <p:nvPr/>
        </p:nvSpPr>
        <p:spPr>
          <a:xfrm>
            <a:off x="9812045" y="5807631"/>
            <a:ext cx="12875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3F3F"/>
                </a:solidFill>
              </a:rPr>
              <a:t>(2 minutes)</a:t>
            </a:r>
          </a:p>
        </p:txBody>
      </p:sp>
    </p:spTree>
    <p:extLst>
      <p:ext uri="{BB962C8B-B14F-4D97-AF65-F5344CB8AC3E}">
        <p14:creationId xmlns:p14="http://schemas.microsoft.com/office/powerpoint/2010/main" val="292844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D302D-683F-4825-A6FC-FB1544DBE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929743" cy="1325563"/>
          </a:xfrm>
        </p:spPr>
        <p:txBody>
          <a:bodyPr/>
          <a:lstStyle/>
          <a:p>
            <a:r>
              <a:rPr lang="en-GB" dirty="0"/>
              <a:t>We were busy!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ABB04CC-F40F-47A4-ADB4-8B621EE996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3255696"/>
              </p:ext>
            </p:extLst>
          </p:nvPr>
        </p:nvGraphicFramePr>
        <p:xfrm>
          <a:off x="5073869" y="365124"/>
          <a:ext cx="4266073" cy="6443008"/>
        </p:xfrm>
        <a:graphic>
          <a:graphicData uri="http://schemas.openxmlformats.org/drawingml/2006/table">
            <a:tbl>
              <a:tblPr/>
              <a:tblGrid>
                <a:gridCol w="849674">
                  <a:extLst>
                    <a:ext uri="{9D8B030D-6E8A-4147-A177-3AD203B41FA5}">
                      <a16:colId xmlns:a16="http://schemas.microsoft.com/office/drawing/2014/main" val="3641198809"/>
                    </a:ext>
                  </a:extLst>
                </a:gridCol>
                <a:gridCol w="849674">
                  <a:extLst>
                    <a:ext uri="{9D8B030D-6E8A-4147-A177-3AD203B41FA5}">
                      <a16:colId xmlns:a16="http://schemas.microsoft.com/office/drawing/2014/main" val="398435946"/>
                    </a:ext>
                  </a:extLst>
                </a:gridCol>
                <a:gridCol w="2566725">
                  <a:extLst>
                    <a:ext uri="{9D8B030D-6E8A-4147-A177-3AD203B41FA5}">
                      <a16:colId xmlns:a16="http://schemas.microsoft.com/office/drawing/2014/main" val="2423010366"/>
                    </a:ext>
                  </a:extLst>
                </a:gridCol>
              </a:tblGrid>
              <a:tr h="27859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SpOl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Spanish Olympics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0140092"/>
                  </a:ext>
                </a:extLst>
              </a:tr>
              <a:tr h="27859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DVY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Poetry Workshop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7739053"/>
                  </a:ext>
                </a:extLst>
              </a:tr>
              <a:tr h="27859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Ext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WonDom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WonderDome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947734"/>
                  </a:ext>
                </a:extLst>
              </a:tr>
              <a:tr h="27859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TN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Space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Drifting in Space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253433"/>
                  </a:ext>
                </a:extLst>
              </a:tr>
              <a:tr h="27859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FoSch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Forest School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5952085"/>
                  </a:ext>
                </a:extLst>
              </a:tr>
              <a:tr h="27859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Cube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cube 1 PE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58035"/>
                  </a:ext>
                </a:extLst>
              </a:tr>
              <a:tr h="27859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Cube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cube 2 PE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703111"/>
                  </a:ext>
                </a:extLst>
              </a:tr>
              <a:tr h="27859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Ext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Aust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Australian culture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1149296"/>
                  </a:ext>
                </a:extLst>
              </a:tr>
              <a:tr h="27859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BMK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Sbrid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Bridge maths activty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1992883"/>
                  </a:ext>
                </a:extLst>
              </a:tr>
              <a:tr h="27859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CGS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Greats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Study of Great Humans 1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269424"/>
                  </a:ext>
                </a:extLst>
              </a:tr>
              <a:tr h="27859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OTT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Greats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Study of Great Humans 2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2186215"/>
                  </a:ext>
                </a:extLst>
              </a:tr>
              <a:tr h="27859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LB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MFL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Spanish 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7730597"/>
                  </a:ext>
                </a:extLst>
              </a:tr>
              <a:tr h="27859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MATHS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Maths challenge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406400"/>
                  </a:ext>
                </a:extLst>
              </a:tr>
              <a:tr h="27859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JW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Team building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6444601"/>
                  </a:ext>
                </a:extLst>
              </a:tr>
              <a:tr h="27859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Ext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Circus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Circus skills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9043767"/>
                  </a:ext>
                </a:extLst>
              </a:tr>
              <a:tr h="27859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Ext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CSI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Forensic science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7622261"/>
                  </a:ext>
                </a:extLst>
              </a:tr>
              <a:tr h="27859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CSR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Coord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Orienteering challenges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1356894"/>
                  </a:ext>
                </a:extLst>
              </a:tr>
              <a:tr h="27859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IRR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DRUMS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Samba drums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503"/>
                  </a:ext>
                </a:extLst>
              </a:tr>
              <a:tr h="27859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RCY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Boats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Making boats float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4156302"/>
                  </a:ext>
                </a:extLst>
              </a:tr>
              <a:tr h="27859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Paper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Paper activity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5438194"/>
                  </a:ext>
                </a:extLst>
              </a:tr>
              <a:tr h="27859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DKI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Bugs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Creative art - making bugs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084191"/>
                  </a:ext>
                </a:extLst>
              </a:tr>
              <a:tr h="27859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AB/CR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Technology lesson</a:t>
                      </a:r>
                    </a:p>
                  </a:txBody>
                  <a:tcPr marL="8452" marR="8452" marT="8452" marB="40572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041465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649A539-1832-4515-8E7B-01BAD921F4B9}"/>
              </a:ext>
            </a:extLst>
          </p:cNvPr>
          <p:cNvSpPr txBox="1"/>
          <p:nvPr/>
        </p:nvSpPr>
        <p:spPr>
          <a:xfrm>
            <a:off x="9741159" y="2519265"/>
            <a:ext cx="2472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Plus – one extra session:</a:t>
            </a:r>
          </a:p>
          <a:p>
            <a:r>
              <a:rPr lang="en-GB" dirty="0"/>
              <a:t>Books, etc.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BFF9C6-89DE-45C1-A28C-D8510441C50D}"/>
              </a:ext>
            </a:extLst>
          </p:cNvPr>
          <p:cNvSpPr txBox="1"/>
          <p:nvPr/>
        </p:nvSpPr>
        <p:spPr>
          <a:xfrm>
            <a:off x="905522" y="2006353"/>
            <a:ext cx="36455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Highlight your top 5 activities.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Think, pair, share your favourites.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D4D381-D50B-440D-8D0E-B5630337A106}"/>
              </a:ext>
            </a:extLst>
          </p:cNvPr>
          <p:cNvSpPr txBox="1"/>
          <p:nvPr/>
        </p:nvSpPr>
        <p:spPr>
          <a:xfrm>
            <a:off x="10446798" y="5843272"/>
            <a:ext cx="14137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3F3F"/>
                </a:solidFill>
              </a:rPr>
              <a:t>(3 minutes)</a:t>
            </a:r>
          </a:p>
        </p:txBody>
      </p:sp>
    </p:spTree>
    <p:extLst>
      <p:ext uri="{BB962C8B-B14F-4D97-AF65-F5344CB8AC3E}">
        <p14:creationId xmlns:p14="http://schemas.microsoft.com/office/powerpoint/2010/main" val="756385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E9400-C2DC-4487-AC44-46C9B3BB3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056" y="786251"/>
            <a:ext cx="10515600" cy="922137"/>
          </a:xfrm>
        </p:spPr>
        <p:txBody>
          <a:bodyPr>
            <a:normAutofit fontScale="90000"/>
          </a:bodyPr>
          <a:lstStyle/>
          <a:p>
            <a:r>
              <a:rPr lang="en-GB" dirty="0"/>
              <a:t>What is High Performance Learning (HPL)? </a:t>
            </a:r>
            <a:br>
              <a:rPr lang="en-GB" dirty="0"/>
            </a:br>
            <a:r>
              <a:rPr lang="en-GB" sz="3600" b="1" dirty="0">
                <a:solidFill>
                  <a:srgbClr val="00B0F0"/>
                </a:solidFill>
              </a:rPr>
              <a:t>HPL is an approach to learning which is founded on the belief that EVERYONE can be a high performing learner.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1EE1C-F9A7-4518-9D21-B3E12D70E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648200" cy="450415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3400" dirty="0"/>
              <a:t>To be a high performing learner, means we develop certain ‘Advanced Cognitive Performance Characteristics’ (</a:t>
            </a:r>
            <a:r>
              <a:rPr lang="en-GB" sz="3400" b="1" dirty="0">
                <a:solidFill>
                  <a:srgbClr val="00B0F0"/>
                </a:solidFill>
              </a:rPr>
              <a:t>ACPs</a:t>
            </a:r>
            <a:r>
              <a:rPr lang="en-GB" sz="3400" dirty="0"/>
              <a:t>).</a:t>
            </a:r>
          </a:p>
          <a:p>
            <a:pPr marL="0" indent="0">
              <a:buNone/>
            </a:pPr>
            <a:r>
              <a:rPr lang="en-GB" sz="3400" b="0" i="0" dirty="0">
                <a:solidFill>
                  <a:srgbClr val="333333"/>
                </a:solidFill>
                <a:effectLst/>
              </a:rPr>
              <a:t>The ACPs are ways of </a:t>
            </a:r>
            <a:r>
              <a:rPr lang="en-GB" sz="3400" b="0" i="0" dirty="0">
                <a:solidFill>
                  <a:srgbClr val="FF0000"/>
                </a:solidFill>
                <a:effectLst/>
              </a:rPr>
              <a:t>thinking</a:t>
            </a:r>
            <a:r>
              <a:rPr lang="en-GB" sz="3400" b="0" i="0" dirty="0">
                <a:solidFill>
                  <a:srgbClr val="333333"/>
                </a:solidFill>
                <a:effectLst/>
              </a:rPr>
              <a:t> (grouped into 5 categories) associated with high performance. These categories are:</a:t>
            </a:r>
          </a:p>
          <a:p>
            <a:r>
              <a:rPr lang="en-GB" sz="3400" b="0" i="0" dirty="0">
                <a:solidFill>
                  <a:srgbClr val="333333"/>
                </a:solidFill>
                <a:effectLst/>
              </a:rPr>
              <a:t>Meta-thinking </a:t>
            </a:r>
          </a:p>
          <a:p>
            <a:r>
              <a:rPr lang="en-GB" sz="3400" b="0" i="0" dirty="0">
                <a:solidFill>
                  <a:srgbClr val="333333"/>
                </a:solidFill>
                <a:effectLst/>
              </a:rPr>
              <a:t>Linking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3400" b="0" i="0" dirty="0">
                <a:solidFill>
                  <a:srgbClr val="333333"/>
                </a:solidFill>
                <a:effectLst/>
              </a:rPr>
              <a:t>Analysing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3400" b="0" i="0" dirty="0">
                <a:solidFill>
                  <a:srgbClr val="333333"/>
                </a:solidFill>
                <a:effectLst/>
              </a:rPr>
              <a:t>Creating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3400" b="0" i="0" dirty="0">
                <a:solidFill>
                  <a:srgbClr val="333333"/>
                </a:solidFill>
                <a:effectLst/>
              </a:rPr>
              <a:t>Realising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D63BED-068C-4FE4-9BA4-03855C1C8902}"/>
              </a:ext>
            </a:extLst>
          </p:cNvPr>
          <p:cNvSpPr txBox="1"/>
          <p:nvPr/>
        </p:nvSpPr>
        <p:spPr>
          <a:xfrm>
            <a:off x="6096000" y="1825625"/>
            <a:ext cx="475251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We also need to develop our ‘Values, Attitudes and Attributes’ (</a:t>
            </a:r>
            <a:r>
              <a:rPr lang="en-GB" sz="2400" b="1" dirty="0">
                <a:solidFill>
                  <a:srgbClr val="00B0F0"/>
                </a:solidFill>
              </a:rPr>
              <a:t>VAAs</a:t>
            </a:r>
            <a:r>
              <a:rPr lang="en-GB" sz="2400" dirty="0"/>
              <a:t>), so we </a:t>
            </a:r>
            <a:r>
              <a:rPr lang="en-GB" sz="2400" dirty="0">
                <a:solidFill>
                  <a:srgbClr val="FF0000"/>
                </a:solidFill>
              </a:rPr>
              <a:t>behave</a:t>
            </a:r>
            <a:r>
              <a:rPr lang="en-GB" sz="2400" dirty="0"/>
              <a:t> in advanced ways.</a:t>
            </a:r>
          </a:p>
          <a:p>
            <a:endParaRPr lang="en-GB" sz="2400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rgbClr val="333333"/>
                </a:solidFill>
                <a:effectLst/>
              </a:rPr>
              <a:t>Empathetic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rgbClr val="333333"/>
                </a:solidFill>
                <a:effectLst/>
              </a:rPr>
              <a:t>Agile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rgbClr val="333333"/>
                </a:solidFill>
                <a:effectLst/>
              </a:rPr>
              <a:t>Hardworking 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F2D33B-77B7-4FE6-A3E8-D06613B76DF3}"/>
              </a:ext>
            </a:extLst>
          </p:cNvPr>
          <p:cNvSpPr txBox="1"/>
          <p:nvPr/>
        </p:nvSpPr>
        <p:spPr>
          <a:xfrm>
            <a:off x="9623394" y="5699464"/>
            <a:ext cx="1115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3F3F"/>
                </a:solidFill>
              </a:rPr>
              <a:t>5 minutes</a:t>
            </a:r>
          </a:p>
        </p:txBody>
      </p:sp>
    </p:spTree>
    <p:extLst>
      <p:ext uri="{BB962C8B-B14F-4D97-AF65-F5344CB8AC3E}">
        <p14:creationId xmlns:p14="http://schemas.microsoft.com/office/powerpoint/2010/main" val="880928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3786E-2A12-43EE-8C7C-E420E16D8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Throughout this week, you have all been developing as High Performance Learners.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B6060-38B8-4A2F-AACE-262309940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Explore what it means to be a High Performing Learner…</a:t>
            </a:r>
          </a:p>
          <a:p>
            <a:r>
              <a:rPr lang="en-GB" dirty="0"/>
              <a:t>Then, can you match some of the ACPs and VAAs to the activities we have done over the summer school? </a:t>
            </a:r>
          </a:p>
          <a:p>
            <a:r>
              <a:rPr lang="en-GB" dirty="0"/>
              <a:t>Complete your reflection sheet.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121AC6-1843-400F-8BCF-F3920CAA7545}"/>
              </a:ext>
            </a:extLst>
          </p:cNvPr>
          <p:cNvSpPr txBox="1"/>
          <p:nvPr/>
        </p:nvSpPr>
        <p:spPr>
          <a:xfrm>
            <a:off x="10121668" y="5637320"/>
            <a:ext cx="1115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3F3F"/>
                </a:solidFill>
              </a:rPr>
              <a:t>5 minutes</a:t>
            </a:r>
          </a:p>
        </p:txBody>
      </p:sp>
    </p:spTree>
    <p:extLst>
      <p:ext uri="{BB962C8B-B14F-4D97-AF65-F5344CB8AC3E}">
        <p14:creationId xmlns:p14="http://schemas.microsoft.com/office/powerpoint/2010/main" val="2338926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A8940-ED2D-48E1-B1A3-4AEBB721A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ACPs – Meta-thinking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0768E39-9C9D-4190-B46B-A2B40F8E23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8010525" cy="4191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4CDE625-E67E-461D-956E-030669C06F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580548"/>
            <a:ext cx="5934075" cy="3333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12A3B96-847C-490D-A2C3-E50E9FD697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3435351"/>
            <a:ext cx="7505700" cy="6381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6481F32-2DF3-418A-8B38-5505187B3B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4748213"/>
            <a:ext cx="6496050" cy="3333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4A0A12E-F2F7-4724-B426-8E2F990F76D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23292" y="188159"/>
            <a:ext cx="1700602" cy="1395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113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049EB-2A0A-48F2-8CCF-EAC24F819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ACPs - Linking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3360E18-94B9-4E8F-9514-305DD4358A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7953375" cy="4572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F0EF2E1-9A40-4316-9974-3D013D56EE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430436"/>
            <a:ext cx="7324725" cy="4381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1694F64-5DB6-4827-B1BC-B7AEA223B1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3267075"/>
            <a:ext cx="6438900" cy="3238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900108B-30BB-4743-90CC-D829B0F7F3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3989414"/>
            <a:ext cx="6496050" cy="3714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D6BBF04-AE8D-4720-90B3-2D1F57AA9CC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8200" y="4691062"/>
            <a:ext cx="7677150" cy="47625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ABD67C7-40AD-4B83-BB51-C85BDFC52D7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8200" y="5538708"/>
            <a:ext cx="8020050" cy="3524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8F9AFFC-5DFA-44C1-8955-5349064FA3B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040816" y="244366"/>
            <a:ext cx="1713034" cy="132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854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FBF5B-5D70-4F00-82C8-11FFAB515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ACPs – Analysing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15DB8D1-2D78-4118-805B-9F2A111DC3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51142"/>
            <a:ext cx="7267575" cy="3429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CDF486-BABB-40ED-9626-4673419BDB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687220"/>
            <a:ext cx="7511321" cy="34813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FD2F673-3B65-45DA-B752-F076CCDFB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3485213"/>
            <a:ext cx="7915275" cy="4667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948AC59-291A-4E35-AA11-086BC1245E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80731" y="210031"/>
            <a:ext cx="1877881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056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D02E4-8253-4A58-A5DE-1288FA697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ACPs – Creating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CC87FF3-A865-4083-8390-3C6FEB237A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7581900" cy="3048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8ECA6E-B4D9-4042-A0A7-665B3B7888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387418"/>
            <a:ext cx="8029575" cy="3143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CB83BA2-D2D2-49D4-9264-2684770029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48342" y="205039"/>
            <a:ext cx="1722932" cy="143941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C87B6F1-83AF-4D20-87B5-7E236CF2E1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3114674"/>
            <a:ext cx="4543425" cy="3714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427CC61-9124-4471-93E4-C4EA8CD5273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8200" y="3899080"/>
            <a:ext cx="5715000" cy="3048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822D340-B3FC-407D-BC23-5FA7C7656C2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8200" y="4683486"/>
            <a:ext cx="7772400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854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65576D18F07B45AACD1DA43D0180BB" ma:contentTypeVersion="10" ma:contentTypeDescription="Create a new document." ma:contentTypeScope="" ma:versionID="bc1cddbcc4267ff2ff61b5aa5804921c">
  <xsd:schema xmlns:xsd="http://www.w3.org/2001/XMLSchema" xmlns:xs="http://www.w3.org/2001/XMLSchema" xmlns:p="http://schemas.microsoft.com/office/2006/metadata/properties" xmlns:ns2="49be1582-01cb-402f-b61d-49502c721104" targetNamespace="http://schemas.microsoft.com/office/2006/metadata/properties" ma:root="true" ma:fieldsID="7bb6940ba75fa01a08084482895f3f78" ns2:_="">
    <xsd:import namespace="49be1582-01cb-402f-b61d-49502c7211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be1582-01cb-402f-b61d-49502c7211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481486-78D1-43A6-A201-4A6154B33169}">
  <ds:schemaRefs>
    <ds:schemaRef ds:uri="http://purl.org/dc/terms/"/>
    <ds:schemaRef ds:uri="49be1582-01cb-402f-b61d-49502c721104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7D605D5-AD57-4B91-8132-31C749D9FE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A4B21F-0AFC-4E23-AD6F-7FA09DEDBCA0}"/>
</file>

<file path=docProps/app.xml><?xml version="1.0" encoding="utf-8"?>
<Properties xmlns="http://schemas.openxmlformats.org/officeDocument/2006/extended-properties" xmlns:vt="http://schemas.openxmlformats.org/officeDocument/2006/docPropsVTypes">
  <TotalTime>2623</TotalTime>
  <Words>458</Words>
  <Application>Microsoft Office PowerPoint</Application>
  <PresentationFormat>Widescreen</PresentationFormat>
  <Paragraphs>116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OPTILawrence</vt:lpstr>
      <vt:lpstr>Segoe UI</vt:lpstr>
      <vt:lpstr>Office Theme</vt:lpstr>
      <vt:lpstr>Summer School Review:</vt:lpstr>
      <vt:lpstr>Recall:</vt:lpstr>
      <vt:lpstr>We were busy!</vt:lpstr>
      <vt:lpstr>What is High Performance Learning (HPL)?  HPL is an approach to learning which is founded on the belief that EVERYONE can be a high performing learner. </vt:lpstr>
      <vt:lpstr>Throughout this week, you have all been developing as High Performance Learners.</vt:lpstr>
      <vt:lpstr>ACPs – Meta-thinking</vt:lpstr>
      <vt:lpstr>ACPs - Linking</vt:lpstr>
      <vt:lpstr>ACPs – Analysing</vt:lpstr>
      <vt:lpstr>ACPs – Creating</vt:lpstr>
      <vt:lpstr>ACPs – Realising</vt:lpstr>
      <vt:lpstr>VAAs – Empathetic</vt:lpstr>
      <vt:lpstr>VAA – Agile</vt:lpstr>
      <vt:lpstr>VAAs – Hard-working</vt:lpstr>
      <vt:lpstr>Presenting your ideas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Title:</dc:title>
  <dc:creator>Elizabeth Husband</dc:creator>
  <cp:lastModifiedBy>Elizabeth Husband</cp:lastModifiedBy>
  <cp:revision>3</cp:revision>
  <dcterms:created xsi:type="dcterms:W3CDTF">2020-10-30T16:09:54Z</dcterms:created>
  <dcterms:modified xsi:type="dcterms:W3CDTF">2021-07-28T11:48:29Z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0x0101009965576D18F07B45AACD1DA43D0180BB</vt:lpwstr>
  </property>
</Properties>
</file>