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6"/>
  </p:notesMasterIdLst>
  <p:sldIdLst>
    <p:sldId id="266" r:id="rId6"/>
    <p:sldId id="264" r:id="rId7"/>
    <p:sldId id="265" r:id="rId8"/>
    <p:sldId id="321" r:id="rId9"/>
    <p:sldId id="257" r:id="rId10"/>
    <p:sldId id="263" r:id="rId11"/>
    <p:sldId id="256" r:id="rId12"/>
    <p:sldId id="307" r:id="rId13"/>
    <p:sldId id="312" r:id="rId14"/>
    <p:sldId id="313" r:id="rId15"/>
    <p:sldId id="291" r:id="rId16"/>
    <p:sldId id="293" r:id="rId17"/>
    <p:sldId id="294" r:id="rId18"/>
    <p:sldId id="295" r:id="rId19"/>
    <p:sldId id="296" r:id="rId20"/>
    <p:sldId id="297" r:id="rId21"/>
    <p:sldId id="298" r:id="rId22"/>
    <p:sldId id="299" r:id="rId23"/>
    <p:sldId id="300" r:id="rId24"/>
    <p:sldId id="301" r:id="rId25"/>
    <p:sldId id="302" r:id="rId26"/>
    <p:sldId id="322" r:id="rId27"/>
    <p:sldId id="304" r:id="rId28"/>
    <p:sldId id="323" r:id="rId29"/>
    <p:sldId id="324" r:id="rId30"/>
    <p:sldId id="258" r:id="rId31"/>
    <p:sldId id="308" r:id="rId32"/>
    <p:sldId id="311" r:id="rId33"/>
    <p:sldId id="315" r:id="rId34"/>
    <p:sldId id="316" r:id="rId35"/>
    <p:sldId id="317" r:id="rId36"/>
    <p:sldId id="309" r:id="rId37"/>
    <p:sldId id="268" r:id="rId38"/>
    <p:sldId id="269" r:id="rId39"/>
    <p:sldId id="270" r:id="rId40"/>
    <p:sldId id="271" r:id="rId41"/>
    <p:sldId id="314" r:id="rId42"/>
    <p:sldId id="318" r:id="rId43"/>
    <p:sldId id="319" r:id="rId44"/>
    <p:sldId id="320" r:id="rId4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60"/>
  </p:normalViewPr>
  <p:slideViewPr>
    <p:cSldViewPr snapToGrid="0">
      <p:cViewPr varScale="1">
        <p:scale>
          <a:sx n="108" d="100"/>
          <a:sy n="108" d="100"/>
        </p:scale>
        <p:origin x="3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D3632-BB42-4B5C-A378-C61BDB9323FD}" type="doc">
      <dgm:prSet loTypeId="urn:microsoft.com/office/officeart/2005/8/layout/hList7" loCatId="list" qsTypeId="urn:microsoft.com/office/officeart/2005/8/quickstyle/simple1" qsCatId="simple" csTypeId="urn:microsoft.com/office/officeart/2005/8/colors/accent1_2" csCatId="accent1" phldr="1"/>
      <dgm:spPr/>
    </dgm:pt>
    <dgm:pt modelId="{DE0CF117-58D4-40A7-A796-21104D9198E2}">
      <dgm:prSet phldrT="[Text]" custT="1"/>
      <dgm:spPr>
        <a:solidFill>
          <a:srgbClr val="FF0000"/>
        </a:solidFill>
      </dgm:spPr>
      <dgm:t>
        <a:bodyPr/>
        <a:lstStyle/>
        <a:p>
          <a:endParaRPr lang="en-US" sz="1700" b="1" dirty="0">
            <a:solidFill>
              <a:schemeClr val="tx1"/>
            </a:solidFill>
          </a:endParaRPr>
        </a:p>
        <a:p>
          <a:r>
            <a:rPr lang="en-US" sz="2400" b="1" dirty="0">
              <a:solidFill>
                <a:schemeClr val="tx1"/>
              </a:solidFill>
            </a:rPr>
            <a:t>Challenge</a:t>
          </a:r>
        </a:p>
      </dgm:t>
    </dgm:pt>
    <dgm:pt modelId="{49544A2A-8BA0-4119-ABFE-D4326FADCA47}" type="parTrans" cxnId="{EBEAB378-03D0-457F-B165-380A24E93160}">
      <dgm:prSet/>
      <dgm:spPr/>
      <dgm:t>
        <a:bodyPr/>
        <a:lstStyle/>
        <a:p>
          <a:endParaRPr lang="en-US"/>
        </a:p>
      </dgm:t>
    </dgm:pt>
    <dgm:pt modelId="{BF8755C3-3CD8-4A99-8A77-1ED9251431A4}" type="sibTrans" cxnId="{EBEAB378-03D0-457F-B165-380A24E93160}">
      <dgm:prSet/>
      <dgm:spPr/>
      <dgm:t>
        <a:bodyPr/>
        <a:lstStyle/>
        <a:p>
          <a:endParaRPr lang="en-US"/>
        </a:p>
      </dgm:t>
    </dgm:pt>
    <dgm:pt modelId="{1C442B49-73EC-4274-83B2-D20DD6EB96D9}">
      <dgm:prSet phldrT="[Text]" custT="1"/>
      <dgm:spPr>
        <a:solidFill>
          <a:srgbClr val="FFC000"/>
        </a:solidFill>
      </dgm:spPr>
      <dgm:t>
        <a:bodyPr/>
        <a:lstStyle/>
        <a:p>
          <a:endParaRPr lang="en-US" sz="1700" b="1" dirty="0">
            <a:solidFill>
              <a:schemeClr val="tx1"/>
            </a:solidFill>
          </a:endParaRPr>
        </a:p>
        <a:p>
          <a:r>
            <a:rPr lang="en-US" sz="2400" b="1" dirty="0">
              <a:solidFill>
                <a:schemeClr val="tx1"/>
              </a:solidFill>
            </a:rPr>
            <a:t>Scaffold</a:t>
          </a:r>
        </a:p>
      </dgm:t>
    </dgm:pt>
    <dgm:pt modelId="{BDB2FFC1-BBBC-42F7-A002-FD46A8CE3AB7}" type="parTrans" cxnId="{A7F8408C-9DBB-4E82-994E-1B69E26F9423}">
      <dgm:prSet/>
      <dgm:spPr/>
      <dgm:t>
        <a:bodyPr/>
        <a:lstStyle/>
        <a:p>
          <a:endParaRPr lang="en-US"/>
        </a:p>
      </dgm:t>
    </dgm:pt>
    <dgm:pt modelId="{F7BF8270-C8CB-429D-9495-223BD31C5C2E}" type="sibTrans" cxnId="{A7F8408C-9DBB-4E82-994E-1B69E26F9423}">
      <dgm:prSet/>
      <dgm:spPr/>
      <dgm:t>
        <a:bodyPr/>
        <a:lstStyle/>
        <a:p>
          <a:endParaRPr lang="en-US"/>
        </a:p>
      </dgm:t>
    </dgm:pt>
    <dgm:pt modelId="{5AF128F1-174E-4A7F-A3EF-212F5D2501DA}">
      <dgm:prSet phldrT="[Text]" custT="1"/>
      <dgm:spPr>
        <a:solidFill>
          <a:srgbClr val="00B050"/>
        </a:solidFill>
      </dgm:spPr>
      <dgm:t>
        <a:bodyPr/>
        <a:lstStyle/>
        <a:p>
          <a:endParaRPr lang="en-US" sz="1700" b="1" dirty="0">
            <a:solidFill>
              <a:schemeClr val="tx1"/>
            </a:solidFill>
          </a:endParaRPr>
        </a:p>
        <a:p>
          <a:r>
            <a:rPr lang="en-US" sz="2400" b="1" dirty="0">
              <a:solidFill>
                <a:schemeClr val="tx1"/>
              </a:solidFill>
            </a:rPr>
            <a:t>Engage</a:t>
          </a:r>
        </a:p>
      </dgm:t>
    </dgm:pt>
    <dgm:pt modelId="{577FE699-8B21-42F3-9492-7E99A543BC06}" type="parTrans" cxnId="{472F9F9C-EAED-44D1-89DC-6E0729DEBA9B}">
      <dgm:prSet/>
      <dgm:spPr/>
      <dgm:t>
        <a:bodyPr/>
        <a:lstStyle/>
        <a:p>
          <a:endParaRPr lang="en-US"/>
        </a:p>
      </dgm:t>
    </dgm:pt>
    <dgm:pt modelId="{7A36A38A-2BD5-4C09-BE28-5863F6C45BCB}" type="sibTrans" cxnId="{472F9F9C-EAED-44D1-89DC-6E0729DEBA9B}">
      <dgm:prSet/>
      <dgm:spPr/>
      <dgm:t>
        <a:bodyPr/>
        <a:lstStyle/>
        <a:p>
          <a:endParaRPr lang="en-US"/>
        </a:p>
      </dgm:t>
    </dgm:pt>
    <dgm:pt modelId="{BFBBB6DE-2EA6-4FDE-8EF8-D94680EA017E}" type="pres">
      <dgm:prSet presAssocID="{7E0D3632-BB42-4B5C-A378-C61BDB9323FD}" presName="Name0" presStyleCnt="0">
        <dgm:presLayoutVars>
          <dgm:dir/>
          <dgm:resizeHandles val="exact"/>
        </dgm:presLayoutVars>
      </dgm:prSet>
      <dgm:spPr/>
    </dgm:pt>
    <dgm:pt modelId="{FB6C5FCA-BCBB-4722-A4BE-49E80ED4CEC3}" type="pres">
      <dgm:prSet presAssocID="{7E0D3632-BB42-4B5C-A378-C61BDB9323FD}" presName="fgShape" presStyleLbl="fgShp" presStyleIdx="0" presStyleCnt="1"/>
      <dgm:spPr/>
    </dgm:pt>
    <dgm:pt modelId="{6D351122-C3AF-4158-AD3D-DA95DA8EA2E4}" type="pres">
      <dgm:prSet presAssocID="{7E0D3632-BB42-4B5C-A378-C61BDB9323FD}" presName="linComp" presStyleCnt="0"/>
      <dgm:spPr/>
    </dgm:pt>
    <dgm:pt modelId="{6AABA6C3-AFA5-4A32-8C07-EC4DA12B15CB}" type="pres">
      <dgm:prSet presAssocID="{DE0CF117-58D4-40A7-A796-21104D9198E2}" presName="compNode" presStyleCnt="0"/>
      <dgm:spPr/>
    </dgm:pt>
    <dgm:pt modelId="{0F74B77B-95FD-44E8-ACA4-763479504D47}" type="pres">
      <dgm:prSet presAssocID="{DE0CF117-58D4-40A7-A796-21104D9198E2}" presName="bkgdShape" presStyleLbl="node1" presStyleIdx="0" presStyleCnt="3" custLinFactX="-39031" custLinFactNeighborX="-100000" custLinFactNeighborY="-874"/>
      <dgm:spPr/>
    </dgm:pt>
    <dgm:pt modelId="{2F9A75FA-6659-49FC-B48F-A08D905860B8}" type="pres">
      <dgm:prSet presAssocID="{DE0CF117-58D4-40A7-A796-21104D9198E2}" presName="nodeTx" presStyleLbl="node1" presStyleIdx="0" presStyleCnt="3">
        <dgm:presLayoutVars>
          <dgm:bulletEnabled val="1"/>
        </dgm:presLayoutVars>
      </dgm:prSet>
      <dgm:spPr/>
    </dgm:pt>
    <dgm:pt modelId="{6146BBF4-CC78-4E6B-A8CD-583C18C23D31}" type="pres">
      <dgm:prSet presAssocID="{DE0CF117-58D4-40A7-A796-21104D9198E2}" presName="invisiNode" presStyleLbl="node1" presStyleIdx="0" presStyleCnt="3"/>
      <dgm:spPr/>
    </dgm:pt>
    <dgm:pt modelId="{1F0AEE81-1853-46DD-8F6F-8992DF4B2A3B}" type="pres">
      <dgm:prSet presAssocID="{DE0CF117-58D4-40A7-A796-21104D9198E2}" presName="imagNode" presStyleLbl="fgImgPlace1" presStyleIdx="0" presStyleCnt="3" custScaleX="151425" custScaleY="144391" custLinFactNeighborX="-4132" custLinFactNeighborY="22726"/>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E87A8628-08F2-4AAA-BBCC-626C231F1C08}" type="pres">
      <dgm:prSet presAssocID="{BF8755C3-3CD8-4A99-8A77-1ED9251431A4}" presName="sibTrans" presStyleLbl="sibTrans2D1" presStyleIdx="0" presStyleCnt="0"/>
      <dgm:spPr/>
    </dgm:pt>
    <dgm:pt modelId="{2D6393FC-18E8-40EE-8AFD-9C5E7B492953}" type="pres">
      <dgm:prSet presAssocID="{1C442B49-73EC-4274-83B2-D20DD6EB96D9}" presName="compNode" presStyleCnt="0"/>
      <dgm:spPr/>
    </dgm:pt>
    <dgm:pt modelId="{818B1AA2-EC43-411D-B20D-8FC1BC691388}" type="pres">
      <dgm:prSet presAssocID="{1C442B49-73EC-4274-83B2-D20DD6EB96D9}" presName="bkgdShape" presStyleLbl="node1" presStyleIdx="1" presStyleCnt="3" custLinFactNeighborX="-2137" custLinFactNeighborY="296"/>
      <dgm:spPr/>
    </dgm:pt>
    <dgm:pt modelId="{65E90167-04FB-4F1A-9640-0427879FADFE}" type="pres">
      <dgm:prSet presAssocID="{1C442B49-73EC-4274-83B2-D20DD6EB96D9}" presName="nodeTx" presStyleLbl="node1" presStyleIdx="1" presStyleCnt="3">
        <dgm:presLayoutVars>
          <dgm:bulletEnabled val="1"/>
        </dgm:presLayoutVars>
      </dgm:prSet>
      <dgm:spPr/>
    </dgm:pt>
    <dgm:pt modelId="{FC715D65-F829-41F3-923D-C9D0826B46ED}" type="pres">
      <dgm:prSet presAssocID="{1C442B49-73EC-4274-83B2-D20DD6EB96D9}" presName="invisiNode" presStyleLbl="node1" presStyleIdx="1" presStyleCnt="3"/>
      <dgm:spPr/>
    </dgm:pt>
    <dgm:pt modelId="{893CD39F-2492-4A97-86E9-2E17A1A53D13}" type="pres">
      <dgm:prSet presAssocID="{1C442B49-73EC-4274-83B2-D20DD6EB96D9}" presName="imagNode" presStyleLbl="fgImgPlace1" presStyleIdx="1" presStyleCnt="3" custScaleX="152758" custScaleY="147612" custLinFactNeighborY="21361"/>
      <dgm:spPr>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E95D596B-3857-4145-84FE-3F5B83B26F0B}" type="pres">
      <dgm:prSet presAssocID="{F7BF8270-C8CB-429D-9495-223BD31C5C2E}" presName="sibTrans" presStyleLbl="sibTrans2D1" presStyleIdx="0" presStyleCnt="0"/>
      <dgm:spPr/>
    </dgm:pt>
    <dgm:pt modelId="{18DB209D-EC37-4596-A641-6FE651D0DF29}" type="pres">
      <dgm:prSet presAssocID="{5AF128F1-174E-4A7F-A3EF-212F5D2501DA}" presName="compNode" presStyleCnt="0"/>
      <dgm:spPr/>
    </dgm:pt>
    <dgm:pt modelId="{0DBA1915-AA52-41F9-B420-4AE07233DBC6}" type="pres">
      <dgm:prSet presAssocID="{5AF128F1-174E-4A7F-A3EF-212F5D2501DA}" presName="bkgdShape" presStyleLbl="node1" presStyleIdx="2" presStyleCnt="3" custLinFactNeighborX="1002"/>
      <dgm:spPr/>
    </dgm:pt>
    <dgm:pt modelId="{4ED073E8-76F6-454A-9D24-3160C2A00684}" type="pres">
      <dgm:prSet presAssocID="{5AF128F1-174E-4A7F-A3EF-212F5D2501DA}" presName="nodeTx" presStyleLbl="node1" presStyleIdx="2" presStyleCnt="3">
        <dgm:presLayoutVars>
          <dgm:bulletEnabled val="1"/>
        </dgm:presLayoutVars>
      </dgm:prSet>
      <dgm:spPr/>
    </dgm:pt>
    <dgm:pt modelId="{3D6EE6E4-CD34-46D2-8790-D01E3DD4A907}" type="pres">
      <dgm:prSet presAssocID="{5AF128F1-174E-4A7F-A3EF-212F5D2501DA}" presName="invisiNode" presStyleLbl="node1" presStyleIdx="2" presStyleCnt="3"/>
      <dgm:spPr/>
    </dgm:pt>
    <dgm:pt modelId="{FAFD7964-8016-42AC-9599-C4BFA072BDCA}" type="pres">
      <dgm:prSet presAssocID="{5AF128F1-174E-4A7F-A3EF-212F5D2501DA}" presName="imagNode" presStyleLbl="fgImgPlace1" presStyleIdx="2" presStyleCnt="3" custScaleX="153915" custScaleY="138557" custLinFactNeighborX="0" custLinFactNeighborY="25323"/>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Lst>
  <dgm:cxnLst>
    <dgm:cxn modelId="{BDF1C645-9B4B-4A98-8B53-9C8C44C35731}" type="presOf" srcId="{F7BF8270-C8CB-429D-9495-223BD31C5C2E}" destId="{E95D596B-3857-4145-84FE-3F5B83B26F0B}" srcOrd="0" destOrd="0" presId="urn:microsoft.com/office/officeart/2005/8/layout/hList7"/>
    <dgm:cxn modelId="{DFA8A468-E554-4958-AD3A-5D93D8937544}" type="presOf" srcId="{DE0CF117-58D4-40A7-A796-21104D9198E2}" destId="{2F9A75FA-6659-49FC-B48F-A08D905860B8}" srcOrd="1" destOrd="0" presId="urn:microsoft.com/office/officeart/2005/8/layout/hList7"/>
    <dgm:cxn modelId="{C204B368-3963-45C5-BC58-5DB34FBB818A}" type="presOf" srcId="{DE0CF117-58D4-40A7-A796-21104D9198E2}" destId="{0F74B77B-95FD-44E8-ACA4-763479504D47}" srcOrd="0" destOrd="0" presId="urn:microsoft.com/office/officeart/2005/8/layout/hList7"/>
    <dgm:cxn modelId="{EBEAB378-03D0-457F-B165-380A24E93160}" srcId="{7E0D3632-BB42-4B5C-A378-C61BDB9323FD}" destId="{DE0CF117-58D4-40A7-A796-21104D9198E2}" srcOrd="0" destOrd="0" parTransId="{49544A2A-8BA0-4119-ABFE-D4326FADCA47}" sibTransId="{BF8755C3-3CD8-4A99-8A77-1ED9251431A4}"/>
    <dgm:cxn modelId="{A7F8408C-9DBB-4E82-994E-1B69E26F9423}" srcId="{7E0D3632-BB42-4B5C-A378-C61BDB9323FD}" destId="{1C442B49-73EC-4274-83B2-D20DD6EB96D9}" srcOrd="1" destOrd="0" parTransId="{BDB2FFC1-BBBC-42F7-A002-FD46A8CE3AB7}" sibTransId="{F7BF8270-C8CB-429D-9495-223BD31C5C2E}"/>
    <dgm:cxn modelId="{472F9F9C-EAED-44D1-89DC-6E0729DEBA9B}" srcId="{7E0D3632-BB42-4B5C-A378-C61BDB9323FD}" destId="{5AF128F1-174E-4A7F-A3EF-212F5D2501DA}" srcOrd="2" destOrd="0" parTransId="{577FE699-8B21-42F3-9492-7E99A543BC06}" sibTransId="{7A36A38A-2BD5-4C09-BE28-5863F6C45BCB}"/>
    <dgm:cxn modelId="{00D76D9E-EDA1-4518-A36F-CEAA9183A2EE}" type="presOf" srcId="{1C442B49-73EC-4274-83B2-D20DD6EB96D9}" destId="{65E90167-04FB-4F1A-9640-0427879FADFE}" srcOrd="1" destOrd="0" presId="urn:microsoft.com/office/officeart/2005/8/layout/hList7"/>
    <dgm:cxn modelId="{328B65B7-A7A2-4608-880C-9414F7104580}" type="presOf" srcId="{7E0D3632-BB42-4B5C-A378-C61BDB9323FD}" destId="{BFBBB6DE-2EA6-4FDE-8EF8-D94680EA017E}" srcOrd="0" destOrd="0" presId="urn:microsoft.com/office/officeart/2005/8/layout/hList7"/>
    <dgm:cxn modelId="{552ECBE7-8AA0-4576-8AD3-99A61F6BAE4F}" type="presOf" srcId="{5AF128F1-174E-4A7F-A3EF-212F5D2501DA}" destId="{4ED073E8-76F6-454A-9D24-3160C2A00684}" srcOrd="1" destOrd="0" presId="urn:microsoft.com/office/officeart/2005/8/layout/hList7"/>
    <dgm:cxn modelId="{283136EB-EA3C-40EE-BCAB-AFEA3942717B}" type="presOf" srcId="{BF8755C3-3CD8-4A99-8A77-1ED9251431A4}" destId="{E87A8628-08F2-4AAA-BBCC-626C231F1C08}" srcOrd="0" destOrd="0" presId="urn:microsoft.com/office/officeart/2005/8/layout/hList7"/>
    <dgm:cxn modelId="{87FB45EE-1242-42D7-8BC9-7D0D3E227679}" type="presOf" srcId="{1C442B49-73EC-4274-83B2-D20DD6EB96D9}" destId="{818B1AA2-EC43-411D-B20D-8FC1BC691388}" srcOrd="0" destOrd="0" presId="urn:microsoft.com/office/officeart/2005/8/layout/hList7"/>
    <dgm:cxn modelId="{402C32FE-D824-49F1-A007-5827AAD354A6}" type="presOf" srcId="{5AF128F1-174E-4A7F-A3EF-212F5D2501DA}" destId="{0DBA1915-AA52-41F9-B420-4AE07233DBC6}" srcOrd="0" destOrd="0" presId="urn:microsoft.com/office/officeart/2005/8/layout/hList7"/>
    <dgm:cxn modelId="{5A10692D-2097-4B69-BC60-59653CEA90C2}" type="presParOf" srcId="{BFBBB6DE-2EA6-4FDE-8EF8-D94680EA017E}" destId="{FB6C5FCA-BCBB-4722-A4BE-49E80ED4CEC3}" srcOrd="0" destOrd="0" presId="urn:microsoft.com/office/officeart/2005/8/layout/hList7"/>
    <dgm:cxn modelId="{D865F405-7436-4CD3-AC1C-C801518CE2A0}" type="presParOf" srcId="{BFBBB6DE-2EA6-4FDE-8EF8-D94680EA017E}" destId="{6D351122-C3AF-4158-AD3D-DA95DA8EA2E4}" srcOrd="1" destOrd="0" presId="urn:microsoft.com/office/officeart/2005/8/layout/hList7"/>
    <dgm:cxn modelId="{482A0EFB-CA77-4B20-8FB0-34CC5EE404A2}" type="presParOf" srcId="{6D351122-C3AF-4158-AD3D-DA95DA8EA2E4}" destId="{6AABA6C3-AFA5-4A32-8C07-EC4DA12B15CB}" srcOrd="0" destOrd="0" presId="urn:microsoft.com/office/officeart/2005/8/layout/hList7"/>
    <dgm:cxn modelId="{08D02DF5-CFC6-478B-B8D6-09B8E639AFEE}" type="presParOf" srcId="{6AABA6C3-AFA5-4A32-8C07-EC4DA12B15CB}" destId="{0F74B77B-95FD-44E8-ACA4-763479504D47}" srcOrd="0" destOrd="0" presId="urn:microsoft.com/office/officeart/2005/8/layout/hList7"/>
    <dgm:cxn modelId="{7B749BB9-C14F-457D-829D-5FC7E6ECD930}" type="presParOf" srcId="{6AABA6C3-AFA5-4A32-8C07-EC4DA12B15CB}" destId="{2F9A75FA-6659-49FC-B48F-A08D905860B8}" srcOrd="1" destOrd="0" presId="urn:microsoft.com/office/officeart/2005/8/layout/hList7"/>
    <dgm:cxn modelId="{FF1EA205-CB08-4826-B019-BE0C09794225}" type="presParOf" srcId="{6AABA6C3-AFA5-4A32-8C07-EC4DA12B15CB}" destId="{6146BBF4-CC78-4E6B-A8CD-583C18C23D31}" srcOrd="2" destOrd="0" presId="urn:microsoft.com/office/officeart/2005/8/layout/hList7"/>
    <dgm:cxn modelId="{990F878E-FBBC-4B4C-A7CE-CA92C5B79199}" type="presParOf" srcId="{6AABA6C3-AFA5-4A32-8C07-EC4DA12B15CB}" destId="{1F0AEE81-1853-46DD-8F6F-8992DF4B2A3B}" srcOrd="3" destOrd="0" presId="urn:microsoft.com/office/officeart/2005/8/layout/hList7"/>
    <dgm:cxn modelId="{013C93D7-1D50-4D2A-BEA6-B00BE6F777E3}" type="presParOf" srcId="{6D351122-C3AF-4158-AD3D-DA95DA8EA2E4}" destId="{E87A8628-08F2-4AAA-BBCC-626C231F1C08}" srcOrd="1" destOrd="0" presId="urn:microsoft.com/office/officeart/2005/8/layout/hList7"/>
    <dgm:cxn modelId="{529E231E-E190-412C-9719-D6B3C0C87644}" type="presParOf" srcId="{6D351122-C3AF-4158-AD3D-DA95DA8EA2E4}" destId="{2D6393FC-18E8-40EE-8AFD-9C5E7B492953}" srcOrd="2" destOrd="0" presId="urn:microsoft.com/office/officeart/2005/8/layout/hList7"/>
    <dgm:cxn modelId="{B02AB5EF-B426-4F21-8FA5-E08E28F912AD}" type="presParOf" srcId="{2D6393FC-18E8-40EE-8AFD-9C5E7B492953}" destId="{818B1AA2-EC43-411D-B20D-8FC1BC691388}" srcOrd="0" destOrd="0" presId="urn:microsoft.com/office/officeart/2005/8/layout/hList7"/>
    <dgm:cxn modelId="{24CDFC4B-20A5-41EC-8079-347A421E2BE8}" type="presParOf" srcId="{2D6393FC-18E8-40EE-8AFD-9C5E7B492953}" destId="{65E90167-04FB-4F1A-9640-0427879FADFE}" srcOrd="1" destOrd="0" presId="urn:microsoft.com/office/officeart/2005/8/layout/hList7"/>
    <dgm:cxn modelId="{D340C0A5-E9BF-4FE8-8981-4C5C88F0F381}" type="presParOf" srcId="{2D6393FC-18E8-40EE-8AFD-9C5E7B492953}" destId="{FC715D65-F829-41F3-923D-C9D0826B46ED}" srcOrd="2" destOrd="0" presId="urn:microsoft.com/office/officeart/2005/8/layout/hList7"/>
    <dgm:cxn modelId="{B3C1B52A-F153-4A79-BADC-90CB6CD570BB}" type="presParOf" srcId="{2D6393FC-18E8-40EE-8AFD-9C5E7B492953}" destId="{893CD39F-2492-4A97-86E9-2E17A1A53D13}" srcOrd="3" destOrd="0" presId="urn:microsoft.com/office/officeart/2005/8/layout/hList7"/>
    <dgm:cxn modelId="{AC478425-176B-4FF9-88FA-91E7EF4D0D50}" type="presParOf" srcId="{6D351122-C3AF-4158-AD3D-DA95DA8EA2E4}" destId="{E95D596B-3857-4145-84FE-3F5B83B26F0B}" srcOrd="3" destOrd="0" presId="urn:microsoft.com/office/officeart/2005/8/layout/hList7"/>
    <dgm:cxn modelId="{C8E82789-B5F7-4255-9581-7B18999E2A1F}" type="presParOf" srcId="{6D351122-C3AF-4158-AD3D-DA95DA8EA2E4}" destId="{18DB209D-EC37-4596-A641-6FE651D0DF29}" srcOrd="4" destOrd="0" presId="urn:microsoft.com/office/officeart/2005/8/layout/hList7"/>
    <dgm:cxn modelId="{CC20DD1F-E3C4-4A4A-9810-D8F4332EE825}" type="presParOf" srcId="{18DB209D-EC37-4596-A641-6FE651D0DF29}" destId="{0DBA1915-AA52-41F9-B420-4AE07233DBC6}" srcOrd="0" destOrd="0" presId="urn:microsoft.com/office/officeart/2005/8/layout/hList7"/>
    <dgm:cxn modelId="{C4070DEC-6FA8-4E4B-9CB9-DB6ED3442EBB}" type="presParOf" srcId="{18DB209D-EC37-4596-A641-6FE651D0DF29}" destId="{4ED073E8-76F6-454A-9D24-3160C2A00684}" srcOrd="1" destOrd="0" presId="urn:microsoft.com/office/officeart/2005/8/layout/hList7"/>
    <dgm:cxn modelId="{F702C049-35F4-44C8-A38B-B713E2C417E5}" type="presParOf" srcId="{18DB209D-EC37-4596-A641-6FE651D0DF29}" destId="{3D6EE6E4-CD34-46D2-8790-D01E3DD4A907}" srcOrd="2" destOrd="0" presId="urn:microsoft.com/office/officeart/2005/8/layout/hList7"/>
    <dgm:cxn modelId="{7B4C88C7-BD05-488B-BD8A-4DB69E2B0731}" type="presParOf" srcId="{18DB209D-EC37-4596-A641-6FE651D0DF29}" destId="{FAFD7964-8016-42AC-9599-C4BFA072BDC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4B77B-95FD-44E8-ACA4-763479504D47}">
      <dsp:nvSpPr>
        <dsp:cNvPr id="0" name=""/>
        <dsp:cNvSpPr/>
      </dsp:nvSpPr>
      <dsp:spPr>
        <a:xfrm>
          <a:off x="0" y="0"/>
          <a:ext cx="1614107" cy="207112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US" sz="1700" b="1" kern="1200" dirty="0">
            <a:solidFill>
              <a:schemeClr val="tx1"/>
            </a:solidFill>
          </a:endParaRPr>
        </a:p>
        <a:p>
          <a:pPr marL="0" lvl="0" indent="0" algn="ctr" defTabSz="755650">
            <a:lnSpc>
              <a:spcPct val="90000"/>
            </a:lnSpc>
            <a:spcBef>
              <a:spcPct val="0"/>
            </a:spcBef>
            <a:spcAft>
              <a:spcPct val="35000"/>
            </a:spcAft>
            <a:buNone/>
          </a:pPr>
          <a:r>
            <a:rPr lang="en-US" sz="2400" b="1" kern="1200" dirty="0">
              <a:solidFill>
                <a:schemeClr val="tx1"/>
              </a:solidFill>
            </a:rPr>
            <a:t>Challenge</a:t>
          </a:r>
        </a:p>
      </dsp:txBody>
      <dsp:txXfrm>
        <a:off x="0" y="828451"/>
        <a:ext cx="1614107" cy="828451"/>
      </dsp:txXfrm>
    </dsp:sp>
    <dsp:sp modelId="{1F0AEE81-1853-46DD-8F6F-8992DF4B2A3B}">
      <dsp:nvSpPr>
        <dsp:cNvPr id="0" name=""/>
        <dsp:cNvSpPr/>
      </dsp:nvSpPr>
      <dsp:spPr>
        <a:xfrm>
          <a:off x="259830" y="142332"/>
          <a:ext cx="1044356" cy="9958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8B1AA2-EC43-411D-B20D-8FC1BC691388}">
      <dsp:nvSpPr>
        <dsp:cNvPr id="0" name=""/>
        <dsp:cNvSpPr/>
      </dsp:nvSpPr>
      <dsp:spPr>
        <a:xfrm>
          <a:off x="1631489" y="19959"/>
          <a:ext cx="1614107" cy="207112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US" sz="1700" b="1" kern="1200" dirty="0">
            <a:solidFill>
              <a:schemeClr val="tx1"/>
            </a:solidFill>
          </a:endParaRPr>
        </a:p>
        <a:p>
          <a:pPr marL="0" lvl="0" indent="0" algn="ctr" defTabSz="755650">
            <a:lnSpc>
              <a:spcPct val="90000"/>
            </a:lnSpc>
            <a:spcBef>
              <a:spcPct val="0"/>
            </a:spcBef>
            <a:spcAft>
              <a:spcPct val="35000"/>
            </a:spcAft>
            <a:buNone/>
          </a:pPr>
          <a:r>
            <a:rPr lang="en-US" sz="2400" b="1" kern="1200" dirty="0">
              <a:solidFill>
                <a:schemeClr val="tx1"/>
              </a:solidFill>
            </a:rPr>
            <a:t>Scaffold</a:t>
          </a:r>
        </a:p>
      </dsp:txBody>
      <dsp:txXfrm>
        <a:off x="1631489" y="848410"/>
        <a:ext cx="1614107" cy="828451"/>
      </dsp:txXfrm>
    </dsp:sp>
    <dsp:sp modelId="{893CD39F-2492-4A97-86E9-2E17A1A53D13}">
      <dsp:nvSpPr>
        <dsp:cNvPr id="0" name=""/>
        <dsp:cNvSpPr/>
      </dsp:nvSpPr>
      <dsp:spPr>
        <a:xfrm>
          <a:off x="1946261" y="127364"/>
          <a:ext cx="1053549" cy="101805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A1915-AA52-41F9-B420-4AE07233DBC6}">
      <dsp:nvSpPr>
        <dsp:cNvPr id="0" name=""/>
        <dsp:cNvSpPr/>
      </dsp:nvSpPr>
      <dsp:spPr>
        <a:xfrm>
          <a:off x="3331965" y="4346"/>
          <a:ext cx="1614107" cy="207112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US" sz="1700" b="1" kern="1200" dirty="0">
            <a:solidFill>
              <a:schemeClr val="tx1"/>
            </a:solidFill>
          </a:endParaRPr>
        </a:p>
        <a:p>
          <a:pPr marL="0" lvl="0" indent="0" algn="ctr" defTabSz="755650">
            <a:lnSpc>
              <a:spcPct val="90000"/>
            </a:lnSpc>
            <a:spcBef>
              <a:spcPct val="0"/>
            </a:spcBef>
            <a:spcAft>
              <a:spcPct val="35000"/>
            </a:spcAft>
            <a:buNone/>
          </a:pPr>
          <a:r>
            <a:rPr lang="en-US" sz="2400" b="1" kern="1200" dirty="0">
              <a:solidFill>
                <a:schemeClr val="tx1"/>
              </a:solidFill>
            </a:rPr>
            <a:t>Engage</a:t>
          </a:r>
        </a:p>
      </dsp:txBody>
      <dsp:txXfrm>
        <a:off x="3331965" y="832797"/>
        <a:ext cx="1614107" cy="828451"/>
      </dsp:txXfrm>
    </dsp:sp>
    <dsp:sp modelId="{FAFD7964-8016-42AC-9599-C4BFA072BDCA}">
      <dsp:nvSpPr>
        <dsp:cNvPr id="0" name=""/>
        <dsp:cNvSpPr/>
      </dsp:nvSpPr>
      <dsp:spPr>
        <a:xfrm>
          <a:off x="3604802" y="170302"/>
          <a:ext cx="1061529" cy="95560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C5FCA-BCBB-4722-A4BE-49E80ED4CEC3}">
      <dsp:nvSpPr>
        <dsp:cNvPr id="0" name=""/>
        <dsp:cNvSpPr/>
      </dsp:nvSpPr>
      <dsp:spPr>
        <a:xfrm>
          <a:off x="197842" y="1656902"/>
          <a:ext cx="4550387" cy="31066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675DBDA-B98A-4341-94EE-6EA9716D9C9F}" type="datetimeFigureOut">
              <a:rPr lang="en-GB" smtClean="0"/>
              <a:t>19/10/2021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DF3591D-5085-448A-84C1-AC91E019006E}" type="slidenum">
              <a:rPr lang="en-GB" smtClean="0"/>
              <a:t>‹#›</a:t>
            </a:fld>
            <a:endParaRPr lang="en-GB"/>
          </a:p>
        </p:txBody>
      </p:sp>
    </p:spTree>
    <p:extLst>
      <p:ext uri="{BB962C8B-B14F-4D97-AF65-F5344CB8AC3E}">
        <p14:creationId xmlns:p14="http://schemas.microsoft.com/office/powerpoint/2010/main" val="296517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B0105E-0FC1-4E88-8247-5B2422EA972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180315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B0105E-0FC1-4E88-8247-5B2422EA972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410828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B0105E-0FC1-4E88-8247-5B2422EA972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3935878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7A1E-AA02-4DEE-9079-879A081D93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F32C8C-73CE-403C-B063-409994160A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7C0E69-0D5E-4CD1-98C8-727ECDE38345}"/>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5" name="Footer Placeholder 4">
            <a:extLst>
              <a:ext uri="{FF2B5EF4-FFF2-40B4-BE49-F238E27FC236}">
                <a16:creationId xmlns:a16="http://schemas.microsoft.com/office/drawing/2014/main" id="{911193F8-90AC-468A-A388-DD501DAB0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A55FA-5D09-485F-8C50-40DB5BDE3EF2}"/>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211615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251F-9FEE-463E-852D-2F2AD23029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8C4279-F32E-49E2-BC0E-A30FEE0FB8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A6796B-927C-4850-BA4B-1076429E4E69}"/>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5" name="Footer Placeholder 4">
            <a:extLst>
              <a:ext uri="{FF2B5EF4-FFF2-40B4-BE49-F238E27FC236}">
                <a16:creationId xmlns:a16="http://schemas.microsoft.com/office/drawing/2014/main" id="{EA599FC9-0ECF-4216-8A29-60F4B4375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4FAAFD-8258-4FD1-8341-652AEE75949A}"/>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82167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C8D-B996-4A66-9C64-90AE982EAB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85514E-DD46-4E13-8871-283F1EE33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6A7115-EABE-42CE-BE4A-A987BDE1BF5B}"/>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5" name="Footer Placeholder 4">
            <a:extLst>
              <a:ext uri="{FF2B5EF4-FFF2-40B4-BE49-F238E27FC236}">
                <a16:creationId xmlns:a16="http://schemas.microsoft.com/office/drawing/2014/main" id="{53F94C60-18C6-43AA-8E4D-2C082AE82C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3C09BD-DCB4-44AE-8E42-D222C5C2F92A}"/>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2177145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C1BD-291F-4823-9493-A1F09936E4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D5FFAE-DBE4-410F-B6A9-4ED564437B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075A00-8E31-4A01-9DBD-21CA0C6A86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41DD28-B3BB-4B54-8162-62BB197F71AF}"/>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6" name="Footer Placeholder 5">
            <a:extLst>
              <a:ext uri="{FF2B5EF4-FFF2-40B4-BE49-F238E27FC236}">
                <a16:creationId xmlns:a16="http://schemas.microsoft.com/office/drawing/2014/main" id="{80A11738-32D8-469F-9864-64F7B48144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058E2B-E334-4C09-A278-FE7E465D5B20}"/>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117043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6F24-3ADE-4689-8B18-60543FD587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3462D6-AD37-4719-A00C-B8B02E151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93F090-E9E7-49A8-9DAC-3B5252E404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5C21DC-D5C0-4105-82F3-2B388390B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AC49AF-8414-44BB-8AAC-7C70FA559A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4A77F3-D8D7-453E-BC6C-9E706345264D}"/>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8" name="Footer Placeholder 7">
            <a:extLst>
              <a:ext uri="{FF2B5EF4-FFF2-40B4-BE49-F238E27FC236}">
                <a16:creationId xmlns:a16="http://schemas.microsoft.com/office/drawing/2014/main" id="{D08E7791-2D66-43FD-B853-356AEBDBF3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21F0AD-0AD9-42F1-866D-8975BB761D3D}"/>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1674279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547C-820A-4E18-93D1-63D0FDBD31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C5E1A9-F1E1-4768-A81A-EF96ABD98437}"/>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4" name="Footer Placeholder 3">
            <a:extLst>
              <a:ext uri="{FF2B5EF4-FFF2-40B4-BE49-F238E27FC236}">
                <a16:creationId xmlns:a16="http://schemas.microsoft.com/office/drawing/2014/main" id="{DC8BB376-1195-44BF-8462-E168066228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C45ED0-E71F-4291-AC20-0E4D620393D3}"/>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206031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05CA3C-0B81-44A7-B3A4-8AD1A8356D56}"/>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3" name="Footer Placeholder 2">
            <a:extLst>
              <a:ext uri="{FF2B5EF4-FFF2-40B4-BE49-F238E27FC236}">
                <a16:creationId xmlns:a16="http://schemas.microsoft.com/office/drawing/2014/main" id="{A82A7DC5-0536-41CB-83BD-817623CE2D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F4DDB7-A9D9-4C10-9A78-FD61FB785932}"/>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380434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401E-D89B-41EA-B69B-443A118196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0118F8-AD8A-4166-A971-9F05E0E5A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A304F3-4344-4B50-881B-D7DD222A2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2F526B-E70D-4DDE-8B6D-3B9E79AB2B97}"/>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6" name="Footer Placeholder 5">
            <a:extLst>
              <a:ext uri="{FF2B5EF4-FFF2-40B4-BE49-F238E27FC236}">
                <a16:creationId xmlns:a16="http://schemas.microsoft.com/office/drawing/2014/main" id="{D5F028BC-2884-445E-81AA-192DAC1EF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7A368-B3F9-4EF1-9527-478B278FC9CF}"/>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410273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B0105E-0FC1-4E88-8247-5B2422EA972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1004907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77A9-B472-448B-B902-C0CBB83A0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A3B80E-6DC0-4C60-BFBA-EF7BCDA11F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858B99-4949-4219-81B8-AD9A6E1F1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30AEEC-32C1-4389-B612-2BC92616E427}"/>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6" name="Footer Placeholder 5">
            <a:extLst>
              <a:ext uri="{FF2B5EF4-FFF2-40B4-BE49-F238E27FC236}">
                <a16:creationId xmlns:a16="http://schemas.microsoft.com/office/drawing/2014/main" id="{BD9A2BBB-B1DC-4C3A-8102-8D040C7230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8DD83-3F48-48FC-9FAE-A7EC61D775F4}"/>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2275093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19D9-D364-4F65-9603-26D3BBFC24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01767B-BA33-4E1D-9D47-088C77BA47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924E67-107D-4624-86C0-3EB7F8709BCF}"/>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5" name="Footer Placeholder 4">
            <a:extLst>
              <a:ext uri="{FF2B5EF4-FFF2-40B4-BE49-F238E27FC236}">
                <a16:creationId xmlns:a16="http://schemas.microsoft.com/office/drawing/2014/main" id="{555D56C4-2884-46F0-B13F-0A755AE62B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8226D3-4B51-48E8-8535-4873C5E7CB79}"/>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3153035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EFBE5B-D6DD-435E-B333-9AB81FA430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0FE661-9C43-4684-90A9-B380E27BC2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459387-2FFF-4B81-98D9-BA2754D9B8F8}"/>
              </a:ext>
            </a:extLst>
          </p:cNvPr>
          <p:cNvSpPr>
            <a:spLocks noGrp="1"/>
          </p:cNvSpPr>
          <p:nvPr>
            <p:ph type="dt" sz="half" idx="10"/>
          </p:nvPr>
        </p:nvSpPr>
        <p:spPr/>
        <p:txBody>
          <a:bodyPr/>
          <a:lstStyle/>
          <a:p>
            <a:fld id="{665D5EB2-1BCF-4867-8465-1A3CB28BB238}" type="datetimeFigureOut">
              <a:rPr lang="en-GB" smtClean="0"/>
              <a:t>19/10/2021</a:t>
            </a:fld>
            <a:endParaRPr lang="en-GB"/>
          </a:p>
        </p:txBody>
      </p:sp>
      <p:sp>
        <p:nvSpPr>
          <p:cNvPr id="5" name="Footer Placeholder 4">
            <a:extLst>
              <a:ext uri="{FF2B5EF4-FFF2-40B4-BE49-F238E27FC236}">
                <a16:creationId xmlns:a16="http://schemas.microsoft.com/office/drawing/2014/main" id="{40BDE752-0AB6-41A3-B349-887B83468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32FF62-E4D5-4964-81D3-9658496B1600}"/>
              </a:ext>
            </a:extLst>
          </p:cNvPr>
          <p:cNvSpPr>
            <a:spLocks noGrp="1"/>
          </p:cNvSpPr>
          <p:nvPr>
            <p:ph type="sldNum" sz="quarter" idx="12"/>
          </p:nvPr>
        </p:nvSpPr>
        <p:spPr/>
        <p:txBody>
          <a:bodyPr/>
          <a:lstStyle/>
          <a:p>
            <a:fld id="{8F72D852-D47C-4E96-8C82-5F20D6769AA7}" type="slidenum">
              <a:rPr lang="en-GB" smtClean="0"/>
              <a:t>‹#›</a:t>
            </a:fld>
            <a:endParaRPr lang="en-GB"/>
          </a:p>
        </p:txBody>
      </p:sp>
    </p:spTree>
    <p:extLst>
      <p:ext uri="{BB962C8B-B14F-4D97-AF65-F5344CB8AC3E}">
        <p14:creationId xmlns:p14="http://schemas.microsoft.com/office/powerpoint/2010/main" val="222918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B0105E-0FC1-4E88-8247-5B2422EA9729}"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140796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B0105E-0FC1-4E88-8247-5B2422EA9729}"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175286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B0105E-0FC1-4E88-8247-5B2422EA9729}" type="datetimeFigureOut">
              <a:rPr lang="en-GB" smtClean="0"/>
              <a:t>19/10/2021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109927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B0105E-0FC1-4E88-8247-5B2422EA9729}" type="datetimeFigureOut">
              <a:rPr lang="en-GB" smtClean="0"/>
              <a:t>19/10/2021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422911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0105E-0FC1-4E88-8247-5B2422EA9729}" type="datetimeFigureOut">
              <a:rPr lang="en-GB" smtClean="0"/>
              <a:t>19/10/2021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207904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B0105E-0FC1-4E88-8247-5B2422EA9729}"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93576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B0105E-0FC1-4E88-8247-5B2422EA9729}"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73B61-F7CF-4BA4-889A-722E90CA9382}" type="slidenum">
              <a:rPr lang="en-GB" smtClean="0"/>
              <a:t>‹#›</a:t>
            </a:fld>
            <a:endParaRPr lang="en-GB"/>
          </a:p>
        </p:txBody>
      </p:sp>
    </p:spTree>
    <p:extLst>
      <p:ext uri="{BB962C8B-B14F-4D97-AF65-F5344CB8AC3E}">
        <p14:creationId xmlns:p14="http://schemas.microsoft.com/office/powerpoint/2010/main" val="174393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0105E-0FC1-4E88-8247-5B2422EA9729}" type="datetimeFigureOut">
              <a:rPr lang="en-GB" smtClean="0"/>
              <a:t>19/10/2021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73B61-F7CF-4BA4-889A-722E90CA9382}" type="slidenum">
              <a:rPr lang="en-GB" smtClean="0"/>
              <a:t>‹#›</a:t>
            </a:fld>
            <a:endParaRPr lang="en-GB"/>
          </a:p>
        </p:txBody>
      </p:sp>
    </p:spTree>
    <p:extLst>
      <p:ext uri="{BB962C8B-B14F-4D97-AF65-F5344CB8AC3E}">
        <p14:creationId xmlns:p14="http://schemas.microsoft.com/office/powerpoint/2010/main" val="3419688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078C5E-4F21-4F5A-B89E-84857EE69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98F5BA-DCB2-445C-8E62-5B3A9C245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E137A-1A99-481A-A696-5C53E4167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D5EB2-1BCF-4867-8465-1A3CB28BB238}" type="datetimeFigureOut">
              <a:rPr lang="en-GB" smtClean="0"/>
              <a:t>19/10/2021</a:t>
            </a:fld>
            <a:endParaRPr lang="en-GB"/>
          </a:p>
        </p:txBody>
      </p:sp>
      <p:sp>
        <p:nvSpPr>
          <p:cNvPr id="5" name="Footer Placeholder 4">
            <a:extLst>
              <a:ext uri="{FF2B5EF4-FFF2-40B4-BE49-F238E27FC236}">
                <a16:creationId xmlns:a16="http://schemas.microsoft.com/office/drawing/2014/main" id="{80260B15-714D-44BE-8B0D-196F73A3B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DB2B31-8FCC-4254-A99C-E1A6DE33D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2D852-D47C-4E96-8C82-5F20D6769AA7}" type="slidenum">
              <a:rPr lang="en-GB" smtClean="0"/>
              <a:t>‹#›</a:t>
            </a:fld>
            <a:endParaRPr lang="en-GB"/>
          </a:p>
        </p:txBody>
      </p:sp>
    </p:spTree>
    <p:extLst>
      <p:ext uri="{BB962C8B-B14F-4D97-AF65-F5344CB8AC3E}">
        <p14:creationId xmlns:p14="http://schemas.microsoft.com/office/powerpoint/2010/main" val="3504675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ttp://www.google.co.uk/url?sa=i&amp;rct=j&amp;q=&amp;esrc=s&amp;source=images&amp;cd=&amp;cad=rja&amp;uact=8&amp;ved=2ahUKEwiZ0rjalo_aAhUGzRQKHWI6BvMQjRx6BAgAEAU&amp;url=http://mommax6.blogspot.com/2016/11/working-memory-ram-of-brain.html&amp;psig=AOvVaw1olxbHubxILwgfZCZNBsrk&amp;ust=1522331956422708" TargetMode="Externa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hyperlink" Target="http://www.google.co.uk/url?sa=i&amp;rct=j&amp;q=&amp;esrc=s&amp;source=images&amp;cd=&amp;cad=rja&amp;uact=8&amp;ved=2ahUKEwigxdqBl4_aAhVJWBQKHQcUABMQjRx6BAgAEAU&amp;url=http://brainmadesimple.com/memory/long.html&amp;psig=AOvVaw1R5ScDHFuA5EWA28rCxYGO&amp;ust=1522332050954529"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ted.com/talks/peter_doolittle_how_your_working_memory_makes_sense_of_the_world?utm_source=tedcomshare&amp;utm_medium=email&amp;utm_campaign=tedsprea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youtube.com/watch?v=_wqG7g1kZUo&amp;feature=youtu.b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ted.com/talks/robert_waldinger_what_makes_a_good_life_lessons_from_the_longest_study_on_happines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hyperlink" Target="http://www.google.co.uk/url?sa=i&amp;rct=j&amp;q=&amp;esrc=s&amp;source=images&amp;cd=&amp;cad=rja&amp;uact=8&amp;ved=2ahUKEwiOx6mfwdXZAhUCwBQKHVhMD3wQjRx6BAgAEAY&amp;url=http://waukeshanorth1.blogspot.com/2014/03/danielsons-component-3b-using.html&amp;psig=AOvVaw3dwQNirdcEUor6rkKCET27&amp;ust=1520350527496189" TargetMode="External"/><Relationship Id="rId2" Type="http://schemas.openxmlformats.org/officeDocument/2006/relationships/diagramData" Target="../diagrams/data1.xml"/><Relationship Id="rId16" Type="http://schemas.openxmlformats.org/officeDocument/2006/relationships/image" Target="../media/image17.jpe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2.jpeg"/><Relationship Id="rId5" Type="http://schemas.openxmlformats.org/officeDocument/2006/relationships/diagramColors" Target="../diagrams/colors1.xml"/><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diagramQuickStyle" Target="../diagrams/quickStyle1.xml"/><Relationship Id="rId9" Type="http://schemas.openxmlformats.org/officeDocument/2006/relationships/image" Target="../media/image10.jpe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High Performance Learning 3 (April 2018)</a:t>
            </a:r>
          </a:p>
        </p:txBody>
      </p:sp>
      <p:pic>
        <p:nvPicPr>
          <p:cNvPr id="4" name="Content Placeholder 3" descr="&lt;strong&gt;Memory&lt;/strong&gt;, a Torch Pas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731" y="1767336"/>
            <a:ext cx="5354536" cy="3071813"/>
          </a:xfrm>
        </p:spPr>
      </p:pic>
      <p:sp>
        <p:nvSpPr>
          <p:cNvPr id="5" name="TextBox 4"/>
          <p:cNvSpPr txBox="1"/>
          <p:nvPr/>
        </p:nvSpPr>
        <p:spPr>
          <a:xfrm>
            <a:off x="3941196" y="5182251"/>
            <a:ext cx="4309607" cy="830997"/>
          </a:xfrm>
          <a:prstGeom prst="rect">
            <a:avLst/>
          </a:prstGeom>
          <a:noFill/>
        </p:spPr>
        <p:txBody>
          <a:bodyPr wrap="square" rtlCol="0">
            <a:spAutoFit/>
          </a:bodyPr>
          <a:lstStyle/>
          <a:p>
            <a:pPr algn="ctr"/>
            <a:r>
              <a:rPr lang="en-GB" sz="4800" dirty="0"/>
              <a:t>“Linking”</a:t>
            </a:r>
          </a:p>
        </p:txBody>
      </p:sp>
      <p:sp>
        <p:nvSpPr>
          <p:cNvPr id="6" name="Footer Placeholder 5"/>
          <p:cNvSpPr>
            <a:spLocks noGrp="1"/>
          </p:cNvSpPr>
          <p:nvPr>
            <p:ph type="ftr" sz="quarter" idx="11"/>
          </p:nvPr>
        </p:nvSpPr>
        <p:spPr/>
        <p:txBody>
          <a:bodyPr/>
          <a:lstStyle/>
          <a:p>
            <a:r>
              <a:rPr lang="en-GB" dirty="0"/>
              <a:t>AC 2018</a:t>
            </a:r>
          </a:p>
        </p:txBody>
      </p:sp>
    </p:spTree>
    <p:extLst>
      <p:ext uri="{BB962C8B-B14F-4D97-AF65-F5344CB8AC3E}">
        <p14:creationId xmlns:p14="http://schemas.microsoft.com/office/powerpoint/2010/main" val="302693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C7BC-26B9-4BF0-8D20-662B6778975D}"/>
              </a:ext>
            </a:extLst>
          </p:cNvPr>
          <p:cNvSpPr>
            <a:spLocks noGrp="1"/>
          </p:cNvSpPr>
          <p:nvPr>
            <p:ph type="title"/>
          </p:nvPr>
        </p:nvSpPr>
        <p:spPr/>
        <p:txBody>
          <a:bodyPr/>
          <a:lstStyle/>
          <a:p>
            <a:r>
              <a:rPr lang="en-GB" dirty="0">
                <a:latin typeface="AR CHRISTY" panose="02000000000000000000" pitchFamily="2" charset="0"/>
              </a:rPr>
              <a:t>The Science of Successful Learning </a:t>
            </a:r>
            <a:br>
              <a:rPr lang="en-GB" dirty="0">
                <a:latin typeface="AR CHRISTY" panose="02000000000000000000" pitchFamily="2" charset="0"/>
              </a:rPr>
            </a:br>
            <a:r>
              <a:rPr lang="en-GB" dirty="0">
                <a:solidFill>
                  <a:srgbClr val="FF0000"/>
                </a:solidFill>
                <a:latin typeface="AR CHRISTY" panose="02000000000000000000" pitchFamily="2" charset="0"/>
              </a:rPr>
              <a:t>(Staff copy now available in LRC!!)</a:t>
            </a:r>
          </a:p>
        </p:txBody>
      </p:sp>
      <p:pic>
        <p:nvPicPr>
          <p:cNvPr id="5" name="Content Placeholder 4">
            <a:extLst>
              <a:ext uri="{FF2B5EF4-FFF2-40B4-BE49-F238E27FC236}">
                <a16:creationId xmlns:a16="http://schemas.microsoft.com/office/drawing/2014/main" id="{ACE4E98F-4F1B-4972-BA34-AB9C5F402B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2838" y="1966094"/>
            <a:ext cx="3242891" cy="4351338"/>
          </a:xfrm>
        </p:spPr>
      </p:pic>
      <p:pic>
        <p:nvPicPr>
          <p:cNvPr id="7" name="Picture 6">
            <a:extLst>
              <a:ext uri="{FF2B5EF4-FFF2-40B4-BE49-F238E27FC236}">
                <a16:creationId xmlns:a16="http://schemas.microsoft.com/office/drawing/2014/main" id="{647394EF-25E1-455D-ADCE-B7F349639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582" y="1886988"/>
            <a:ext cx="4008679" cy="5333613"/>
          </a:xfrm>
          <a:prstGeom prst="rect">
            <a:avLst/>
          </a:prstGeom>
        </p:spPr>
      </p:pic>
    </p:spTree>
    <p:extLst>
      <p:ext uri="{BB962C8B-B14F-4D97-AF65-F5344CB8AC3E}">
        <p14:creationId xmlns:p14="http://schemas.microsoft.com/office/powerpoint/2010/main" val="57881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785261-F584-486B-AFBE-A7C1D7DADACD}"/>
              </a:ext>
            </a:extLst>
          </p:cNvPr>
          <p:cNvSpPr>
            <a:spLocks noGrp="1"/>
          </p:cNvSpPr>
          <p:nvPr>
            <p:ph type="ctrTitle"/>
          </p:nvPr>
        </p:nvSpPr>
        <p:spPr>
          <a:xfrm>
            <a:off x="838199" y="4525347"/>
            <a:ext cx="6801321" cy="1737360"/>
          </a:xfrm>
        </p:spPr>
        <p:txBody>
          <a:bodyPr anchor="ctr">
            <a:normAutofit fontScale="90000"/>
          </a:bodyPr>
          <a:lstStyle/>
          <a:p>
            <a:pPr algn="r"/>
            <a:r>
              <a:rPr lang="en-GB" dirty="0">
                <a:latin typeface="Bahnschrift" panose="020B0502040204020203" pitchFamily="34" charset="0"/>
              </a:rPr>
              <a:t>A brief introduction to the science of memory</a:t>
            </a:r>
          </a:p>
        </p:txBody>
      </p:sp>
      <p:sp>
        <p:nvSpPr>
          <p:cNvPr id="3" name="Subtitle 2">
            <a:extLst>
              <a:ext uri="{FF2B5EF4-FFF2-40B4-BE49-F238E27FC236}">
                <a16:creationId xmlns:a16="http://schemas.microsoft.com/office/drawing/2014/main" id="{822356AF-65AD-4D62-B505-8DF70AC866B1}"/>
              </a:ext>
            </a:extLst>
          </p:cNvPr>
          <p:cNvSpPr>
            <a:spLocks noGrp="1"/>
          </p:cNvSpPr>
          <p:nvPr>
            <p:ph type="subTitle" idx="1"/>
          </p:nvPr>
        </p:nvSpPr>
        <p:spPr>
          <a:xfrm>
            <a:off x="7961258" y="4525347"/>
            <a:ext cx="3258675" cy="1737360"/>
          </a:xfrm>
        </p:spPr>
        <p:txBody>
          <a:bodyPr anchor="ctr">
            <a:normAutofit/>
          </a:bodyPr>
          <a:lstStyle/>
          <a:p>
            <a:pPr marL="342900" indent="-342900" algn="l">
              <a:buFont typeface="Wingdings" panose="05000000000000000000" pitchFamily="2" charset="2"/>
              <a:buChar char="ü"/>
            </a:pPr>
            <a:r>
              <a:rPr lang="en-GB" dirty="0"/>
              <a:t>Attention</a:t>
            </a:r>
          </a:p>
          <a:p>
            <a:pPr marL="342900" indent="-342900" algn="l">
              <a:buFont typeface="Wingdings" panose="05000000000000000000" pitchFamily="2" charset="2"/>
              <a:buChar char="ü"/>
            </a:pPr>
            <a:r>
              <a:rPr lang="en-GB" dirty="0"/>
              <a:t>Elaboration </a:t>
            </a:r>
          </a:p>
          <a:p>
            <a:pPr marL="342900" indent="-342900" algn="l">
              <a:buFont typeface="Wingdings" panose="05000000000000000000" pitchFamily="2" charset="2"/>
              <a:buChar char="ü"/>
            </a:pPr>
            <a:r>
              <a:rPr lang="en-GB" dirty="0"/>
              <a:t>Retrieval</a:t>
            </a:r>
          </a:p>
        </p:txBody>
      </p:sp>
    </p:spTree>
    <p:extLst>
      <p:ext uri="{BB962C8B-B14F-4D97-AF65-F5344CB8AC3E}">
        <p14:creationId xmlns:p14="http://schemas.microsoft.com/office/powerpoint/2010/main" val="42704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descr="multi-store model of memory">
            <a:extLst>
              <a:ext uri="{FF2B5EF4-FFF2-40B4-BE49-F238E27FC236}">
                <a16:creationId xmlns:a16="http://schemas.microsoft.com/office/drawing/2014/main" id="{D5C62E88-595C-42DF-AF60-664C274976A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467" y="1588770"/>
            <a:ext cx="10905066" cy="3680459"/>
          </a:xfrm>
          <a:prstGeom prst="rect">
            <a:avLst/>
          </a:prstGeom>
          <a:noFill/>
        </p:spPr>
      </p:pic>
    </p:spTree>
    <p:extLst>
      <p:ext uri="{BB962C8B-B14F-4D97-AF65-F5344CB8AC3E}">
        <p14:creationId xmlns:p14="http://schemas.microsoft.com/office/powerpoint/2010/main" val="574136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6A5EBC0C-11E1-4AF4-884D-29F02D7E83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1274" y="1675227"/>
            <a:ext cx="7989452" cy="4394199"/>
          </a:xfrm>
          <a:prstGeom prst="rect">
            <a:avLst/>
          </a:prstGeom>
        </p:spPr>
      </p:pic>
      <p:sp>
        <p:nvSpPr>
          <p:cNvPr id="2" name="Title 1">
            <a:extLst>
              <a:ext uri="{FF2B5EF4-FFF2-40B4-BE49-F238E27FC236}">
                <a16:creationId xmlns:a16="http://schemas.microsoft.com/office/drawing/2014/main" id="{F5D1DDAD-A6F8-4AD2-8C93-0AFCC0488421}"/>
              </a:ext>
            </a:extLst>
          </p:cNvPr>
          <p:cNvSpPr>
            <a:spLocks noGrp="1"/>
          </p:cNvSpPr>
          <p:nvPr>
            <p:ph type="title"/>
          </p:nvPr>
        </p:nvSpPr>
        <p:spPr>
          <a:xfrm>
            <a:off x="556532" y="643467"/>
            <a:ext cx="11210925" cy="744836"/>
          </a:xfrm>
        </p:spPr>
        <p:txBody>
          <a:bodyPr vert="horz" lIns="91440" tIns="45720" rIns="91440" bIns="45720" rtlCol="0" anchor="ctr">
            <a:noAutofit/>
          </a:bodyPr>
          <a:lstStyle/>
          <a:p>
            <a:pPr algn="ctr"/>
            <a:r>
              <a:rPr lang="en-US" sz="6600" kern="1200" dirty="0">
                <a:solidFill>
                  <a:schemeClr val="bg1"/>
                </a:solidFill>
                <a:latin typeface="Bahnschrift" panose="020B0502040204020203" pitchFamily="34" charset="0"/>
              </a:rPr>
              <a:t>Attention! </a:t>
            </a:r>
          </a:p>
        </p:txBody>
      </p:sp>
    </p:spTree>
    <p:extLst>
      <p:ext uri="{BB962C8B-B14F-4D97-AF65-F5344CB8AC3E}">
        <p14:creationId xmlns:p14="http://schemas.microsoft.com/office/powerpoint/2010/main" val="1663538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descr="multi-store model of memory">
            <a:extLst>
              <a:ext uri="{FF2B5EF4-FFF2-40B4-BE49-F238E27FC236}">
                <a16:creationId xmlns:a16="http://schemas.microsoft.com/office/drawing/2014/main" id="{D5C62E88-595C-42DF-AF60-664C274976A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467" y="1588770"/>
            <a:ext cx="10905066" cy="3680459"/>
          </a:xfrm>
          <a:prstGeom prst="rect">
            <a:avLst/>
          </a:prstGeom>
          <a:noFill/>
        </p:spPr>
      </p:pic>
    </p:spTree>
    <p:extLst>
      <p:ext uri="{BB962C8B-B14F-4D97-AF65-F5344CB8AC3E}">
        <p14:creationId xmlns:p14="http://schemas.microsoft.com/office/powerpoint/2010/main" val="23683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6BD9B08-029A-4462-A4B9-748E4DDE1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121" y="1288808"/>
            <a:ext cx="5941068" cy="3341850"/>
          </a:xfrm>
          <a:prstGeom prst="rect">
            <a:avLst/>
          </a:prstGeom>
        </p:spPr>
      </p:pic>
      <p:sp>
        <p:nvSpPr>
          <p:cNvPr id="3" name="Title 2"/>
          <p:cNvSpPr>
            <a:spLocks noGrp="1"/>
          </p:cNvSpPr>
          <p:nvPr>
            <p:ph type="title"/>
          </p:nvPr>
        </p:nvSpPr>
        <p:spPr>
          <a:xfrm>
            <a:off x="950121" y="5529884"/>
            <a:ext cx="5693783" cy="1096331"/>
          </a:xfrm>
        </p:spPr>
        <p:txBody>
          <a:bodyPr>
            <a:normAutofit/>
          </a:bodyPr>
          <a:lstStyle/>
          <a:p>
            <a:r>
              <a:rPr lang="en-GB" sz="3400" dirty="0">
                <a:solidFill>
                  <a:srgbClr val="303030"/>
                </a:solidFill>
                <a:latin typeface="Apple Boy BTN" panose="020C0904040107040205" pitchFamily="34" charset="0"/>
              </a:rPr>
              <a:t>Transfer to Long Term Memory: Repetition</a:t>
            </a:r>
          </a:p>
        </p:txBody>
      </p:sp>
      <p:sp>
        <p:nvSpPr>
          <p:cNvPr id="2" name="Content Placeholder 1"/>
          <p:cNvSpPr>
            <a:spLocks noGrp="1"/>
          </p:cNvSpPr>
          <p:nvPr>
            <p:ph sz="quarter" idx="4294967295"/>
          </p:nvPr>
        </p:nvSpPr>
        <p:spPr/>
        <p:txBody>
          <a:bodyPr/>
          <a:lstStyle/>
          <a:p>
            <a:r>
              <a:rPr lang="en-GB" dirty="0"/>
              <a:t>- </a:t>
            </a:r>
            <a:r>
              <a:rPr lang="en-GB" i="1" dirty="0" err="1"/>
              <a:t>Glombots</a:t>
            </a:r>
            <a:r>
              <a:rPr lang="en-GB" dirty="0"/>
              <a:t>, who looked </a:t>
            </a:r>
            <a:r>
              <a:rPr lang="en-GB" dirty="0" err="1"/>
              <a:t>durly</a:t>
            </a:r>
            <a:r>
              <a:rPr lang="en-GB" dirty="0"/>
              <a:t> and </a:t>
            </a:r>
            <a:r>
              <a:rPr lang="en-GB" dirty="0" err="1"/>
              <a:t>lurkish</a:t>
            </a:r>
            <a:r>
              <a:rPr lang="en-GB" dirty="0"/>
              <a:t>, were very fond of </a:t>
            </a:r>
            <a:r>
              <a:rPr lang="en-GB" dirty="0" err="1"/>
              <a:t>wooning</a:t>
            </a:r>
            <a:r>
              <a:rPr lang="en-GB" dirty="0"/>
              <a:t>.</a:t>
            </a:r>
          </a:p>
          <a:p>
            <a:r>
              <a:rPr lang="en-GB" dirty="0"/>
              <a:t>- </a:t>
            </a:r>
            <a:r>
              <a:rPr lang="en-GB" i="1" dirty="0" err="1"/>
              <a:t>Glombots</a:t>
            </a:r>
            <a:r>
              <a:rPr lang="en-GB" dirty="0"/>
              <a:t>, who looked </a:t>
            </a:r>
            <a:r>
              <a:rPr lang="en-GB" dirty="0" err="1"/>
              <a:t>durly</a:t>
            </a:r>
            <a:r>
              <a:rPr lang="en-GB" dirty="0"/>
              <a:t> and </a:t>
            </a:r>
            <a:r>
              <a:rPr lang="en-GB" dirty="0" err="1"/>
              <a:t>lurkish</a:t>
            </a:r>
            <a:r>
              <a:rPr lang="en-GB" dirty="0"/>
              <a:t>, were very fond of </a:t>
            </a:r>
            <a:r>
              <a:rPr lang="en-GB" dirty="0" err="1"/>
              <a:t>wooning</a:t>
            </a:r>
            <a:r>
              <a:rPr lang="en-GB" dirty="0"/>
              <a:t>.</a:t>
            </a:r>
          </a:p>
        </p:txBody>
      </p:sp>
    </p:spTree>
    <p:extLst>
      <p:ext uri="{BB962C8B-B14F-4D97-AF65-F5344CB8AC3E}">
        <p14:creationId xmlns:p14="http://schemas.microsoft.com/office/powerpoint/2010/main" val="827195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C16F4D-06AA-4D15-9A6B-464421D3CE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r="2" b="2"/>
          <a:stretch/>
        </p:blipFill>
        <p:spPr>
          <a:xfrm>
            <a:off x="20" y="10"/>
            <a:ext cx="7534636" cy="6857990"/>
          </a:xfrm>
          <a:prstGeom prst="rect">
            <a:avLst/>
          </a:prstGeom>
        </p:spPr>
      </p:pic>
      <p:sp>
        <p:nvSpPr>
          <p:cNvPr id="2" name="Title 1">
            <a:extLst>
              <a:ext uri="{FF2B5EF4-FFF2-40B4-BE49-F238E27FC236}">
                <a16:creationId xmlns:a16="http://schemas.microsoft.com/office/drawing/2014/main" id="{68269309-0EA8-4920-A04B-4B788E2106D5}"/>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dirty="0"/>
              <a:t>Problems with Repetition</a:t>
            </a:r>
          </a:p>
        </p:txBody>
      </p:sp>
    </p:spTree>
    <p:extLst>
      <p:ext uri="{BB962C8B-B14F-4D97-AF65-F5344CB8AC3E}">
        <p14:creationId xmlns:p14="http://schemas.microsoft.com/office/powerpoint/2010/main" val="426477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1">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EC174AB-9CA3-4B5B-9031-F4EC3B5BC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21" y="1845783"/>
            <a:ext cx="5941068" cy="2227900"/>
          </a:xfrm>
          <a:prstGeom prst="rect">
            <a:avLst/>
          </a:prstGeom>
        </p:spPr>
      </p:pic>
      <p:sp>
        <p:nvSpPr>
          <p:cNvPr id="2" name="Title 1">
            <a:extLst>
              <a:ext uri="{FF2B5EF4-FFF2-40B4-BE49-F238E27FC236}">
                <a16:creationId xmlns:a16="http://schemas.microsoft.com/office/drawing/2014/main" id="{903C1C7E-064B-4D05-AB5C-AF74DA848068}"/>
              </a:ext>
            </a:extLst>
          </p:cNvPr>
          <p:cNvSpPr>
            <a:spLocks noGrp="1"/>
          </p:cNvSpPr>
          <p:nvPr>
            <p:ph type="title"/>
          </p:nvPr>
        </p:nvSpPr>
        <p:spPr>
          <a:xfrm>
            <a:off x="950121" y="5529884"/>
            <a:ext cx="5693783" cy="1096331"/>
          </a:xfrm>
        </p:spPr>
        <p:txBody>
          <a:bodyPr>
            <a:normAutofit/>
          </a:bodyPr>
          <a:lstStyle/>
          <a:p>
            <a:r>
              <a:rPr lang="en-GB" sz="4000">
                <a:solidFill>
                  <a:srgbClr val="303030"/>
                </a:solidFill>
              </a:rPr>
              <a:t>Transfer to Long Term</a:t>
            </a:r>
          </a:p>
        </p:txBody>
      </p:sp>
      <p:sp>
        <p:nvSpPr>
          <p:cNvPr id="3" name="Content Placeholder 2">
            <a:extLst>
              <a:ext uri="{FF2B5EF4-FFF2-40B4-BE49-F238E27FC236}">
                <a16:creationId xmlns:a16="http://schemas.microsoft.com/office/drawing/2014/main" id="{77E431E8-DB63-4568-811F-FED5C96A6B76}"/>
              </a:ext>
            </a:extLst>
          </p:cNvPr>
          <p:cNvSpPr>
            <a:spLocks noGrp="1"/>
          </p:cNvSpPr>
          <p:nvPr>
            <p:ph idx="1"/>
          </p:nvPr>
        </p:nvSpPr>
        <p:spPr>
          <a:xfrm>
            <a:off x="6891189" y="965199"/>
            <a:ext cx="5164823" cy="4020458"/>
          </a:xfrm>
        </p:spPr>
        <p:txBody>
          <a:bodyPr anchor="ctr">
            <a:normAutofit/>
          </a:bodyPr>
          <a:lstStyle/>
          <a:p>
            <a:r>
              <a:rPr lang="en-GB" sz="2400" dirty="0"/>
              <a:t>Better than mechanical repetition is: </a:t>
            </a:r>
          </a:p>
          <a:p>
            <a:r>
              <a:rPr lang="en-GB" sz="2400" b="1" dirty="0"/>
              <a:t>Elaboration </a:t>
            </a:r>
            <a:r>
              <a:rPr lang="en-GB" sz="2400" dirty="0"/>
              <a:t>is the process of giving new material meaning by expressing it in your own words and connecting it with what you already know. </a:t>
            </a:r>
          </a:p>
          <a:p>
            <a:r>
              <a:rPr lang="en-GB" sz="2400" i="1" dirty="0"/>
              <a:t>The more you can explain about the way your new learning relates to your prior knowledge, the stronger your grasp of the new learning will be, and the more connections you create that will help you remember it later. </a:t>
            </a:r>
            <a:endParaRPr lang="en-GB" sz="2400" dirty="0"/>
          </a:p>
          <a:p>
            <a:endParaRPr lang="en-GB" sz="2000" dirty="0"/>
          </a:p>
        </p:txBody>
      </p:sp>
    </p:spTree>
    <p:extLst>
      <p:ext uri="{BB962C8B-B14F-4D97-AF65-F5344CB8AC3E}">
        <p14:creationId xmlns:p14="http://schemas.microsoft.com/office/powerpoint/2010/main" val="350432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descr="multi-store model of memory">
            <a:extLst>
              <a:ext uri="{FF2B5EF4-FFF2-40B4-BE49-F238E27FC236}">
                <a16:creationId xmlns:a16="http://schemas.microsoft.com/office/drawing/2014/main" id="{D5C62E88-595C-42DF-AF60-664C274976A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467" y="1588770"/>
            <a:ext cx="10905066" cy="3680459"/>
          </a:xfrm>
          <a:prstGeom prst="rect">
            <a:avLst/>
          </a:prstGeom>
          <a:noFill/>
        </p:spPr>
      </p:pic>
    </p:spTree>
    <p:extLst>
      <p:ext uri="{BB962C8B-B14F-4D97-AF65-F5344CB8AC3E}">
        <p14:creationId xmlns:p14="http://schemas.microsoft.com/office/powerpoint/2010/main" val="371883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5F5483-E4A9-40F9-9B25-2F86FDCC2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612" y="965200"/>
            <a:ext cx="2860085" cy="3989067"/>
          </a:xfrm>
          <a:prstGeom prst="rect">
            <a:avLst/>
          </a:prstGeom>
        </p:spPr>
      </p:pic>
      <p:sp>
        <p:nvSpPr>
          <p:cNvPr id="2" name="Title 1">
            <a:extLst>
              <a:ext uri="{FF2B5EF4-FFF2-40B4-BE49-F238E27FC236}">
                <a16:creationId xmlns:a16="http://schemas.microsoft.com/office/drawing/2014/main" id="{E0D7586C-713C-4BAA-8015-F4909B7415A2}"/>
              </a:ext>
            </a:extLst>
          </p:cNvPr>
          <p:cNvSpPr>
            <a:spLocks noGrp="1"/>
          </p:cNvSpPr>
          <p:nvPr>
            <p:ph type="title"/>
          </p:nvPr>
        </p:nvSpPr>
        <p:spPr>
          <a:xfrm>
            <a:off x="950121" y="5529884"/>
            <a:ext cx="5693783" cy="1096331"/>
          </a:xfrm>
        </p:spPr>
        <p:txBody>
          <a:bodyPr>
            <a:normAutofit/>
          </a:bodyPr>
          <a:lstStyle/>
          <a:p>
            <a:r>
              <a:rPr lang="en-GB" sz="5400" dirty="0">
                <a:solidFill>
                  <a:srgbClr val="303030"/>
                </a:solidFill>
                <a:latin typeface="Forte" panose="03060902040502070203" pitchFamily="66" charset="0"/>
              </a:rPr>
              <a:t>Retrieval Practice</a:t>
            </a:r>
          </a:p>
        </p:txBody>
      </p:sp>
      <p:sp>
        <p:nvSpPr>
          <p:cNvPr id="3" name="Content Placeholder 2">
            <a:extLst>
              <a:ext uri="{FF2B5EF4-FFF2-40B4-BE49-F238E27FC236}">
                <a16:creationId xmlns:a16="http://schemas.microsoft.com/office/drawing/2014/main" id="{8E0C19C9-D4B8-4CFC-9A4F-82569246BAA0}"/>
              </a:ext>
            </a:extLst>
          </p:cNvPr>
          <p:cNvSpPr>
            <a:spLocks noGrp="1"/>
          </p:cNvSpPr>
          <p:nvPr>
            <p:ph idx="1"/>
          </p:nvPr>
        </p:nvSpPr>
        <p:spPr>
          <a:xfrm>
            <a:off x="6096001" y="965199"/>
            <a:ext cx="5446756" cy="4020458"/>
          </a:xfrm>
        </p:spPr>
        <p:txBody>
          <a:bodyPr anchor="ctr">
            <a:normAutofit lnSpcReduction="10000"/>
          </a:bodyPr>
          <a:lstStyle/>
          <a:p>
            <a:r>
              <a:rPr lang="en-GB" sz="2400" dirty="0">
                <a:latin typeface="Lucida Sans Unicode" panose="020B0602030504020204" pitchFamily="34" charset="0"/>
                <a:cs typeface="Lucida Sans Unicode" panose="020B0602030504020204" pitchFamily="34" charset="0"/>
              </a:rPr>
              <a:t>Practice at retrieving new knowledge or skills from memory is a potent tool for durable learning. </a:t>
            </a:r>
          </a:p>
          <a:p>
            <a:endParaRPr lang="en-GB" sz="2400" dirty="0">
              <a:latin typeface="Lucida Sans Unicode" panose="020B0602030504020204" pitchFamily="34" charset="0"/>
              <a:cs typeface="Lucida Sans Unicode" panose="020B0602030504020204" pitchFamily="34" charset="0"/>
            </a:endParaRPr>
          </a:p>
          <a:p>
            <a:r>
              <a:rPr lang="en-GB" sz="2400" b="1" dirty="0">
                <a:latin typeface="Lucida Sans Unicode" panose="020B0602030504020204" pitchFamily="34" charset="0"/>
                <a:cs typeface="Lucida Sans Unicode" panose="020B0602030504020204" pitchFamily="34" charset="0"/>
              </a:rPr>
              <a:t>Repeated retrieval </a:t>
            </a:r>
            <a:r>
              <a:rPr lang="en-GB" sz="2400" dirty="0">
                <a:latin typeface="Lucida Sans Unicode" panose="020B0602030504020204" pitchFamily="34" charset="0"/>
                <a:cs typeface="Lucida Sans Unicode" panose="020B0602030504020204" pitchFamily="34" charset="0"/>
              </a:rPr>
              <a:t>not only makes memories more durable but produces knowledge that can be retrieved more readily:</a:t>
            </a:r>
          </a:p>
          <a:p>
            <a:r>
              <a:rPr lang="en-GB" sz="2400" dirty="0">
                <a:latin typeface="Lucida Sans Unicode" panose="020B0602030504020204" pitchFamily="34" charset="0"/>
                <a:cs typeface="Lucida Sans Unicode" panose="020B0602030504020204" pitchFamily="34" charset="0"/>
              </a:rPr>
              <a:t>information is </a:t>
            </a:r>
            <a:r>
              <a:rPr lang="en-GB" sz="2400" b="1" dirty="0">
                <a:latin typeface="Lucida Sans Unicode" panose="020B0602030504020204" pitchFamily="34" charset="0"/>
                <a:cs typeface="Lucida Sans Unicode" panose="020B0602030504020204" pitchFamily="34" charset="0"/>
              </a:rPr>
              <a:t>at your mental fingertips</a:t>
            </a:r>
            <a:endParaRPr lang="en-GB" sz="2400" dirty="0">
              <a:latin typeface="Lucida Sans Unicode" panose="020B0602030504020204" pitchFamily="34" charset="0"/>
              <a:cs typeface="Lucida Sans Unicode" panose="020B0602030504020204" pitchFamily="34" charset="0"/>
            </a:endParaRPr>
          </a:p>
          <a:p>
            <a:endParaRPr lang="en-GB" sz="2000" dirty="0"/>
          </a:p>
        </p:txBody>
      </p:sp>
    </p:spTree>
    <p:extLst>
      <p:ext uri="{BB962C8B-B14F-4D97-AF65-F5344CB8AC3E}">
        <p14:creationId xmlns:p14="http://schemas.microsoft.com/office/powerpoint/2010/main" val="3198956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5665"/>
          </a:xfrm>
        </p:spPr>
        <p:txBody>
          <a:bodyPr>
            <a:normAutofit fontScale="90000"/>
          </a:bodyPr>
          <a:lstStyle/>
          <a:p>
            <a:r>
              <a:rPr lang="en-GB" dirty="0"/>
              <a:t>HPL 3:- “Linking”</a:t>
            </a:r>
          </a:p>
        </p:txBody>
      </p:sp>
      <p:sp>
        <p:nvSpPr>
          <p:cNvPr id="3" name="Content Placeholder 2"/>
          <p:cNvSpPr>
            <a:spLocks noGrp="1"/>
          </p:cNvSpPr>
          <p:nvPr>
            <p:ph idx="1"/>
          </p:nvPr>
        </p:nvSpPr>
        <p:spPr>
          <a:xfrm>
            <a:off x="750735" y="1081377"/>
            <a:ext cx="10515600" cy="5119440"/>
          </a:xfrm>
        </p:spPr>
        <p:txBody>
          <a:bodyPr>
            <a:normAutofit/>
          </a:bodyPr>
          <a:lstStyle/>
          <a:p>
            <a:pPr marL="0" indent="0">
              <a:lnSpc>
                <a:spcPct val="100000"/>
              </a:lnSpc>
              <a:buNone/>
            </a:pPr>
            <a:r>
              <a:rPr lang="en-GB" sz="2200" dirty="0"/>
              <a:t>As we begin our third HPL "course", it is worth pausing to remind ourselves of how much great work we have already done in developing our understanding of "meta thinking" and how effective we have been in identifying, sharing and implementing strategies to increase the "thinking opportunities" we have provided to our students within more of our lessons and the impact that has had on levels of student understanding.</a:t>
            </a:r>
          </a:p>
          <a:p>
            <a:pPr marL="0" indent="0">
              <a:lnSpc>
                <a:spcPct val="100000"/>
              </a:lnSpc>
              <a:buNone/>
            </a:pPr>
            <a:endParaRPr lang="en-GB" sz="2200" dirty="0"/>
          </a:p>
          <a:p>
            <a:pPr marL="0" indent="0">
              <a:lnSpc>
                <a:spcPct val="100000"/>
              </a:lnSpc>
              <a:buNone/>
            </a:pPr>
            <a:r>
              <a:rPr lang="en-GB" sz="2200" dirty="0"/>
              <a:t>HPL groups have met to share ideas in a supportive, non-judgmental environment and colleagues within phase and subject teams have been bouncing ideas off one another. This has been evidenced in the high quality HPL “submissions” to date. Many of us have benefitted from the </a:t>
            </a:r>
            <a:r>
              <a:rPr lang="en-GB" sz="2200" dirty="0" err="1"/>
              <a:t>Teachmeet</a:t>
            </a:r>
            <a:r>
              <a:rPr lang="en-GB" sz="2200" dirty="0"/>
              <a:t> events co-ordinated by Joe Rich and we are collectively recognising the importance of continued collaborative work, both within teams and between teams.  </a:t>
            </a:r>
            <a:r>
              <a:rPr lang="en-GB" sz="2200" dirty="0">
                <a:solidFill>
                  <a:srgbClr val="FF0000"/>
                </a:solidFill>
              </a:rPr>
              <a:t>This will continue throughout the summer term. </a:t>
            </a:r>
          </a:p>
          <a:p>
            <a:pPr marL="0" indent="0">
              <a:buNone/>
            </a:pPr>
            <a:endParaRPr lang="en-GB" dirty="0"/>
          </a:p>
        </p:txBody>
      </p:sp>
    </p:spTree>
    <p:extLst>
      <p:ext uri="{BB962C8B-B14F-4D97-AF65-F5344CB8AC3E}">
        <p14:creationId xmlns:p14="http://schemas.microsoft.com/office/powerpoint/2010/main" val="268611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75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B3668AA1-B16E-4AC0-86D1-7AD446F730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8" r="731" b="-1"/>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C43D61CD-151A-4284-AE75-C5E8D76ED635}"/>
              </a:ext>
            </a:extLst>
          </p:cNvPr>
          <p:cNvSpPr>
            <a:spLocks noGrp="1"/>
          </p:cNvSpPr>
          <p:nvPr>
            <p:ph type="title"/>
          </p:nvPr>
        </p:nvSpPr>
        <p:spPr>
          <a:xfrm>
            <a:off x="524256" y="4767072"/>
            <a:ext cx="6594189" cy="1625210"/>
          </a:xfrm>
        </p:spPr>
        <p:txBody>
          <a:bodyPr>
            <a:normAutofit/>
          </a:bodyPr>
          <a:lstStyle/>
          <a:p>
            <a:pPr algn="r"/>
            <a:r>
              <a:rPr lang="en-GB">
                <a:solidFill>
                  <a:srgbClr val="FFFFFF"/>
                </a:solidFill>
              </a:rPr>
              <a:t>Distribution and ‘interleaving’ </a:t>
            </a:r>
          </a:p>
        </p:txBody>
      </p:sp>
      <p:sp>
        <p:nvSpPr>
          <p:cNvPr id="3" name="Content Placeholder 2">
            <a:extLst>
              <a:ext uri="{FF2B5EF4-FFF2-40B4-BE49-F238E27FC236}">
                <a16:creationId xmlns:a16="http://schemas.microsoft.com/office/drawing/2014/main" id="{F7E45E85-39A1-4DBD-8219-F18E75DB4EAE}"/>
              </a:ext>
            </a:extLst>
          </p:cNvPr>
          <p:cNvSpPr>
            <a:spLocks noGrp="1"/>
          </p:cNvSpPr>
          <p:nvPr>
            <p:ph idx="1"/>
          </p:nvPr>
        </p:nvSpPr>
        <p:spPr>
          <a:xfrm>
            <a:off x="8029319" y="917725"/>
            <a:ext cx="3424739" cy="4852362"/>
          </a:xfrm>
        </p:spPr>
        <p:txBody>
          <a:bodyPr anchor="ctr">
            <a:normAutofit/>
          </a:bodyPr>
          <a:lstStyle/>
          <a:p>
            <a:r>
              <a:rPr lang="en-GB" dirty="0">
                <a:solidFill>
                  <a:srgbClr val="FFFFFF"/>
                </a:solidFill>
              </a:rPr>
              <a:t>Retrieval practice is most effective </a:t>
            </a:r>
            <a:r>
              <a:rPr lang="en-GB" b="1" dirty="0">
                <a:solidFill>
                  <a:srgbClr val="FFFFFF"/>
                </a:solidFill>
              </a:rPr>
              <a:t>distributed </a:t>
            </a:r>
            <a:r>
              <a:rPr lang="en-GB" dirty="0">
                <a:solidFill>
                  <a:srgbClr val="FFFFFF"/>
                </a:solidFill>
              </a:rPr>
              <a:t>(rather than in massed sessions) and interleaved (switching between different topics) </a:t>
            </a:r>
          </a:p>
        </p:txBody>
      </p:sp>
    </p:spTree>
    <p:extLst>
      <p:ext uri="{BB962C8B-B14F-4D97-AF65-F5344CB8AC3E}">
        <p14:creationId xmlns:p14="http://schemas.microsoft.com/office/powerpoint/2010/main" val="95942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AA832C-BF6B-4393-9BC9-36C4D60EA67C}"/>
              </a:ext>
            </a:extLst>
          </p:cNvPr>
          <p:cNvPicPr>
            <a:picLocks noChangeAspect="1"/>
          </p:cNvPicPr>
          <p:nvPr/>
        </p:nvPicPr>
        <p:blipFill rotWithShape="1">
          <a:blip r:embed="rId2">
            <a:extLst>
              <a:ext uri="{28A0092B-C50C-407E-A947-70E740481C1C}">
                <a14:useLocalDpi xmlns:a14="http://schemas.microsoft.com/office/drawing/2010/main" val="0"/>
              </a:ext>
            </a:extLst>
          </a:blip>
          <a:srcRect l="5477" r="64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F0A62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A051E00-7663-4EAE-B29E-4A5FBBF0A273}"/>
              </a:ext>
            </a:extLst>
          </p:cNvPr>
          <p:cNvSpPr>
            <a:spLocks noGrp="1"/>
          </p:cNvSpPr>
          <p:nvPr>
            <p:ph type="title"/>
          </p:nvPr>
        </p:nvSpPr>
        <p:spPr>
          <a:xfrm>
            <a:off x="4965430" y="629268"/>
            <a:ext cx="6586491" cy="1286160"/>
          </a:xfrm>
        </p:spPr>
        <p:txBody>
          <a:bodyPr anchor="b">
            <a:normAutofit/>
          </a:bodyPr>
          <a:lstStyle/>
          <a:p>
            <a:r>
              <a:rPr lang="en-GB" sz="4100" dirty="0">
                <a:latin typeface="Forte" panose="03060902040502070203" pitchFamily="66" charset="0"/>
              </a:rPr>
              <a:t>Retrieval Practice is best when ‘effortful’. </a:t>
            </a:r>
          </a:p>
        </p:txBody>
      </p:sp>
      <p:sp>
        <p:nvSpPr>
          <p:cNvPr id="3" name="Content Placeholder 2">
            <a:extLst>
              <a:ext uri="{FF2B5EF4-FFF2-40B4-BE49-F238E27FC236}">
                <a16:creationId xmlns:a16="http://schemas.microsoft.com/office/drawing/2014/main" id="{832D9053-B266-4641-B953-3A4E72074683}"/>
              </a:ext>
            </a:extLst>
          </p:cNvPr>
          <p:cNvSpPr>
            <a:spLocks noGrp="1"/>
          </p:cNvSpPr>
          <p:nvPr>
            <p:ph idx="1"/>
          </p:nvPr>
        </p:nvSpPr>
        <p:spPr>
          <a:xfrm>
            <a:off x="4965431" y="2438400"/>
            <a:ext cx="6586489" cy="3785419"/>
          </a:xfrm>
        </p:spPr>
        <p:txBody>
          <a:bodyPr>
            <a:normAutofit/>
          </a:bodyPr>
          <a:lstStyle/>
          <a:p>
            <a:r>
              <a:rPr lang="en-GB" sz="2400" dirty="0">
                <a:latin typeface="Lucida Sans Unicode" panose="020B0602030504020204" pitchFamily="34" charset="0"/>
                <a:cs typeface="Lucida Sans Unicode" panose="020B0602030504020204" pitchFamily="34" charset="0"/>
              </a:rPr>
              <a:t>After an initial test, </a:t>
            </a:r>
            <a:r>
              <a:rPr lang="en-GB" sz="2400" b="1" dirty="0">
                <a:latin typeface="Lucida Sans Unicode" panose="020B0602030504020204" pitchFamily="34" charset="0"/>
                <a:cs typeface="Lucida Sans Unicode" panose="020B0602030504020204" pitchFamily="34" charset="0"/>
              </a:rPr>
              <a:t>delaying subsequent retrieval practice </a:t>
            </a:r>
            <a:r>
              <a:rPr lang="en-GB" sz="2400" dirty="0">
                <a:latin typeface="Lucida Sans Unicode" panose="020B0602030504020204" pitchFamily="34" charset="0"/>
                <a:cs typeface="Lucida Sans Unicode" panose="020B0602030504020204" pitchFamily="34" charset="0"/>
              </a:rPr>
              <a:t>is more potent for reinforcing retention than immediate practice.</a:t>
            </a:r>
          </a:p>
          <a:p>
            <a:pPr marL="0" indent="0">
              <a:buNone/>
            </a:pPr>
            <a:endParaRPr lang="en-GB" sz="2400" dirty="0">
              <a:latin typeface="Lucida Sans Unicode" panose="020B0602030504020204" pitchFamily="34" charset="0"/>
              <a:cs typeface="Lucida Sans Unicode" panose="020B0602030504020204" pitchFamily="34" charset="0"/>
            </a:endParaRPr>
          </a:p>
          <a:p>
            <a:r>
              <a:rPr lang="en-GB" sz="2400" dirty="0">
                <a:latin typeface="Lucida Sans Unicode" panose="020B0602030504020204" pitchFamily="34" charset="0"/>
                <a:cs typeface="Lucida Sans Unicode" panose="020B0602030504020204" pitchFamily="34" charset="0"/>
              </a:rPr>
              <a:t>The </a:t>
            </a:r>
            <a:r>
              <a:rPr lang="en-GB" sz="2400" b="1" dirty="0">
                <a:latin typeface="Lucida Sans Unicode" panose="020B0602030504020204" pitchFamily="34" charset="0"/>
                <a:cs typeface="Lucida Sans Unicode" panose="020B0602030504020204" pitchFamily="34" charset="0"/>
              </a:rPr>
              <a:t>greater the effort to retrieve learning </a:t>
            </a:r>
            <a:r>
              <a:rPr lang="en-GB" sz="2400" dirty="0">
                <a:latin typeface="Lucida Sans Unicode" panose="020B0602030504020204" pitchFamily="34" charset="0"/>
                <a:cs typeface="Lucida Sans Unicode" panose="020B0602030504020204" pitchFamily="34" charset="0"/>
              </a:rPr>
              <a:t>(provided that you succeed) the more that learning is strengthened by retrieval).</a:t>
            </a:r>
          </a:p>
          <a:p>
            <a:endParaRPr lang="en-GB" sz="2000" dirty="0"/>
          </a:p>
        </p:txBody>
      </p:sp>
    </p:spTree>
    <p:extLst>
      <p:ext uri="{BB962C8B-B14F-4D97-AF65-F5344CB8AC3E}">
        <p14:creationId xmlns:p14="http://schemas.microsoft.com/office/powerpoint/2010/main" val="3141124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AE85-A0F8-4833-825C-2658C5BF8700}"/>
              </a:ext>
            </a:extLst>
          </p:cNvPr>
          <p:cNvSpPr>
            <a:spLocks noGrp="1"/>
          </p:cNvSpPr>
          <p:nvPr>
            <p:ph type="title"/>
          </p:nvPr>
        </p:nvSpPr>
        <p:spPr>
          <a:xfrm>
            <a:off x="-852053" y="244101"/>
            <a:ext cx="11609732" cy="1325563"/>
          </a:xfrm>
        </p:spPr>
        <p:txBody>
          <a:bodyPr>
            <a:normAutofit fontScale="90000"/>
          </a:bodyPr>
          <a:lstStyle/>
          <a:p>
            <a:r>
              <a:rPr lang="en-GB" dirty="0"/>
              <a:t>														Always </a:t>
            </a:r>
            <a:br>
              <a:rPr lang="en-GB" dirty="0"/>
            </a:br>
            <a:r>
              <a:rPr lang="en-GB" dirty="0"/>
              <a:t>		working			</a:t>
            </a:r>
          </a:p>
        </p:txBody>
      </p:sp>
      <p:pic>
        <p:nvPicPr>
          <p:cNvPr id="4" name="Content Placeholder 3" descr="Image result for brain working memory">
            <a:hlinkClick r:id="rId2"/>
            <a:extLst>
              <a:ext uri="{FF2B5EF4-FFF2-40B4-BE49-F238E27FC236}">
                <a16:creationId xmlns:a16="http://schemas.microsoft.com/office/drawing/2014/main" id="{43751738-A32B-4D43-95F1-816ECD26E439}"/>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15136" y="365125"/>
            <a:ext cx="5619750" cy="2952750"/>
          </a:xfrm>
          <a:prstGeom prst="rect">
            <a:avLst/>
          </a:prstGeom>
          <a:noFill/>
          <a:ln>
            <a:noFill/>
          </a:ln>
        </p:spPr>
      </p:pic>
      <p:sp>
        <p:nvSpPr>
          <p:cNvPr id="5" name="Up-Down Arrow 3">
            <a:extLst>
              <a:ext uri="{FF2B5EF4-FFF2-40B4-BE49-F238E27FC236}">
                <a16:creationId xmlns:a16="http://schemas.microsoft.com/office/drawing/2014/main" id="{913209FA-76F3-4A10-8065-659D15A90344}"/>
              </a:ext>
            </a:extLst>
          </p:cNvPr>
          <p:cNvSpPr/>
          <p:nvPr/>
        </p:nvSpPr>
        <p:spPr>
          <a:xfrm flipV="1">
            <a:off x="5549336" y="3030545"/>
            <a:ext cx="551351" cy="914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mage result for long term memory">
            <a:hlinkClick r:id="rId4"/>
            <a:extLst>
              <a:ext uri="{FF2B5EF4-FFF2-40B4-BE49-F238E27FC236}">
                <a16:creationId xmlns:a16="http://schemas.microsoft.com/office/drawing/2014/main" id="{65486DAB-FD1A-4448-8BD5-FAE0EF95595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038622" y="3937451"/>
            <a:ext cx="5372851" cy="2688431"/>
          </a:xfrm>
          <a:prstGeom prst="rect">
            <a:avLst/>
          </a:prstGeom>
          <a:noFill/>
          <a:ln>
            <a:noFill/>
          </a:ln>
        </p:spPr>
      </p:pic>
      <p:sp>
        <p:nvSpPr>
          <p:cNvPr id="7" name="Title 1">
            <a:extLst>
              <a:ext uri="{FF2B5EF4-FFF2-40B4-BE49-F238E27FC236}">
                <a16:creationId xmlns:a16="http://schemas.microsoft.com/office/drawing/2014/main" id="{82290A45-AB92-4200-B49A-68C11C340306}"/>
              </a:ext>
            </a:extLst>
          </p:cNvPr>
          <p:cNvSpPr txBox="1">
            <a:spLocks/>
          </p:cNvSpPr>
          <p:nvPr/>
        </p:nvSpPr>
        <p:spPr>
          <a:xfrm>
            <a:off x="5549336" y="42203"/>
            <a:ext cx="1160973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Limited Capacity	</a:t>
            </a:r>
          </a:p>
        </p:txBody>
      </p:sp>
      <p:sp>
        <p:nvSpPr>
          <p:cNvPr id="8" name="Title 1">
            <a:extLst>
              <a:ext uri="{FF2B5EF4-FFF2-40B4-BE49-F238E27FC236}">
                <a16:creationId xmlns:a16="http://schemas.microsoft.com/office/drawing/2014/main" id="{C3A8B995-931C-4482-8439-55A3E5D92794}"/>
              </a:ext>
            </a:extLst>
          </p:cNvPr>
          <p:cNvSpPr txBox="1">
            <a:spLocks/>
          </p:cNvSpPr>
          <p:nvPr/>
        </p:nvSpPr>
        <p:spPr>
          <a:xfrm>
            <a:off x="5434449" y="4613759"/>
            <a:ext cx="11609732"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Sometimes hard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to access</a:t>
            </a:r>
          </a:p>
        </p:txBody>
      </p:sp>
      <p:sp>
        <p:nvSpPr>
          <p:cNvPr id="9" name="Title 1">
            <a:extLst>
              <a:ext uri="{FF2B5EF4-FFF2-40B4-BE49-F238E27FC236}">
                <a16:creationId xmlns:a16="http://schemas.microsoft.com/office/drawing/2014/main" id="{8C82AEF5-E73F-4080-8EFD-95A2B398B532}"/>
              </a:ext>
            </a:extLst>
          </p:cNvPr>
          <p:cNvSpPr txBox="1">
            <a:spLocks/>
          </p:cNvSpPr>
          <p:nvPr/>
        </p:nvSpPr>
        <p:spPr>
          <a:xfrm>
            <a:off x="-2456354" y="4778756"/>
            <a:ext cx="11609732"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Unlimited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Capacity</a:t>
            </a:r>
          </a:p>
        </p:txBody>
      </p:sp>
    </p:spTree>
    <p:extLst>
      <p:ext uri="{BB962C8B-B14F-4D97-AF65-F5344CB8AC3E}">
        <p14:creationId xmlns:p14="http://schemas.microsoft.com/office/powerpoint/2010/main" val="1651226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EA44B-12E1-44FF-A52D-6FF1687E83A0}"/>
              </a:ext>
            </a:extLst>
          </p:cNvPr>
          <p:cNvPicPr>
            <a:picLocks noChangeAspect="1"/>
          </p:cNvPicPr>
          <p:nvPr/>
        </p:nvPicPr>
        <p:blipFill rotWithShape="1">
          <a:blip r:embed="rId2">
            <a:extLst>
              <a:ext uri="{28A0092B-C50C-407E-A947-70E740481C1C}">
                <a14:useLocalDpi xmlns:a14="http://schemas.microsoft.com/office/drawing/2010/main" val="0"/>
              </a:ext>
            </a:extLst>
          </a:blip>
          <a:srcRect l="5477" r="64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F0A62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E926B3-A527-44B6-AABE-61107576E67C}"/>
              </a:ext>
            </a:extLst>
          </p:cNvPr>
          <p:cNvSpPr>
            <a:spLocks noGrp="1"/>
          </p:cNvSpPr>
          <p:nvPr>
            <p:ph type="title"/>
          </p:nvPr>
        </p:nvSpPr>
        <p:spPr>
          <a:xfrm>
            <a:off x="4965430" y="629268"/>
            <a:ext cx="6586491" cy="1286160"/>
          </a:xfrm>
        </p:spPr>
        <p:txBody>
          <a:bodyPr anchor="b">
            <a:normAutofit/>
          </a:bodyPr>
          <a:lstStyle/>
          <a:p>
            <a:r>
              <a:rPr lang="en-GB" dirty="0">
                <a:latin typeface="Forte" panose="03060902040502070203" pitchFamily="66" charset="0"/>
              </a:rPr>
              <a:t>Quick test!</a:t>
            </a:r>
          </a:p>
        </p:txBody>
      </p:sp>
      <p:sp>
        <p:nvSpPr>
          <p:cNvPr id="3" name="Content Placeholder 2">
            <a:extLst>
              <a:ext uri="{FF2B5EF4-FFF2-40B4-BE49-F238E27FC236}">
                <a16:creationId xmlns:a16="http://schemas.microsoft.com/office/drawing/2014/main" id="{33E0C286-FCD2-47F9-9226-451979421F21}"/>
              </a:ext>
            </a:extLst>
          </p:cNvPr>
          <p:cNvSpPr>
            <a:spLocks noGrp="1"/>
          </p:cNvSpPr>
          <p:nvPr>
            <p:ph idx="1"/>
          </p:nvPr>
        </p:nvSpPr>
        <p:spPr>
          <a:xfrm>
            <a:off x="4965431" y="2438400"/>
            <a:ext cx="6586489" cy="3785419"/>
          </a:xfrm>
        </p:spPr>
        <p:txBody>
          <a:bodyPr>
            <a:normAutofit lnSpcReduction="10000"/>
          </a:bodyPr>
          <a:lstStyle/>
          <a:p>
            <a:r>
              <a:rPr lang="en-GB" sz="3200" b="1" dirty="0"/>
              <a:t>El_</a:t>
            </a:r>
            <a:r>
              <a:rPr lang="en-GB" sz="3200" b="1" dirty="0" err="1"/>
              <a:t>bo</a:t>
            </a:r>
            <a:r>
              <a:rPr lang="en-GB" sz="3200" b="1" dirty="0"/>
              <a:t>__</a:t>
            </a:r>
            <a:r>
              <a:rPr lang="en-GB" sz="3200" b="1" dirty="0" err="1"/>
              <a:t>t__n</a:t>
            </a:r>
            <a:r>
              <a:rPr lang="en-GB" sz="3200" b="1" dirty="0"/>
              <a:t> </a:t>
            </a:r>
            <a:r>
              <a:rPr lang="en-GB" sz="3200" dirty="0"/>
              <a:t>is the process of giving new material meaning by expressing it in your own words and connecting it with what you already know. </a:t>
            </a:r>
          </a:p>
          <a:p>
            <a:r>
              <a:rPr lang="en-GB" sz="3200" dirty="0"/>
              <a:t>What’s the missing first word?</a:t>
            </a:r>
          </a:p>
          <a:p>
            <a:r>
              <a:rPr lang="en-GB" sz="3200" dirty="0"/>
              <a:t>Why is this </a:t>
            </a:r>
            <a:r>
              <a:rPr lang="en-GB" sz="3200" b="1" dirty="0"/>
              <a:t>NOT </a:t>
            </a:r>
            <a:r>
              <a:rPr lang="en-GB" sz="3200" dirty="0"/>
              <a:t>a good application of </a:t>
            </a:r>
            <a:r>
              <a:rPr lang="en-GB" sz="3200" b="1" dirty="0"/>
              <a:t>retrieval practice?</a:t>
            </a:r>
          </a:p>
          <a:p>
            <a:r>
              <a:rPr lang="en-GB" sz="3200" b="1" dirty="0">
                <a:solidFill>
                  <a:srgbClr val="FF0000"/>
                </a:solidFill>
              </a:rPr>
              <a:t>……it’s not effortful!!!!</a:t>
            </a:r>
            <a:endParaRPr lang="en-GB" sz="3200" dirty="0">
              <a:solidFill>
                <a:srgbClr val="FF0000"/>
              </a:solidFill>
            </a:endParaRPr>
          </a:p>
          <a:p>
            <a:endParaRPr lang="en-GB" sz="2000" dirty="0"/>
          </a:p>
        </p:txBody>
      </p:sp>
    </p:spTree>
    <p:extLst>
      <p:ext uri="{BB962C8B-B14F-4D97-AF65-F5344CB8AC3E}">
        <p14:creationId xmlns:p14="http://schemas.microsoft.com/office/powerpoint/2010/main" val="278906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9">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F0711AF-41E0-44E1-8FE6-BBEE47715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582"/>
            <a:ext cx="4209236" cy="2996418"/>
          </a:xfrm>
          <a:prstGeom prst="rect">
            <a:avLst/>
          </a:prstGeom>
        </p:spPr>
      </p:pic>
      <p:sp>
        <p:nvSpPr>
          <p:cNvPr id="2" name="Title 1">
            <a:extLst>
              <a:ext uri="{FF2B5EF4-FFF2-40B4-BE49-F238E27FC236}">
                <a16:creationId xmlns:a16="http://schemas.microsoft.com/office/drawing/2014/main" id="{AED4F7A9-0EE8-4D3F-9D12-2075847E9AD7}"/>
              </a:ext>
            </a:extLst>
          </p:cNvPr>
          <p:cNvSpPr>
            <a:spLocks noGrp="1"/>
          </p:cNvSpPr>
          <p:nvPr>
            <p:ph type="title"/>
          </p:nvPr>
        </p:nvSpPr>
        <p:spPr>
          <a:xfrm>
            <a:off x="950121" y="5529884"/>
            <a:ext cx="5693783" cy="1096331"/>
          </a:xfrm>
        </p:spPr>
        <p:txBody>
          <a:bodyPr>
            <a:normAutofit/>
          </a:bodyPr>
          <a:lstStyle/>
          <a:p>
            <a:r>
              <a:rPr lang="en-GB" sz="4000">
                <a:solidFill>
                  <a:srgbClr val="303030"/>
                </a:solidFill>
                <a:latin typeface="Forte" panose="03060902040502070203" pitchFamily="66" charset="0"/>
              </a:rPr>
              <a:t>Cognition and emotion</a:t>
            </a:r>
            <a:endParaRPr lang="en-GB" sz="4000" dirty="0">
              <a:solidFill>
                <a:srgbClr val="303030"/>
              </a:solidFill>
              <a:latin typeface="Forte" panose="03060902040502070203" pitchFamily="66" charset="0"/>
            </a:endParaRPr>
          </a:p>
        </p:txBody>
      </p:sp>
      <p:sp>
        <p:nvSpPr>
          <p:cNvPr id="3" name="Content Placeholder 2">
            <a:extLst>
              <a:ext uri="{FF2B5EF4-FFF2-40B4-BE49-F238E27FC236}">
                <a16:creationId xmlns:a16="http://schemas.microsoft.com/office/drawing/2014/main" id="{FC80E204-6817-40F2-B927-470B03CD5083}"/>
              </a:ext>
            </a:extLst>
          </p:cNvPr>
          <p:cNvSpPr>
            <a:spLocks noGrp="1"/>
          </p:cNvSpPr>
          <p:nvPr>
            <p:ph idx="1"/>
          </p:nvPr>
        </p:nvSpPr>
        <p:spPr>
          <a:xfrm>
            <a:off x="4506289" y="231785"/>
            <a:ext cx="7495084" cy="4628270"/>
          </a:xfrm>
        </p:spPr>
        <p:txBody>
          <a:bodyPr anchor="ctr">
            <a:noAutofit/>
          </a:bodyPr>
          <a:lstStyle/>
          <a:p>
            <a:endParaRPr lang="en-GB" sz="2000" dirty="0">
              <a:latin typeface="Lucida Sans Unicode" panose="020B0602030504020204" pitchFamily="34" charset="0"/>
              <a:cs typeface="Lucida Sans Unicode" panose="020B0602030504020204" pitchFamily="34" charset="0"/>
            </a:endParaRPr>
          </a:p>
          <a:p>
            <a:pPr marL="0" indent="0">
              <a:buNone/>
            </a:pPr>
            <a:r>
              <a:rPr lang="en-GB" sz="2000" dirty="0">
                <a:latin typeface="Arial Rounded MT Bold" panose="020F0704030504030204" pitchFamily="34" charset="0"/>
                <a:cs typeface="Lucida Sans Unicode" panose="020B0602030504020204" pitchFamily="34" charset="0"/>
              </a:rPr>
              <a:t>Cognition and Emotion have a two way interaction</a:t>
            </a:r>
          </a:p>
          <a:p>
            <a:pPr marL="0" indent="0">
              <a:buNone/>
            </a:pPr>
            <a:r>
              <a:rPr lang="en-GB" sz="2000" b="1" dirty="0">
                <a:latin typeface="Arial Rounded MT Bold" panose="020F0704030504030204" pitchFamily="34" charset="0"/>
                <a:cs typeface="Lucida Sans Unicode" panose="020B0602030504020204" pitchFamily="34" charset="0"/>
              </a:rPr>
              <a:t>Learning depends on: </a:t>
            </a:r>
            <a:r>
              <a:rPr lang="en-GB" sz="2000" dirty="0">
                <a:latin typeface="Arial Rounded MT Bold" panose="020F0704030504030204" pitchFamily="34" charset="0"/>
                <a:cs typeface="Lucida Sans Unicode" panose="020B0602030504020204" pitchFamily="34" charset="0"/>
              </a:rPr>
              <a:t>Motivation, Self esteem, Belief, etc. of </a:t>
            </a:r>
            <a:r>
              <a:rPr lang="en-GB" sz="2000" i="1" dirty="0">
                <a:latin typeface="Arial Rounded MT Bold" panose="020F0704030504030204" pitchFamily="34" charset="0"/>
                <a:cs typeface="Lucida Sans Unicode" panose="020B0602030504020204" pitchFamily="34" charset="0"/>
              </a:rPr>
              <a:t>the student. </a:t>
            </a:r>
            <a:endParaRPr lang="en-GB" sz="2000" dirty="0">
              <a:latin typeface="Arial Rounded MT Bold" panose="020F0704030504030204" pitchFamily="34" charset="0"/>
              <a:cs typeface="Lucida Sans Unicode" panose="020B0602030504020204" pitchFamily="34" charset="0"/>
            </a:endParaRPr>
          </a:p>
          <a:p>
            <a:pPr marL="0" indent="0">
              <a:buNone/>
            </a:pPr>
            <a:r>
              <a:rPr lang="en-GB" sz="2000" b="1" dirty="0">
                <a:latin typeface="Arial Rounded MT Bold" panose="020F0704030504030204" pitchFamily="34" charset="0"/>
                <a:cs typeface="Lucida Sans Unicode" panose="020B0602030504020204" pitchFamily="34" charset="0"/>
              </a:rPr>
              <a:t>Which in turn can be affected by: </a:t>
            </a:r>
          </a:p>
          <a:p>
            <a:pPr marL="0" indent="0">
              <a:buNone/>
            </a:pPr>
            <a:r>
              <a:rPr lang="en-GB" sz="2000" dirty="0">
                <a:latin typeface="Arial Rounded MT Bold" panose="020F0704030504030204" pitchFamily="34" charset="0"/>
                <a:cs typeface="Lucida Sans Unicode" panose="020B0602030504020204" pitchFamily="34" charset="0"/>
              </a:rPr>
              <a:t>Teacher’s relationship with student</a:t>
            </a:r>
          </a:p>
          <a:p>
            <a:pPr marL="0" indent="0">
              <a:buNone/>
            </a:pPr>
            <a:r>
              <a:rPr lang="en-GB" sz="2000" dirty="0">
                <a:latin typeface="Arial Rounded MT Bold" panose="020F0704030504030204" pitchFamily="34" charset="0"/>
                <a:cs typeface="Lucida Sans Unicode" panose="020B0602030504020204" pitchFamily="34" charset="0"/>
              </a:rPr>
              <a:t>Interventions</a:t>
            </a:r>
          </a:p>
          <a:p>
            <a:pPr marL="0" indent="0">
              <a:buNone/>
            </a:pPr>
            <a:r>
              <a:rPr lang="en-GB" sz="2000" dirty="0">
                <a:latin typeface="Arial Rounded MT Bold" panose="020F0704030504030204" pitchFamily="34" charset="0"/>
                <a:cs typeface="Lucida Sans Unicode" panose="020B0602030504020204" pitchFamily="34" charset="0"/>
              </a:rPr>
              <a:t>Safeguarding</a:t>
            </a:r>
          </a:p>
          <a:p>
            <a:pPr marL="0" indent="0">
              <a:buNone/>
            </a:pPr>
            <a:r>
              <a:rPr lang="en-GB" sz="2000" dirty="0">
                <a:latin typeface="Arial Rounded MT Bold" panose="020F0704030504030204" pitchFamily="34" charset="0"/>
                <a:cs typeface="Lucida Sans Unicode" panose="020B0602030504020204" pitchFamily="34" charset="0"/>
              </a:rPr>
              <a:t>Assessment feedback</a:t>
            </a:r>
          </a:p>
          <a:p>
            <a:pPr marL="0" indent="0">
              <a:buNone/>
            </a:pPr>
            <a:r>
              <a:rPr lang="en-GB" sz="2000" dirty="0">
                <a:latin typeface="Arial Rounded MT Bold" panose="020F0704030504030204" pitchFamily="34" charset="0"/>
                <a:cs typeface="Lucida Sans Unicode" panose="020B0602030504020204" pitchFamily="34" charset="0"/>
              </a:rPr>
              <a:t>Learning Support</a:t>
            </a:r>
          </a:p>
          <a:p>
            <a:pPr marL="0" indent="0">
              <a:buNone/>
            </a:pPr>
            <a:r>
              <a:rPr lang="en-GB" sz="2000" dirty="0">
                <a:latin typeface="Arial Rounded MT Bold" panose="020F0704030504030204" pitchFamily="34" charset="0"/>
                <a:cs typeface="Lucida Sans Unicode" panose="020B0602030504020204" pitchFamily="34" charset="0"/>
              </a:rPr>
              <a:t>Parental contact etc. etc. etc. etc. </a:t>
            </a:r>
          </a:p>
          <a:p>
            <a:pPr marL="0" indent="0">
              <a:buNone/>
            </a:pPr>
            <a:r>
              <a:rPr lang="en-GB" sz="3200" dirty="0">
                <a:latin typeface="Arial Rounded MT Bold" panose="020F0704030504030204" pitchFamily="34" charset="0"/>
                <a:cs typeface="Lucida Sans Unicode" panose="020B0602030504020204" pitchFamily="34" charset="0"/>
              </a:rPr>
              <a:t>But </a:t>
            </a:r>
            <a:r>
              <a:rPr lang="en-GB" sz="3200" b="1" dirty="0">
                <a:latin typeface="Arial Rounded MT Bold" panose="020F0704030504030204" pitchFamily="34" charset="0"/>
                <a:cs typeface="Lucida Sans Unicode" panose="020B0602030504020204" pitchFamily="34" charset="0"/>
              </a:rPr>
              <a:t>most of all </a:t>
            </a:r>
            <a:r>
              <a:rPr lang="en-GB" sz="3200" dirty="0">
                <a:latin typeface="Arial Rounded MT Bold" panose="020F0704030504030204" pitchFamily="34" charset="0"/>
                <a:cs typeface="Lucida Sans Unicode" panose="020B0602030504020204" pitchFamily="34" charset="0"/>
              </a:rPr>
              <a:t>a </a:t>
            </a:r>
            <a:r>
              <a:rPr lang="en-GB" sz="3200" i="1" dirty="0">
                <a:latin typeface="Arial Rounded MT Bold" panose="020F0704030504030204" pitchFamily="34" charset="0"/>
                <a:cs typeface="Lucida Sans Unicode" panose="020B0602030504020204" pitchFamily="34" charset="0"/>
              </a:rPr>
              <a:t>teacher</a:t>
            </a:r>
            <a:r>
              <a:rPr lang="en-GB" sz="3200" dirty="0">
                <a:latin typeface="Arial Rounded MT Bold" panose="020F0704030504030204" pitchFamily="34" charset="0"/>
                <a:cs typeface="Lucida Sans Unicode" panose="020B0602030504020204" pitchFamily="34" charset="0"/>
              </a:rPr>
              <a:t> in a good positive state of mind</a:t>
            </a:r>
          </a:p>
        </p:txBody>
      </p:sp>
    </p:spTree>
    <p:extLst>
      <p:ext uri="{BB962C8B-B14F-4D97-AF65-F5344CB8AC3E}">
        <p14:creationId xmlns:p14="http://schemas.microsoft.com/office/powerpoint/2010/main" val="27404244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arn(inVertic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7">
            <a:extLst>
              <a:ext uri="{FF2B5EF4-FFF2-40B4-BE49-F238E27FC236}">
                <a16:creationId xmlns:a16="http://schemas.microsoft.com/office/drawing/2014/main" id="{E02F3C71-C981-4614-98EA-D6C494F809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852CEF4-998A-438C-BC03-F9461312F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1" y="3143950"/>
            <a:ext cx="4042410" cy="2758944"/>
          </a:xfrm>
          <a:prstGeom prst="rect">
            <a:avLst/>
          </a:prstGeom>
        </p:spPr>
      </p:pic>
      <p:pic>
        <p:nvPicPr>
          <p:cNvPr id="11" name="Picture 10">
            <a:extLst>
              <a:ext uri="{FF2B5EF4-FFF2-40B4-BE49-F238E27FC236}">
                <a16:creationId xmlns:a16="http://schemas.microsoft.com/office/drawing/2014/main" id="{56D661CA-ED83-491F-B0D9-7B7D7944D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207" y="306909"/>
            <a:ext cx="3687096" cy="2286000"/>
          </a:xfrm>
          <a:prstGeom prst="rect">
            <a:avLst/>
          </a:prstGeom>
        </p:spPr>
      </p:pic>
      <p:sp>
        <p:nvSpPr>
          <p:cNvPr id="2" name="Title 1">
            <a:extLst>
              <a:ext uri="{FF2B5EF4-FFF2-40B4-BE49-F238E27FC236}">
                <a16:creationId xmlns:a16="http://schemas.microsoft.com/office/drawing/2014/main" id="{E30000EC-39A6-4F29-8EFD-62B1ECD85994}"/>
              </a:ext>
            </a:extLst>
          </p:cNvPr>
          <p:cNvSpPr>
            <a:spLocks noGrp="1"/>
          </p:cNvSpPr>
          <p:nvPr>
            <p:ph type="title"/>
          </p:nvPr>
        </p:nvSpPr>
        <p:spPr>
          <a:xfrm>
            <a:off x="821516" y="640263"/>
            <a:ext cx="6204984" cy="1344975"/>
          </a:xfrm>
        </p:spPr>
        <p:txBody>
          <a:bodyPr>
            <a:normAutofit/>
          </a:bodyPr>
          <a:lstStyle/>
          <a:p>
            <a:r>
              <a:rPr lang="en-GB" sz="4000">
                <a:latin typeface="Bahnschrift" panose="020B0502040204020203" pitchFamily="34" charset="0"/>
              </a:rPr>
              <a:t>The Harvard Study of Adult Development</a:t>
            </a:r>
          </a:p>
        </p:txBody>
      </p:sp>
      <p:sp>
        <p:nvSpPr>
          <p:cNvPr id="10" name="Content Placeholder 9">
            <a:extLst>
              <a:ext uri="{FF2B5EF4-FFF2-40B4-BE49-F238E27FC236}">
                <a16:creationId xmlns:a16="http://schemas.microsoft.com/office/drawing/2014/main" id="{6D196407-D15B-4298-871E-9FA3E28C38C0}"/>
              </a:ext>
            </a:extLst>
          </p:cNvPr>
          <p:cNvSpPr>
            <a:spLocks noGrp="1"/>
          </p:cNvSpPr>
          <p:nvPr>
            <p:ph idx="1"/>
          </p:nvPr>
        </p:nvSpPr>
        <p:spPr>
          <a:xfrm>
            <a:off x="821515" y="2121762"/>
            <a:ext cx="6204984" cy="3626917"/>
          </a:xfrm>
        </p:spPr>
        <p:txBody>
          <a:bodyPr>
            <a:normAutofit lnSpcReduction="10000"/>
          </a:bodyPr>
          <a:lstStyle/>
          <a:p>
            <a:r>
              <a:rPr lang="en-GB" sz="2200" dirty="0">
                <a:latin typeface="Georgia" panose="02040502050405020303" pitchFamily="18" charset="0"/>
              </a:rPr>
              <a:t>Looking back on their lives</a:t>
            </a:r>
            <a:r>
              <a:rPr lang="en-GB" sz="2200" b="1" dirty="0">
                <a:latin typeface="Georgia" panose="02040502050405020303" pitchFamily="18" charset="0"/>
              </a:rPr>
              <a:t>, </a:t>
            </a:r>
            <a:r>
              <a:rPr lang="en-GB" sz="2200" dirty="0">
                <a:latin typeface="Georgia" panose="02040502050405020303" pitchFamily="18" charset="0"/>
              </a:rPr>
              <a:t>people most often report their </a:t>
            </a:r>
            <a:r>
              <a:rPr lang="en-GB" sz="2200" b="1" dirty="0">
                <a:latin typeface="Georgia" panose="02040502050405020303" pitchFamily="18" charset="0"/>
              </a:rPr>
              <a:t>time with others </a:t>
            </a:r>
            <a:r>
              <a:rPr lang="en-GB" sz="2200" dirty="0">
                <a:latin typeface="Georgia" panose="02040502050405020303" pitchFamily="18" charset="0"/>
              </a:rPr>
              <a:t>as the most meaningful part of life, and what they’re proudest of. </a:t>
            </a:r>
          </a:p>
          <a:p>
            <a:r>
              <a:rPr lang="en-GB" sz="2200" dirty="0">
                <a:latin typeface="Georgia" panose="02040502050405020303" pitchFamily="18" charset="0"/>
              </a:rPr>
              <a:t>It seems that we are hard-wired for social connections. </a:t>
            </a:r>
          </a:p>
          <a:p>
            <a:r>
              <a:rPr lang="en-GB" sz="2200" i="1" dirty="0">
                <a:latin typeface="Georgia" panose="02040502050405020303" pitchFamily="18" charset="0"/>
              </a:rPr>
              <a:t>Relationships with high conflict and negativity are ‘toxic’. </a:t>
            </a:r>
          </a:p>
          <a:p>
            <a:r>
              <a:rPr lang="en-GB" sz="2200" i="1" dirty="0">
                <a:latin typeface="Georgia" panose="02040502050405020303" pitchFamily="18" charset="0"/>
              </a:rPr>
              <a:t> </a:t>
            </a:r>
            <a:r>
              <a:rPr lang="en-GB" sz="2200" b="1" i="1" dirty="0">
                <a:latin typeface="Georgia" panose="02040502050405020303" pitchFamily="18" charset="0"/>
              </a:rPr>
              <a:t>Quality relationships: </a:t>
            </a:r>
            <a:r>
              <a:rPr lang="en-GB" sz="2200" i="1" dirty="0">
                <a:latin typeface="Georgia" panose="02040502050405020303" pitchFamily="18" charset="0"/>
              </a:rPr>
              <a:t>based on trust</a:t>
            </a:r>
            <a:r>
              <a:rPr lang="en-GB" sz="2200" i="1">
                <a:latin typeface="Georgia" panose="02040502050405020303" pitchFamily="18" charset="0"/>
              </a:rPr>
              <a:t>, encouragement </a:t>
            </a:r>
            <a:r>
              <a:rPr lang="en-GB" sz="2200" i="1" dirty="0">
                <a:latin typeface="Georgia" panose="02040502050405020303" pitchFamily="18" charset="0"/>
              </a:rPr>
              <a:t>and cooperation, are the best predictor of physical and mental health.  So…</a:t>
            </a:r>
            <a:endParaRPr lang="en-GB" sz="2200" u="sng" dirty="0">
              <a:latin typeface="Georgia" panose="02040502050405020303" pitchFamily="18" charset="0"/>
            </a:endParaRPr>
          </a:p>
        </p:txBody>
      </p:sp>
      <p:pic>
        <p:nvPicPr>
          <p:cNvPr id="16" name="Picture 15">
            <a:extLst>
              <a:ext uri="{FF2B5EF4-FFF2-40B4-BE49-F238E27FC236}">
                <a16:creationId xmlns:a16="http://schemas.microsoft.com/office/drawing/2014/main" id="{4AAFD1E5-A201-4DF6-A08C-45D0C094CD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7834" y="613447"/>
            <a:ext cx="5061006" cy="5061006"/>
          </a:xfrm>
          <a:prstGeom prst="rect">
            <a:avLst/>
          </a:prstGeom>
        </p:spPr>
      </p:pic>
    </p:spTree>
    <p:extLst>
      <p:ext uri="{BB962C8B-B14F-4D97-AF65-F5344CB8AC3E}">
        <p14:creationId xmlns:p14="http://schemas.microsoft.com/office/powerpoint/2010/main" val="2150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439" t="5850" r="78439"/>
          <a:stretch/>
        </p:blipFill>
        <p:spPr>
          <a:xfrm>
            <a:off x="406401" y="220089"/>
            <a:ext cx="1721658" cy="6279523"/>
          </a:xfrm>
          <a:prstGeom prst="rect">
            <a:avLst/>
          </a:prstGeom>
        </p:spPr>
      </p:pic>
      <p:sp>
        <p:nvSpPr>
          <p:cNvPr id="5" name="TextBox 4"/>
          <p:cNvSpPr txBox="1"/>
          <p:nvPr/>
        </p:nvSpPr>
        <p:spPr>
          <a:xfrm>
            <a:off x="4156367" y="507026"/>
            <a:ext cx="7665352" cy="1015663"/>
          </a:xfrm>
          <a:prstGeom prst="rect">
            <a:avLst/>
          </a:prstGeom>
          <a:noFill/>
        </p:spPr>
        <p:txBody>
          <a:bodyPr wrap="square" rtlCol="0">
            <a:spAutoFit/>
          </a:bodyPr>
          <a:lstStyle/>
          <a:p>
            <a:r>
              <a:rPr lang="en-GB" sz="2000" dirty="0"/>
              <a:t>With thanks to Steve, I will attempt to elaborate!………..We now need to consider applying the concept of </a:t>
            </a:r>
            <a:r>
              <a:rPr lang="en-GB" sz="2000" dirty="0">
                <a:solidFill>
                  <a:srgbClr val="FF0000"/>
                </a:solidFill>
              </a:rPr>
              <a:t>“Linking” </a:t>
            </a:r>
            <a:r>
              <a:rPr lang="en-GB" sz="2000" dirty="0"/>
              <a:t>within more lessons, more often.</a:t>
            </a:r>
          </a:p>
        </p:txBody>
      </p:sp>
      <p:sp>
        <p:nvSpPr>
          <p:cNvPr id="9" name="TextBox 8"/>
          <p:cNvSpPr txBox="1"/>
          <p:nvPr/>
        </p:nvSpPr>
        <p:spPr>
          <a:xfrm>
            <a:off x="3433157" y="1811718"/>
            <a:ext cx="8038406" cy="707886"/>
          </a:xfrm>
          <a:prstGeom prst="rect">
            <a:avLst/>
          </a:prstGeom>
          <a:noFill/>
        </p:spPr>
        <p:txBody>
          <a:bodyPr wrap="square" rtlCol="0">
            <a:spAutoFit/>
          </a:bodyPr>
          <a:lstStyle/>
          <a:p>
            <a:r>
              <a:rPr lang="en-GB" sz="2000" b="1" dirty="0">
                <a:solidFill>
                  <a:srgbClr val="00B0F0"/>
                </a:solidFill>
              </a:rPr>
              <a:t>How? “By developing learning through retrieval practice and elaborative rehearsal” through………</a:t>
            </a:r>
          </a:p>
        </p:txBody>
      </p:sp>
      <p:sp>
        <p:nvSpPr>
          <p:cNvPr id="12" name="Rectangle 11"/>
          <p:cNvSpPr/>
          <p:nvPr/>
        </p:nvSpPr>
        <p:spPr>
          <a:xfrm>
            <a:off x="2859578" y="3568643"/>
            <a:ext cx="8611985" cy="646331"/>
          </a:xfrm>
          <a:prstGeom prst="rect">
            <a:avLst/>
          </a:prstGeom>
        </p:spPr>
        <p:txBody>
          <a:bodyPr wrap="square">
            <a:spAutoFit/>
          </a:bodyPr>
          <a:lstStyle/>
          <a:p>
            <a:r>
              <a:rPr lang="en-GB" b="1" dirty="0">
                <a:solidFill>
                  <a:srgbClr val="FF0000"/>
                </a:solidFill>
              </a:rPr>
              <a:t>Elaboration</a:t>
            </a:r>
            <a:r>
              <a:rPr lang="en-GB" b="1" dirty="0"/>
              <a:t>;- </a:t>
            </a:r>
            <a:r>
              <a:rPr lang="en-GB" dirty="0"/>
              <a:t>giving new material meaning by expressing it in your own words and connecting it with what you already know. </a:t>
            </a:r>
          </a:p>
        </p:txBody>
      </p:sp>
      <p:sp>
        <p:nvSpPr>
          <p:cNvPr id="13" name="Rectangle 12"/>
          <p:cNvSpPr/>
          <p:nvPr/>
        </p:nvSpPr>
        <p:spPr>
          <a:xfrm>
            <a:off x="2859578" y="4501826"/>
            <a:ext cx="6957755" cy="1754326"/>
          </a:xfrm>
          <a:prstGeom prst="rect">
            <a:avLst/>
          </a:prstGeom>
        </p:spPr>
        <p:txBody>
          <a:bodyPr wrap="square">
            <a:spAutoFit/>
          </a:bodyPr>
          <a:lstStyle/>
          <a:p>
            <a:r>
              <a:rPr lang="en-GB" b="1" dirty="0">
                <a:solidFill>
                  <a:srgbClr val="FF0000"/>
                </a:solidFill>
                <a:cs typeface="Lucida Sans Unicode" panose="020B0602030504020204" pitchFamily="34" charset="0"/>
              </a:rPr>
              <a:t>Effortful Retrieval Practice </a:t>
            </a:r>
            <a:r>
              <a:rPr lang="en-GB" b="1" dirty="0">
                <a:cs typeface="Lucida Sans Unicode" panose="020B0602030504020204" pitchFamily="34" charset="0"/>
              </a:rPr>
              <a:t>(Repeated retrieval) </a:t>
            </a:r>
            <a:r>
              <a:rPr lang="en-GB" dirty="0">
                <a:cs typeface="Lucida Sans Unicode" panose="020B0602030504020204" pitchFamily="34" charset="0"/>
              </a:rPr>
              <a:t>not only makes memories more durable but produces knowledge that can be retrieved more readily </a:t>
            </a:r>
          </a:p>
          <a:p>
            <a:endParaRPr lang="en-GB" b="1" dirty="0">
              <a:solidFill>
                <a:srgbClr val="FF0000"/>
              </a:solidFill>
              <a:cs typeface="Lucida Sans Unicode" panose="020B0602030504020204" pitchFamily="34" charset="0"/>
            </a:endParaRPr>
          </a:p>
          <a:p>
            <a:r>
              <a:rPr lang="en-GB" dirty="0">
                <a:cs typeface="Lucida Sans Unicode" panose="020B0602030504020204" pitchFamily="34" charset="0"/>
              </a:rPr>
              <a:t>Retrieval that is </a:t>
            </a:r>
            <a:r>
              <a:rPr lang="en-GB" b="1" dirty="0">
                <a:solidFill>
                  <a:srgbClr val="FF0000"/>
                </a:solidFill>
                <a:cs typeface="Lucida Sans Unicode" panose="020B0602030504020204" pitchFamily="34" charset="0"/>
              </a:rPr>
              <a:t>Distributed </a:t>
            </a:r>
            <a:r>
              <a:rPr lang="en-GB" dirty="0">
                <a:cs typeface="Lucida Sans Unicode" panose="020B0602030504020204" pitchFamily="34" charset="0"/>
              </a:rPr>
              <a:t>spread out over time and </a:t>
            </a:r>
            <a:r>
              <a:rPr lang="en-GB" b="1" dirty="0">
                <a:solidFill>
                  <a:srgbClr val="FF0000"/>
                </a:solidFill>
                <a:cs typeface="Lucida Sans Unicode" panose="020B0602030504020204" pitchFamily="34" charset="0"/>
              </a:rPr>
              <a:t>Interleaved</a:t>
            </a:r>
            <a:r>
              <a:rPr lang="en-GB" dirty="0">
                <a:solidFill>
                  <a:srgbClr val="FF0000"/>
                </a:solidFill>
                <a:cs typeface="Lucida Sans Unicode" panose="020B0602030504020204" pitchFamily="34" charset="0"/>
              </a:rPr>
              <a:t> </a:t>
            </a:r>
            <a:r>
              <a:rPr lang="en-GB" dirty="0">
                <a:cs typeface="Lucida Sans Unicode" panose="020B0602030504020204" pitchFamily="34" charset="0"/>
              </a:rPr>
              <a:t>with other topics.</a:t>
            </a:r>
          </a:p>
        </p:txBody>
      </p:sp>
      <p:sp>
        <p:nvSpPr>
          <p:cNvPr id="14" name="TextBox 13"/>
          <p:cNvSpPr txBox="1"/>
          <p:nvPr/>
        </p:nvSpPr>
        <p:spPr>
          <a:xfrm>
            <a:off x="2859578" y="2910282"/>
            <a:ext cx="7314585" cy="646331"/>
          </a:xfrm>
          <a:prstGeom prst="rect">
            <a:avLst/>
          </a:prstGeom>
          <a:noFill/>
        </p:spPr>
        <p:txBody>
          <a:bodyPr wrap="square" rtlCol="0">
            <a:spAutoFit/>
          </a:bodyPr>
          <a:lstStyle/>
          <a:p>
            <a:r>
              <a:rPr lang="en-GB" b="1" dirty="0">
                <a:solidFill>
                  <a:srgbClr val="FF0000"/>
                </a:solidFill>
              </a:rPr>
              <a:t>Attention</a:t>
            </a:r>
            <a:r>
              <a:rPr lang="en-GB" dirty="0">
                <a:solidFill>
                  <a:srgbClr val="FF0000"/>
                </a:solidFill>
              </a:rPr>
              <a:t>:- </a:t>
            </a:r>
            <a:r>
              <a:rPr lang="en-GB" dirty="0"/>
              <a:t>Ensuring attention levels are high which are crucial for working memory to be effective</a:t>
            </a:r>
            <a:r>
              <a:rPr lang="en-GB" dirty="0">
                <a:solidFill>
                  <a:srgbClr val="FF0000"/>
                </a:solidFill>
              </a:rPr>
              <a:t>.</a:t>
            </a:r>
          </a:p>
        </p:txBody>
      </p:sp>
      <p:cxnSp>
        <p:nvCxnSpPr>
          <p:cNvPr id="16" name="Curved Connector 15"/>
          <p:cNvCxnSpPr/>
          <p:nvPr/>
        </p:nvCxnSpPr>
        <p:spPr>
          <a:xfrm rot="10800000" flipV="1">
            <a:off x="2128061" y="881149"/>
            <a:ext cx="2028306" cy="1353234"/>
          </a:xfrm>
          <a:prstGeom prst="curvedConnector3">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2098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 worth the watch……. a nice explanation on “working memory” (click hyperlink).</a:t>
            </a:r>
          </a:p>
        </p:txBody>
      </p:sp>
      <p:sp>
        <p:nvSpPr>
          <p:cNvPr id="3" name="Content Placeholder 2"/>
          <p:cNvSpPr>
            <a:spLocks noGrp="1"/>
          </p:cNvSpPr>
          <p:nvPr>
            <p:ph idx="1"/>
          </p:nvPr>
        </p:nvSpPr>
        <p:spPr/>
        <p:txBody>
          <a:bodyPr/>
          <a:lstStyle/>
          <a:p>
            <a:pPr marL="0" indent="0">
              <a:buNone/>
            </a:pPr>
            <a:r>
              <a:rPr lang="en-GB" dirty="0">
                <a:hlinkClick r:id="rId2"/>
              </a:rPr>
              <a:t>https://www.ted.com/talks/peter_doolittle_how_your_working_memory_makes_sense_of_the_world?utm_source=tedcomshare&amp;utm_medium=email&amp;utm_campaign=tedspread</a:t>
            </a:r>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916701" y="3286125"/>
            <a:ext cx="4880252" cy="3124200"/>
          </a:xfrm>
          <a:prstGeom prst="rect">
            <a:avLst/>
          </a:prstGeom>
        </p:spPr>
      </p:pic>
    </p:spTree>
    <p:extLst>
      <p:ext uri="{BB962C8B-B14F-4D97-AF65-F5344CB8AC3E}">
        <p14:creationId xmlns:p14="http://schemas.microsoft.com/office/powerpoint/2010/main" val="1191592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7681" y="365125"/>
            <a:ext cx="5882619" cy="6197600"/>
          </a:xfrm>
          <a:prstGeom prst="rect">
            <a:avLst/>
          </a:prstGeom>
        </p:spPr>
      </p:pic>
      <p:pic>
        <p:nvPicPr>
          <p:cNvPr id="6" name="Picture 5"/>
          <p:cNvPicPr>
            <a:picLocks noChangeAspect="1"/>
          </p:cNvPicPr>
          <p:nvPr/>
        </p:nvPicPr>
        <p:blipFill rotWithShape="1">
          <a:blip r:embed="rId3"/>
          <a:srcRect l="14176" r="9271"/>
          <a:stretch/>
        </p:blipFill>
        <p:spPr>
          <a:xfrm>
            <a:off x="6145182" y="111418"/>
            <a:ext cx="5608668" cy="6705013"/>
          </a:xfrm>
          <a:prstGeom prst="rect">
            <a:avLst/>
          </a:prstGeom>
        </p:spPr>
      </p:pic>
    </p:spTree>
    <p:extLst>
      <p:ext uri="{BB962C8B-B14F-4D97-AF65-F5344CB8AC3E}">
        <p14:creationId xmlns:p14="http://schemas.microsoft.com/office/powerpoint/2010/main" val="1457538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834641" y="0"/>
            <a:ext cx="6234546" cy="6828543"/>
          </a:xfrm>
          <a:prstGeom prst="rect">
            <a:avLst/>
          </a:prstGeom>
        </p:spPr>
      </p:pic>
      <p:pic>
        <p:nvPicPr>
          <p:cNvPr id="5" name="Picture 4"/>
          <p:cNvPicPr>
            <a:picLocks noChangeAspect="1"/>
          </p:cNvPicPr>
          <p:nvPr/>
        </p:nvPicPr>
        <p:blipFill>
          <a:blip r:embed="rId3"/>
          <a:stretch>
            <a:fillRect/>
          </a:stretch>
        </p:blipFill>
        <p:spPr>
          <a:xfrm>
            <a:off x="353746" y="2055813"/>
            <a:ext cx="2274005" cy="2127688"/>
          </a:xfrm>
          <a:prstGeom prst="rect">
            <a:avLst/>
          </a:prstGeom>
        </p:spPr>
      </p:pic>
    </p:spTree>
    <p:extLst>
      <p:ext uri="{BB962C8B-B14F-4D97-AF65-F5344CB8AC3E}">
        <p14:creationId xmlns:p14="http://schemas.microsoft.com/office/powerpoint/2010/main" val="365945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8545"/>
          </a:xfrm>
        </p:spPr>
        <p:txBody>
          <a:bodyPr>
            <a:normAutofit fontScale="90000"/>
          </a:bodyPr>
          <a:lstStyle/>
          <a:p>
            <a:r>
              <a:rPr lang="en-GB" dirty="0"/>
              <a:t>How HPL  </a:t>
            </a:r>
          </a:p>
        </p:txBody>
      </p:sp>
      <p:sp>
        <p:nvSpPr>
          <p:cNvPr id="3" name="Content Placeholder 2"/>
          <p:cNvSpPr>
            <a:spLocks noGrp="1"/>
          </p:cNvSpPr>
          <p:nvPr>
            <p:ph idx="1"/>
          </p:nvPr>
        </p:nvSpPr>
        <p:spPr>
          <a:xfrm>
            <a:off x="838200" y="1348547"/>
            <a:ext cx="10515600" cy="4351338"/>
          </a:xfrm>
        </p:spPr>
        <p:txBody>
          <a:bodyPr/>
          <a:lstStyle/>
          <a:p>
            <a:pPr marL="0" indent="0">
              <a:buNone/>
            </a:pPr>
            <a:r>
              <a:rPr lang="en-GB" sz="2200" dirty="0"/>
              <a:t>Creating these "thinking" opportunities through skilled questioning, peer discussion, student self-regulation and strategy planning should remain an important aspect of pedagogy for all teaching colleagues, even as we move on to the next HPL topic.   </a:t>
            </a:r>
          </a:p>
          <a:p>
            <a:pPr marL="0" indent="0">
              <a:buNone/>
            </a:pPr>
            <a:endParaRPr lang="en-GB" sz="2200" dirty="0"/>
          </a:p>
          <a:p>
            <a:pPr marL="0" indent="0">
              <a:buNone/>
            </a:pPr>
            <a:r>
              <a:rPr lang="en-GB" sz="2200" dirty="0"/>
              <a:t>It is also important for all teachers to be clear about the link between this "continual" professional development (HPL), where the focus is very much on the development excellent practice, and our overall teaching and learning aims for the academic year, i.e. improving the level of challenge, scaffold and engagement within all areas of the school.</a:t>
            </a:r>
          </a:p>
          <a:p>
            <a:pPr marL="0" indent="0">
              <a:buNone/>
            </a:pPr>
            <a:endParaRPr lang="en-GB" sz="2200" dirty="0"/>
          </a:p>
          <a:p>
            <a:pPr marL="0" indent="0">
              <a:buNone/>
            </a:pPr>
            <a:r>
              <a:rPr lang="en-GB" sz="2200" dirty="0"/>
              <a:t>Thank you for engaging with the HPL CPD so far this year, and thanks in advance for continuing to embrace these approaches within your teaching.</a:t>
            </a:r>
          </a:p>
          <a:p>
            <a:endParaRPr lang="en-GB" dirty="0"/>
          </a:p>
        </p:txBody>
      </p:sp>
    </p:spTree>
    <p:extLst>
      <p:ext uri="{BB962C8B-B14F-4D97-AF65-F5344CB8AC3E}">
        <p14:creationId xmlns:p14="http://schemas.microsoft.com/office/powerpoint/2010/main" val="1808665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498765" y="-60956"/>
            <a:ext cx="10690166" cy="6918956"/>
          </a:xfrm>
          <a:prstGeom prst="rect">
            <a:avLst/>
          </a:prstGeom>
        </p:spPr>
      </p:pic>
    </p:spTree>
    <p:extLst>
      <p:ext uri="{BB962C8B-B14F-4D97-AF65-F5344CB8AC3E}">
        <p14:creationId xmlns:p14="http://schemas.microsoft.com/office/powerpoint/2010/main" val="3537148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901141" y="-84150"/>
            <a:ext cx="5877099" cy="6940570"/>
          </a:xfrm>
          <a:prstGeom prst="rect">
            <a:avLst/>
          </a:prstGeom>
        </p:spPr>
      </p:pic>
    </p:spTree>
    <p:extLst>
      <p:ext uri="{BB962C8B-B14F-4D97-AF65-F5344CB8AC3E}">
        <p14:creationId xmlns:p14="http://schemas.microsoft.com/office/powerpoint/2010/main" val="2754648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654300"/>
          </a:xfrm>
        </p:spPr>
        <p:txBody>
          <a:bodyPr>
            <a:normAutofit fontScale="90000"/>
          </a:bodyPr>
          <a:lstStyle/>
          <a:p>
            <a:r>
              <a:rPr lang="en-GB" dirty="0"/>
              <a:t>Student friendly promotion of “Retrieval Practice”.  </a:t>
            </a:r>
            <a:br>
              <a:rPr lang="en-GB" dirty="0"/>
            </a:br>
            <a:br>
              <a:rPr lang="en-GB" dirty="0"/>
            </a:br>
            <a:r>
              <a:rPr lang="en-GB" dirty="0"/>
              <a:t>(This clip will have been viewed by KS3 and KS4 students via tutors by the time you’ve seen this!) </a:t>
            </a:r>
          </a:p>
        </p:txBody>
      </p:sp>
      <p:sp>
        <p:nvSpPr>
          <p:cNvPr id="3" name="Content Placeholder 2"/>
          <p:cNvSpPr>
            <a:spLocks noGrp="1"/>
          </p:cNvSpPr>
          <p:nvPr>
            <p:ph idx="1"/>
          </p:nvPr>
        </p:nvSpPr>
        <p:spPr>
          <a:xfrm>
            <a:off x="838200" y="3019425"/>
            <a:ext cx="10515600" cy="3157538"/>
          </a:xfrm>
        </p:spPr>
        <p:txBody>
          <a:bodyPr/>
          <a:lstStyle/>
          <a:p>
            <a:pPr marL="0" indent="0">
              <a:buNone/>
            </a:pPr>
            <a:endParaRPr lang="en-GB" dirty="0">
              <a:hlinkClick r:id="rId2"/>
            </a:endParaRPr>
          </a:p>
          <a:p>
            <a:pPr marL="0" indent="0">
              <a:buNone/>
            </a:pPr>
            <a:r>
              <a:rPr lang="en-GB" dirty="0">
                <a:hlinkClick r:id="rId2"/>
              </a:rPr>
              <a:t>https://www.youtube.com/watch?v=_wqG7g1kZUo&amp;feature=youtu.be</a:t>
            </a:r>
            <a:endParaRPr lang="en-GB" dirty="0"/>
          </a:p>
          <a:p>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838200" y="4276726"/>
            <a:ext cx="3699449" cy="1900237"/>
          </a:xfrm>
          <a:prstGeom prst="rect">
            <a:avLst/>
          </a:prstGeom>
        </p:spPr>
      </p:pic>
    </p:spTree>
    <p:extLst>
      <p:ext uri="{BB962C8B-B14F-4D97-AF65-F5344CB8AC3E}">
        <p14:creationId xmlns:p14="http://schemas.microsoft.com/office/powerpoint/2010/main" val="4278940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65125"/>
            <a:ext cx="2181224" cy="2130425"/>
          </a:xfrm>
        </p:spPr>
        <p:txBody>
          <a:bodyPr>
            <a:normAutofit/>
          </a:bodyPr>
          <a:lstStyle/>
          <a:p>
            <a:r>
              <a:rPr lang="en-GB" sz="1600" b="1" dirty="0"/>
              <a:t>Article form “Impact” journal Spring 2018 – The Science of Learning</a:t>
            </a:r>
            <a:br>
              <a:rPr lang="en-GB" sz="1600" b="1" dirty="0"/>
            </a:br>
            <a:br>
              <a:rPr lang="en-GB" sz="1600" b="1" dirty="0"/>
            </a:br>
            <a:r>
              <a:rPr lang="en-GB" sz="1600" b="1" dirty="0"/>
              <a:t>(Journal of the chartered college of teaching)</a:t>
            </a:r>
          </a:p>
        </p:txBody>
      </p:sp>
      <p:pic>
        <p:nvPicPr>
          <p:cNvPr id="4" name="Content Placeholder 3"/>
          <p:cNvPicPr>
            <a:picLocks noGrp="1" noChangeAspect="1"/>
          </p:cNvPicPr>
          <p:nvPr>
            <p:ph idx="1"/>
          </p:nvPr>
        </p:nvPicPr>
        <p:blipFill rotWithShape="1">
          <a:blip r:embed="rId2"/>
          <a:srcRect t="11449" b="9409"/>
          <a:stretch/>
        </p:blipFill>
        <p:spPr>
          <a:xfrm>
            <a:off x="2781300" y="103998"/>
            <a:ext cx="8382000" cy="6754002"/>
          </a:xfrm>
          <a:prstGeom prst="rect">
            <a:avLst/>
          </a:prstGeom>
        </p:spPr>
      </p:pic>
    </p:spTree>
    <p:extLst>
      <p:ext uri="{BB962C8B-B14F-4D97-AF65-F5344CB8AC3E}">
        <p14:creationId xmlns:p14="http://schemas.microsoft.com/office/powerpoint/2010/main" val="2878301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19075" y="0"/>
            <a:ext cx="11677650" cy="6780583"/>
          </a:xfrm>
          <a:prstGeom prst="rect">
            <a:avLst/>
          </a:prstGeom>
        </p:spPr>
      </p:pic>
    </p:spTree>
    <p:extLst>
      <p:ext uri="{BB962C8B-B14F-4D97-AF65-F5344CB8AC3E}">
        <p14:creationId xmlns:p14="http://schemas.microsoft.com/office/powerpoint/2010/main" val="1720190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445" t="8302" r="4436"/>
          <a:stretch/>
        </p:blipFill>
        <p:spPr>
          <a:xfrm>
            <a:off x="2657475" y="-367857"/>
            <a:ext cx="6019800" cy="7225856"/>
          </a:xfrm>
        </p:spPr>
      </p:pic>
    </p:spTree>
    <p:extLst>
      <p:ext uri="{BB962C8B-B14F-4D97-AF65-F5344CB8AC3E}">
        <p14:creationId xmlns:p14="http://schemas.microsoft.com/office/powerpoint/2010/main" val="3150518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normAutofit fontScale="90000"/>
          </a:bodyPr>
          <a:lstStyle/>
          <a:p>
            <a:br>
              <a:rPr lang="en-GB" sz="2800" dirty="0"/>
            </a:br>
            <a:r>
              <a:rPr lang="en-GB" sz="2800" b="1" u="sng" dirty="0"/>
              <a:t>HPL 3 “assessment” (23</a:t>
            </a:r>
            <a:r>
              <a:rPr lang="en-GB" sz="2800" b="1" u="sng" baseline="30000" dirty="0"/>
              <a:t>rd</a:t>
            </a:r>
            <a:r>
              <a:rPr lang="en-GB" sz="2800" b="1" u="sng" dirty="0"/>
              <a:t> April – 29</a:t>
            </a:r>
            <a:r>
              <a:rPr lang="en-GB" sz="2800" b="1" u="sng" baseline="30000" dirty="0"/>
              <a:t>th</a:t>
            </a:r>
            <a:r>
              <a:rPr lang="en-GB" sz="2800" b="1" u="sng" dirty="0"/>
              <a:t> June 2018)</a:t>
            </a:r>
            <a:br>
              <a:rPr lang="en-GB" sz="2800" b="1" u="sng" dirty="0">
                <a:solidFill>
                  <a:srgbClr val="00B0F0"/>
                </a:solidFill>
              </a:rPr>
            </a:br>
            <a:r>
              <a:rPr lang="en-GB" sz="2200" b="1" dirty="0">
                <a:solidFill>
                  <a:srgbClr val="00B0F0"/>
                </a:solidFill>
              </a:rPr>
              <a:t>Demonstrating how you have developed student learning through retrieval practice and elaborative rehearsal during the summer term </a:t>
            </a:r>
            <a:r>
              <a:rPr lang="en-GB" sz="2200" b="1" u="sng" dirty="0">
                <a:solidFill>
                  <a:srgbClr val="00B0F0"/>
                </a:solidFill>
              </a:rPr>
              <a:t>with at least 3 classes (secondary); or with 3 different areas of learning (primary)</a:t>
            </a:r>
            <a:r>
              <a:rPr lang="en-GB" sz="2200" b="1" dirty="0">
                <a:solidFill>
                  <a:srgbClr val="00B0F0"/>
                </a:solidFill>
              </a:rPr>
              <a:t>.</a:t>
            </a:r>
          </a:p>
        </p:txBody>
      </p:sp>
      <p:sp>
        <p:nvSpPr>
          <p:cNvPr id="3" name="Content Placeholder 2"/>
          <p:cNvSpPr>
            <a:spLocks noGrp="1"/>
          </p:cNvSpPr>
          <p:nvPr>
            <p:ph idx="1"/>
          </p:nvPr>
        </p:nvSpPr>
        <p:spPr>
          <a:xfrm>
            <a:off x="382384" y="1620982"/>
            <a:ext cx="10971415" cy="5137265"/>
          </a:xfrm>
        </p:spPr>
        <p:txBody>
          <a:bodyPr>
            <a:normAutofit fontScale="32500" lnSpcReduction="20000"/>
          </a:bodyPr>
          <a:lstStyle/>
          <a:p>
            <a:pPr marL="0" indent="0">
              <a:buNone/>
            </a:pPr>
            <a:r>
              <a:rPr lang="en-GB" sz="3200" dirty="0"/>
              <a:t>Expectation:-</a:t>
            </a:r>
          </a:p>
          <a:p>
            <a:pPr marL="0" indent="0">
              <a:buNone/>
            </a:pPr>
            <a:r>
              <a:rPr lang="en-GB" sz="3200" dirty="0"/>
              <a:t>1. All teaching staff to attend a 30 minute HPL Group meeting </a:t>
            </a:r>
            <a:r>
              <a:rPr lang="en-GB" sz="3200" b="1" dirty="0"/>
              <a:t>early this term</a:t>
            </a:r>
            <a:r>
              <a:rPr lang="en-GB" sz="3200" dirty="0"/>
              <a:t> (next 2 – 3 weeks after digesting the theory) to:-</a:t>
            </a:r>
          </a:p>
          <a:p>
            <a:pPr marL="0" indent="0">
              <a:buNone/>
            </a:pPr>
            <a:r>
              <a:rPr lang="en-GB" sz="3200" dirty="0"/>
              <a:t>a) reflect further on HPL2 and the reflective questions (Slide 7 )</a:t>
            </a:r>
          </a:p>
          <a:p>
            <a:pPr marL="0" indent="0">
              <a:buNone/>
            </a:pPr>
            <a:r>
              <a:rPr lang="en-GB" sz="3200" dirty="0"/>
              <a:t>b) discuss the concept of “Linking”, particularly the theory provided by Steve Sheehan, the video content, the articles and the key words </a:t>
            </a:r>
            <a:r>
              <a:rPr lang="en-GB" sz="3200" dirty="0">
                <a:solidFill>
                  <a:srgbClr val="FF0000"/>
                </a:solidFill>
              </a:rPr>
              <a:t>(Attention, Elaboration and Effortful Retrieval Practice)</a:t>
            </a:r>
          </a:p>
          <a:p>
            <a:pPr marL="0" indent="0">
              <a:buNone/>
            </a:pPr>
            <a:r>
              <a:rPr lang="en-GB" sz="3200" dirty="0"/>
              <a:t>c) begin to consider how elaborative rehearsal opportunities can be implemented and EFFORTFUL retrieval practice applied.</a:t>
            </a:r>
          </a:p>
          <a:p>
            <a:pPr marL="0" indent="0">
              <a:buNone/>
            </a:pPr>
            <a:endParaRPr lang="en-GB" sz="3200" dirty="0"/>
          </a:p>
          <a:p>
            <a:pPr marL="0" indent="0">
              <a:buNone/>
            </a:pPr>
            <a:r>
              <a:rPr lang="en-GB" sz="3200" dirty="0"/>
              <a:t>2. Attend a 30 minute HPL group meeting </a:t>
            </a:r>
            <a:r>
              <a:rPr lang="en-GB" sz="3200" b="1" dirty="0"/>
              <a:t>after May half term</a:t>
            </a:r>
            <a:r>
              <a:rPr lang="en-GB" sz="3200" dirty="0"/>
              <a:t>, to discuss and share </a:t>
            </a:r>
          </a:p>
          <a:p>
            <a:pPr marL="0" indent="0">
              <a:buNone/>
            </a:pPr>
            <a:r>
              <a:rPr lang="en-GB" sz="3200" dirty="0"/>
              <a:t>effective strategies implemented to date and to consider points 3a / b and 4 below. (We are Magpies!).</a:t>
            </a:r>
          </a:p>
          <a:p>
            <a:pPr marL="0" indent="0">
              <a:buNone/>
            </a:pPr>
            <a:endParaRPr lang="en-GB" sz="3200" dirty="0"/>
          </a:p>
          <a:p>
            <a:pPr marL="0" indent="0">
              <a:buNone/>
            </a:pPr>
            <a:r>
              <a:rPr lang="en-GB" sz="3200" dirty="0"/>
              <a:t>3. Either:-</a:t>
            </a:r>
          </a:p>
          <a:p>
            <a:pPr marL="0" indent="0">
              <a:buNone/>
            </a:pPr>
            <a:r>
              <a:rPr lang="en-GB" sz="3200" dirty="0"/>
              <a:t>a) Use Iris to record “effortful retrieval practice” in action with a group or groups and share clips via Iris connect with your </a:t>
            </a:r>
          </a:p>
          <a:p>
            <a:pPr marL="0" indent="0">
              <a:buNone/>
            </a:pPr>
            <a:r>
              <a:rPr lang="en-GB" sz="3200" dirty="0"/>
              <a:t>HPL group and HPL LT Link.</a:t>
            </a:r>
          </a:p>
          <a:p>
            <a:pPr marL="0" indent="0">
              <a:buNone/>
            </a:pPr>
            <a:r>
              <a:rPr lang="en-GB" sz="3200" b="1" dirty="0"/>
              <a:t>Or</a:t>
            </a:r>
          </a:p>
          <a:p>
            <a:pPr marL="0" indent="0">
              <a:buNone/>
            </a:pPr>
            <a:r>
              <a:rPr lang="en-GB" sz="3200" dirty="0"/>
              <a:t>b) Email your LT link with 3 different strategies you have used with different classes to encourage</a:t>
            </a:r>
          </a:p>
          <a:p>
            <a:pPr marL="0" indent="0">
              <a:buNone/>
            </a:pPr>
            <a:r>
              <a:rPr lang="en-GB" sz="3200" dirty="0"/>
              <a:t> elaborative rehearsal / retrieval practice.  (Please include the resources developed where applicable). </a:t>
            </a:r>
          </a:p>
          <a:p>
            <a:pPr marL="0" indent="0">
              <a:buNone/>
            </a:pPr>
            <a:endParaRPr lang="en-GB" sz="3200" dirty="0"/>
          </a:p>
          <a:p>
            <a:pPr marL="0" indent="0">
              <a:buNone/>
            </a:pPr>
            <a:r>
              <a:rPr lang="en-GB" sz="3200" dirty="0"/>
              <a:t>4. Email HPL LT Link a 200 word evaluation of the impact this approach has had on your students’ learning over the</a:t>
            </a:r>
          </a:p>
          <a:p>
            <a:pPr marL="0" indent="0">
              <a:buNone/>
            </a:pPr>
            <a:r>
              <a:rPr lang="en-GB" sz="3200" dirty="0"/>
              <a:t> summer term.  Points to consider may include:-</a:t>
            </a:r>
          </a:p>
          <a:p>
            <a:pPr marL="0" indent="0">
              <a:buNone/>
            </a:pPr>
            <a:r>
              <a:rPr lang="en-GB" sz="3200" i="1" dirty="0"/>
              <a:t>How did students respond to the opportunities you provided to elaborate / retrieve? </a:t>
            </a:r>
          </a:p>
          <a:p>
            <a:pPr marL="0" indent="0">
              <a:buNone/>
            </a:pPr>
            <a:r>
              <a:rPr lang="en-GB" sz="3200" i="1" dirty="0"/>
              <a:t>How did you ensure that strategies were interleaved, distributed and effortful?  </a:t>
            </a:r>
          </a:p>
          <a:p>
            <a:pPr marL="0" indent="0">
              <a:buNone/>
            </a:pPr>
            <a:r>
              <a:rPr lang="en-GB" sz="3200" i="1" dirty="0"/>
              <a:t>Were any of the strategies more effective than others and why?  </a:t>
            </a:r>
          </a:p>
          <a:p>
            <a:pPr marL="0" indent="0">
              <a:buNone/>
            </a:pPr>
            <a:r>
              <a:rPr lang="en-GB" sz="3200" i="1" dirty="0"/>
              <a:t>Did you notice an improvement in knowledge retention of the students over time?</a:t>
            </a:r>
          </a:p>
          <a:p>
            <a:pPr marL="0" indent="0">
              <a:buNone/>
            </a:pPr>
            <a:endParaRPr lang="en-GB" sz="1800" dirty="0"/>
          </a:p>
        </p:txBody>
      </p:sp>
      <p:pic>
        <p:nvPicPr>
          <p:cNvPr id="5" name="Picture 4"/>
          <p:cNvPicPr>
            <a:picLocks noChangeAspect="1"/>
          </p:cNvPicPr>
          <p:nvPr/>
        </p:nvPicPr>
        <p:blipFill>
          <a:blip r:embed="rId2"/>
          <a:stretch>
            <a:fillRect/>
          </a:stretch>
        </p:blipFill>
        <p:spPr>
          <a:xfrm>
            <a:off x="6984321" y="2992582"/>
            <a:ext cx="5027571" cy="3308466"/>
          </a:xfrm>
          <a:prstGeom prst="rect">
            <a:avLst/>
          </a:prstGeom>
        </p:spPr>
      </p:pic>
    </p:spTree>
    <p:extLst>
      <p:ext uri="{BB962C8B-B14F-4D97-AF65-F5344CB8AC3E}">
        <p14:creationId xmlns:p14="http://schemas.microsoft.com/office/powerpoint/2010/main" val="2864347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finally, to be effective, don’t forget to look after yourself too!!</a:t>
            </a:r>
          </a:p>
        </p:txBody>
      </p:sp>
      <p:sp>
        <p:nvSpPr>
          <p:cNvPr id="3" name="Content Placeholder 2"/>
          <p:cNvSpPr>
            <a:spLocks noGrp="1"/>
          </p:cNvSpPr>
          <p:nvPr>
            <p:ph idx="1"/>
          </p:nvPr>
        </p:nvSpPr>
        <p:spPr/>
        <p:txBody>
          <a:bodyPr/>
          <a:lstStyle/>
          <a:p>
            <a:r>
              <a:rPr lang="en-GB" dirty="0">
                <a:hlinkClick r:id="rId2"/>
              </a:rPr>
              <a:t>https://www.ted.com/talks/robert_waldinger_what_makes_a_good_life_lessons_from_the_longest_study_on_happiness</a:t>
            </a:r>
            <a:endParaRPr lang="en-GB" dirty="0"/>
          </a:p>
          <a:p>
            <a:endParaRPr lang="en-GB" dirty="0"/>
          </a:p>
        </p:txBody>
      </p:sp>
      <p:pic>
        <p:nvPicPr>
          <p:cNvPr id="5" name="Picture 4"/>
          <p:cNvPicPr>
            <a:picLocks noChangeAspect="1"/>
          </p:cNvPicPr>
          <p:nvPr/>
        </p:nvPicPr>
        <p:blipFill>
          <a:blip r:embed="rId3"/>
          <a:stretch>
            <a:fillRect/>
          </a:stretch>
        </p:blipFill>
        <p:spPr>
          <a:xfrm>
            <a:off x="1102563" y="2818015"/>
            <a:ext cx="4664467" cy="3593522"/>
          </a:xfrm>
          <a:prstGeom prst="rect">
            <a:avLst/>
          </a:prstGeom>
        </p:spPr>
      </p:pic>
    </p:spTree>
    <p:extLst>
      <p:ext uri="{BB962C8B-B14F-4D97-AF65-F5344CB8AC3E}">
        <p14:creationId xmlns:p14="http://schemas.microsoft.com/office/powerpoint/2010/main" val="2556690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67149" y="-565264"/>
            <a:ext cx="5873287" cy="7506391"/>
          </a:xfrm>
          <a:prstGeom prst="rect">
            <a:avLst/>
          </a:prstGeom>
        </p:spPr>
      </p:pic>
      <p:sp>
        <p:nvSpPr>
          <p:cNvPr id="6" name="TextBox 5"/>
          <p:cNvSpPr txBox="1"/>
          <p:nvPr/>
        </p:nvSpPr>
        <p:spPr>
          <a:xfrm>
            <a:off x="615142" y="723207"/>
            <a:ext cx="2036618" cy="923330"/>
          </a:xfrm>
          <a:prstGeom prst="rect">
            <a:avLst/>
          </a:prstGeom>
          <a:noFill/>
        </p:spPr>
        <p:txBody>
          <a:bodyPr wrap="square" rtlCol="0">
            <a:spAutoFit/>
          </a:bodyPr>
          <a:lstStyle/>
          <a:p>
            <a:r>
              <a:rPr lang="en-GB" dirty="0"/>
              <a:t>Further Reading </a:t>
            </a:r>
          </a:p>
          <a:p>
            <a:r>
              <a:rPr lang="en-GB" dirty="0"/>
              <a:t>(as recommended by Steve Sheehan)</a:t>
            </a:r>
          </a:p>
        </p:txBody>
      </p:sp>
    </p:spTree>
    <p:extLst>
      <p:ext uri="{BB962C8B-B14F-4D97-AF65-F5344CB8AC3E}">
        <p14:creationId xmlns:p14="http://schemas.microsoft.com/office/powerpoint/2010/main" val="436874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071293" y="10374"/>
            <a:ext cx="5357813" cy="6847626"/>
          </a:xfrm>
          <a:prstGeom prst="rect">
            <a:avLst/>
          </a:prstGeom>
        </p:spPr>
      </p:pic>
    </p:spTree>
    <p:extLst>
      <p:ext uri="{BB962C8B-B14F-4D97-AF65-F5344CB8AC3E}">
        <p14:creationId xmlns:p14="http://schemas.microsoft.com/office/powerpoint/2010/main" val="251731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“So how do the Advanced Cognitive Performance Characteristics of Meta-thinking and now Linking fit in with the bigger picture of what we are trying to achieve at CCS?”</a:t>
            </a:r>
          </a:p>
          <a:p>
            <a:pPr marL="0" indent="0">
              <a:buNone/>
            </a:pPr>
            <a:endParaRPr lang="en-GB" dirty="0"/>
          </a:p>
          <a:p>
            <a:pPr marL="0" indent="0">
              <a:buNone/>
            </a:pPr>
            <a:r>
              <a:rPr lang="en-GB" dirty="0"/>
              <a:t>I am hopeful that the next slide goes some way in providing staff with an outline of how this is starting to fit together within the HPL overview.</a:t>
            </a:r>
          </a:p>
        </p:txBody>
      </p:sp>
    </p:spTree>
    <p:extLst>
      <p:ext uri="{BB962C8B-B14F-4D97-AF65-F5344CB8AC3E}">
        <p14:creationId xmlns:p14="http://schemas.microsoft.com/office/powerpoint/2010/main" val="1072127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951019" y="52482"/>
            <a:ext cx="5453148" cy="6846925"/>
          </a:xfrm>
          <a:prstGeom prst="rect">
            <a:avLst/>
          </a:prstGeom>
        </p:spPr>
      </p:pic>
    </p:spTree>
    <p:extLst>
      <p:ext uri="{BB962C8B-B14F-4D97-AF65-F5344CB8AC3E}">
        <p14:creationId xmlns:p14="http://schemas.microsoft.com/office/powerpoint/2010/main" val="58481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49" y="219104"/>
            <a:ext cx="10921538" cy="308206"/>
          </a:xfrm>
        </p:spPr>
        <p:txBody>
          <a:bodyPr>
            <a:noAutofit/>
          </a:bodyPr>
          <a:lstStyle/>
          <a:p>
            <a:pPr algn="ctr"/>
            <a:r>
              <a:rPr lang="en-GB" sz="2000" b="1" u="sng" dirty="0">
                <a:solidFill>
                  <a:srgbClr val="0070C0"/>
                </a:solidFill>
              </a:rPr>
              <a:t>High Performance Learning: The Bigger Picture!</a:t>
            </a:r>
          </a:p>
        </p:txBody>
      </p:sp>
      <p:pic>
        <p:nvPicPr>
          <p:cNvPr id="4" name="Content Placeholder 3"/>
          <p:cNvPicPr>
            <a:picLocks noGrp="1" noChangeAspect="1"/>
          </p:cNvPicPr>
          <p:nvPr>
            <p:ph idx="1"/>
          </p:nvPr>
        </p:nvPicPr>
        <p:blipFill>
          <a:blip r:embed="rId2"/>
          <a:stretch>
            <a:fillRect/>
          </a:stretch>
        </p:blipFill>
        <p:spPr>
          <a:xfrm>
            <a:off x="3651117" y="2007477"/>
            <a:ext cx="4783598" cy="3298624"/>
          </a:xfrm>
          <a:prstGeom prst="rect">
            <a:avLst/>
          </a:prstGeom>
        </p:spPr>
      </p:pic>
      <p:cxnSp>
        <p:nvCxnSpPr>
          <p:cNvPr id="7" name="Straight Arrow Connector 6"/>
          <p:cNvCxnSpPr/>
          <p:nvPr/>
        </p:nvCxnSpPr>
        <p:spPr>
          <a:xfrm>
            <a:off x="2820765" y="2024086"/>
            <a:ext cx="1645174" cy="1427583"/>
          </a:xfrm>
          <a:prstGeom prst="curvedConnector3">
            <a:avLst>
              <a:gd name="adj1" fmla="val 50000"/>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6"/>
          <p:cNvCxnSpPr/>
          <p:nvPr/>
        </p:nvCxnSpPr>
        <p:spPr>
          <a:xfrm flipV="1">
            <a:off x="2685332" y="4578226"/>
            <a:ext cx="2202873" cy="698270"/>
          </a:xfrm>
          <a:prstGeom prst="curvedConnector3">
            <a:avLst>
              <a:gd name="adj1" fmla="val 50000"/>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6"/>
          <p:cNvCxnSpPr/>
          <p:nvPr/>
        </p:nvCxnSpPr>
        <p:spPr>
          <a:xfrm rot="10800000" flipV="1">
            <a:off x="7629879" y="2971800"/>
            <a:ext cx="1404054" cy="472956"/>
          </a:xfrm>
          <a:prstGeom prst="curvedConnector3">
            <a:avLst>
              <a:gd name="adj1" fmla="val 50000"/>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6"/>
          <p:cNvCxnSpPr/>
          <p:nvPr/>
        </p:nvCxnSpPr>
        <p:spPr>
          <a:xfrm rot="10800000">
            <a:off x="7102857" y="4471105"/>
            <a:ext cx="1869633" cy="247367"/>
          </a:xfrm>
          <a:prstGeom prst="curvedConnector3">
            <a:avLst>
              <a:gd name="adj1" fmla="val 87793"/>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6"/>
          <p:cNvCxnSpPr/>
          <p:nvPr/>
        </p:nvCxnSpPr>
        <p:spPr>
          <a:xfrm rot="16200000" flipH="1">
            <a:off x="5346961" y="2165020"/>
            <a:ext cx="1966484" cy="423181"/>
          </a:xfrm>
          <a:prstGeom prst="curvedConnector3">
            <a:avLst>
              <a:gd name="adj1" fmla="val 50000"/>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6"/>
          <p:cNvCxnSpPr/>
          <p:nvPr/>
        </p:nvCxnSpPr>
        <p:spPr>
          <a:xfrm rot="5400000" flipH="1" flipV="1">
            <a:off x="5717411" y="4851447"/>
            <a:ext cx="696050" cy="95970"/>
          </a:xfrm>
          <a:prstGeom prst="curvedConnector3">
            <a:avLst>
              <a:gd name="adj1" fmla="val 17754"/>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3" name="Cloud Callout 52"/>
          <p:cNvSpPr/>
          <p:nvPr/>
        </p:nvSpPr>
        <p:spPr>
          <a:xfrm>
            <a:off x="9265067" y="2505344"/>
            <a:ext cx="2469849" cy="1550126"/>
          </a:xfrm>
          <a:prstGeom prst="cloudCallout">
            <a:avLst>
              <a:gd name="adj1" fmla="val -61651"/>
              <a:gd name="adj2" fmla="val -144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a:p>
            <a:pPr marL="171450" indent="-171450" algn="ctr">
              <a:buFontTx/>
              <a:buChar char="-"/>
            </a:pPr>
            <a:r>
              <a:rPr lang="en-GB" sz="1100" dirty="0"/>
              <a:t>Assembly Programme</a:t>
            </a:r>
          </a:p>
          <a:p>
            <a:pPr marL="171450" indent="-171450" algn="ctr">
              <a:buFontTx/>
              <a:buChar char="-"/>
            </a:pPr>
            <a:r>
              <a:rPr lang="en-GB" sz="1100" dirty="0"/>
              <a:t>House System Launched</a:t>
            </a:r>
          </a:p>
          <a:p>
            <a:pPr marL="171450" indent="-171450" algn="ctr">
              <a:buFontTx/>
              <a:buChar char="-"/>
            </a:pPr>
            <a:r>
              <a:rPr lang="en-GB" sz="1100" dirty="0"/>
              <a:t>Role of the Tutor</a:t>
            </a:r>
          </a:p>
          <a:p>
            <a:pPr marL="171450" indent="-171450" algn="ctr">
              <a:buFontTx/>
              <a:buChar char="-"/>
            </a:pPr>
            <a:r>
              <a:rPr lang="en-GB" sz="1100" dirty="0"/>
              <a:t>CCS Values </a:t>
            </a:r>
          </a:p>
        </p:txBody>
      </p:sp>
      <p:sp>
        <p:nvSpPr>
          <p:cNvPr id="55" name="Cloud Callout 54"/>
          <p:cNvSpPr/>
          <p:nvPr/>
        </p:nvSpPr>
        <p:spPr>
          <a:xfrm>
            <a:off x="9128806" y="4251352"/>
            <a:ext cx="2877227" cy="1296161"/>
          </a:xfrm>
          <a:prstGeom prst="cloudCallout">
            <a:avLst>
              <a:gd name="adj1" fmla="val -57449"/>
              <a:gd name="adj2" fmla="val -159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CCS Electronic Newsletter</a:t>
            </a:r>
          </a:p>
          <a:p>
            <a:pPr algn="ctr"/>
            <a:r>
              <a:rPr lang="en-GB" sz="1200" dirty="0"/>
              <a:t>Parent Questionnaires.</a:t>
            </a:r>
          </a:p>
          <a:p>
            <a:pPr algn="ctr"/>
            <a:r>
              <a:rPr lang="en-GB" sz="1200" dirty="0"/>
              <a:t>Parent Voice Group</a:t>
            </a:r>
          </a:p>
          <a:p>
            <a:pPr algn="ctr"/>
            <a:endParaRPr lang="en-GB" sz="1200" dirty="0"/>
          </a:p>
        </p:txBody>
      </p:sp>
      <p:sp>
        <p:nvSpPr>
          <p:cNvPr id="66" name="Cloud Callout 65"/>
          <p:cNvSpPr/>
          <p:nvPr/>
        </p:nvSpPr>
        <p:spPr>
          <a:xfrm>
            <a:off x="3815543" y="5386647"/>
            <a:ext cx="5611092" cy="1330745"/>
          </a:xfrm>
          <a:prstGeom prst="cloudCallout">
            <a:avLst>
              <a:gd name="adj1" fmla="val -12195"/>
              <a:gd name="adj2" fmla="val -6612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100" dirty="0"/>
          </a:p>
          <a:p>
            <a:pPr algn="ctr"/>
            <a:r>
              <a:rPr lang="en-GB" sz="1100" b="1" dirty="0">
                <a:solidFill>
                  <a:srgbClr val="00B0F0"/>
                </a:solidFill>
              </a:rPr>
              <a:t>High Performance Teaching and Learning. </a:t>
            </a:r>
          </a:p>
          <a:p>
            <a:pPr algn="ctr"/>
            <a:r>
              <a:rPr lang="en-GB" sz="1100" b="1" dirty="0"/>
              <a:t>HPL 1 and 2 = Meta-Thinking:-</a:t>
            </a:r>
            <a:r>
              <a:rPr lang="en-GB" sz="1100" dirty="0"/>
              <a:t> </a:t>
            </a:r>
            <a:r>
              <a:rPr lang="en-GB" sz="1000" dirty="0"/>
              <a:t>(Meta Cognition, Strategy Planning, Self Regulation and Intellectual Confidence)</a:t>
            </a:r>
          </a:p>
          <a:p>
            <a:pPr algn="ctr"/>
            <a:r>
              <a:rPr lang="en-GB" sz="1100" b="1" dirty="0">
                <a:solidFill>
                  <a:srgbClr val="FF0000"/>
                </a:solidFill>
              </a:rPr>
              <a:t>HPL 3 = Linking</a:t>
            </a:r>
            <a:r>
              <a:rPr lang="en-GB" sz="1100" dirty="0">
                <a:solidFill>
                  <a:srgbClr val="FF0000"/>
                </a:solidFill>
              </a:rPr>
              <a:t>;- (</a:t>
            </a:r>
            <a:r>
              <a:rPr lang="en-GB" sz="1000" dirty="0">
                <a:solidFill>
                  <a:srgbClr val="FF0000"/>
                </a:solidFill>
              </a:rPr>
              <a:t>Retrieval Practice and Elaborative Rehearsal)</a:t>
            </a:r>
            <a:endParaRPr lang="en-GB" sz="1100" dirty="0">
              <a:solidFill>
                <a:srgbClr val="FF0000"/>
              </a:solidFill>
            </a:endParaRPr>
          </a:p>
          <a:p>
            <a:pPr algn="ctr"/>
            <a:endParaRPr lang="en-GB" sz="1100" dirty="0">
              <a:solidFill>
                <a:srgbClr val="FF0000"/>
              </a:solidFill>
            </a:endParaRPr>
          </a:p>
        </p:txBody>
      </p:sp>
      <p:pic>
        <p:nvPicPr>
          <p:cNvPr id="72" name="Picture 71"/>
          <p:cNvPicPr>
            <a:picLocks noChangeAspect="1"/>
          </p:cNvPicPr>
          <p:nvPr/>
        </p:nvPicPr>
        <p:blipFill rotWithShape="1">
          <a:blip r:embed="rId3"/>
          <a:srcRect l="4625" t="8884" r="10250" b="29973"/>
          <a:stretch/>
        </p:blipFill>
        <p:spPr>
          <a:xfrm>
            <a:off x="92832" y="3444756"/>
            <a:ext cx="3462315" cy="3040711"/>
          </a:xfrm>
          <a:prstGeom prst="rect">
            <a:avLst/>
          </a:prstGeom>
        </p:spPr>
      </p:pic>
      <p:pic>
        <p:nvPicPr>
          <p:cNvPr id="74" name="Picture 73"/>
          <p:cNvPicPr>
            <a:picLocks noChangeAspect="1"/>
          </p:cNvPicPr>
          <p:nvPr/>
        </p:nvPicPr>
        <p:blipFill>
          <a:blip r:embed="rId4"/>
          <a:stretch>
            <a:fillRect/>
          </a:stretch>
        </p:blipFill>
        <p:spPr>
          <a:xfrm>
            <a:off x="8331906" y="318236"/>
            <a:ext cx="3697632" cy="2140390"/>
          </a:xfrm>
          <a:prstGeom prst="rect">
            <a:avLst/>
          </a:prstGeom>
        </p:spPr>
      </p:pic>
      <p:sp>
        <p:nvSpPr>
          <p:cNvPr id="49" name="Cloud Callout 48"/>
          <p:cNvSpPr/>
          <p:nvPr/>
        </p:nvSpPr>
        <p:spPr>
          <a:xfrm>
            <a:off x="4121568" y="596186"/>
            <a:ext cx="3508311" cy="1467956"/>
          </a:xfrm>
          <a:prstGeom prst="cloudCallout">
            <a:avLst>
              <a:gd name="adj1" fmla="val 65111"/>
              <a:gd name="adj2" fmla="val 25353"/>
            </a:avLst>
          </a:prstGeom>
        </p:spPr>
        <p:style>
          <a:lnRef idx="2">
            <a:schemeClr val="dk1"/>
          </a:lnRef>
          <a:fillRef idx="1">
            <a:schemeClr val="lt1"/>
          </a:fillRef>
          <a:effectRef idx="0">
            <a:schemeClr val="dk1"/>
          </a:effectRef>
          <a:fontRef idx="minor">
            <a:schemeClr val="dk1"/>
          </a:fontRef>
        </p:style>
        <p:txBody>
          <a:bodyPr rtlCol="0" anchor="ctr"/>
          <a:lstStyle/>
          <a:p>
            <a:pPr marL="171450" indent="-171450" algn="ctr">
              <a:buFontTx/>
              <a:buChar char="-"/>
            </a:pPr>
            <a:r>
              <a:rPr lang="en-GB" sz="1100" dirty="0"/>
              <a:t>New KS3 assessment and reporting</a:t>
            </a:r>
          </a:p>
          <a:p>
            <a:pPr marL="171450" indent="-171450" algn="ctr">
              <a:buFontTx/>
              <a:buChar char="-"/>
            </a:pPr>
            <a:r>
              <a:rPr lang="en-GB" sz="1100" dirty="0"/>
              <a:t>Whole Class Feedback approach.</a:t>
            </a:r>
          </a:p>
          <a:p>
            <a:pPr marL="171450" indent="-171450" algn="ctr">
              <a:buFontTx/>
              <a:buChar char="-"/>
            </a:pPr>
            <a:r>
              <a:rPr lang="en-GB" sz="1100" dirty="0"/>
              <a:t>Opportunities given for students to respond and improve work  following feedback</a:t>
            </a:r>
          </a:p>
        </p:txBody>
      </p:sp>
      <p:cxnSp>
        <p:nvCxnSpPr>
          <p:cNvPr id="18" name="Straight Arrow Connector 6"/>
          <p:cNvCxnSpPr/>
          <p:nvPr/>
        </p:nvCxnSpPr>
        <p:spPr>
          <a:xfrm rot="16200000" flipV="1">
            <a:off x="5372766" y="4709401"/>
            <a:ext cx="776595" cy="416805"/>
          </a:xfrm>
          <a:prstGeom prst="curvedConnector3">
            <a:avLst>
              <a:gd name="adj1" fmla="val 32874"/>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Cloud Callout 24"/>
          <p:cNvSpPr/>
          <p:nvPr/>
        </p:nvSpPr>
        <p:spPr>
          <a:xfrm>
            <a:off x="92832" y="527310"/>
            <a:ext cx="3577999" cy="2350711"/>
          </a:xfrm>
          <a:prstGeom prst="cloudCallout">
            <a:avLst>
              <a:gd name="adj1" fmla="val 46038"/>
              <a:gd name="adj2" fmla="val 367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200" b="1" dirty="0">
              <a:solidFill>
                <a:schemeClr val="tx1"/>
              </a:solidFill>
            </a:endParaRPr>
          </a:p>
          <a:p>
            <a:pPr algn="ctr"/>
            <a:r>
              <a:rPr lang="en-GB" sz="1100" b="1" dirty="0">
                <a:solidFill>
                  <a:schemeClr val="tx1"/>
                </a:solidFill>
              </a:rPr>
              <a:t>              Collective </a:t>
            </a:r>
            <a:r>
              <a:rPr lang="en-GB" sz="1100" b="1" dirty="0" err="1">
                <a:solidFill>
                  <a:schemeClr val="tx1"/>
                </a:solidFill>
              </a:rPr>
              <a:t>Mindset</a:t>
            </a:r>
            <a:endParaRPr lang="en-GB" sz="1100" b="1" dirty="0">
              <a:solidFill>
                <a:schemeClr val="tx1"/>
              </a:solidFill>
            </a:endParaRPr>
          </a:p>
          <a:p>
            <a:pPr algn="ctr"/>
            <a:r>
              <a:rPr lang="en-GB" sz="1100" dirty="0">
                <a:solidFill>
                  <a:schemeClr val="tx1"/>
                </a:solidFill>
              </a:rPr>
              <a:t> </a:t>
            </a:r>
            <a:r>
              <a:rPr lang="en-GB" sz="1100" b="1" dirty="0">
                <a:solidFill>
                  <a:srgbClr val="00B0F0"/>
                </a:solidFill>
              </a:rPr>
              <a:t>A New Vision;- “Ambition, Confidence, Success”</a:t>
            </a:r>
          </a:p>
          <a:p>
            <a:pPr marL="171450" indent="-171450" algn="ctr">
              <a:buFontTx/>
              <a:buChar char="-"/>
            </a:pPr>
            <a:r>
              <a:rPr lang="en-GB" sz="1100" b="1" dirty="0">
                <a:solidFill>
                  <a:srgbClr val="00B0F0"/>
                </a:solidFill>
              </a:rPr>
              <a:t>“</a:t>
            </a:r>
            <a:r>
              <a:rPr lang="en-GB" sz="1100" b="1" dirty="0">
                <a:solidFill>
                  <a:schemeClr val="accent4">
                    <a:lumMod val="75000"/>
                  </a:schemeClr>
                </a:solidFill>
              </a:rPr>
              <a:t>Everyone</a:t>
            </a:r>
            <a:r>
              <a:rPr lang="en-GB" sz="1100" b="1" dirty="0">
                <a:solidFill>
                  <a:srgbClr val="00B0F0"/>
                </a:solidFill>
              </a:rPr>
              <a:t> </a:t>
            </a:r>
            <a:r>
              <a:rPr lang="en-GB" sz="1100" b="1" dirty="0">
                <a:solidFill>
                  <a:srgbClr val="FF0000"/>
                </a:solidFill>
              </a:rPr>
              <a:t>Every Lesson</a:t>
            </a:r>
          </a:p>
          <a:p>
            <a:pPr algn="ctr"/>
            <a:r>
              <a:rPr lang="en-GB" sz="1100" b="1" dirty="0">
                <a:solidFill>
                  <a:srgbClr val="00B0F0"/>
                </a:solidFill>
              </a:rPr>
              <a:t> </a:t>
            </a:r>
            <a:r>
              <a:rPr lang="en-GB" sz="1100" b="1" dirty="0">
                <a:solidFill>
                  <a:srgbClr val="C00000"/>
                </a:solidFill>
              </a:rPr>
              <a:t>Every Opportunity</a:t>
            </a:r>
            <a:r>
              <a:rPr lang="en-GB" sz="1100" b="1" dirty="0">
                <a:solidFill>
                  <a:srgbClr val="00B0F0"/>
                </a:solidFill>
              </a:rPr>
              <a:t>” </a:t>
            </a:r>
          </a:p>
          <a:p>
            <a:pPr marL="171450" indent="-171450" algn="ctr">
              <a:buFontTx/>
              <a:buChar char="-"/>
            </a:pPr>
            <a:r>
              <a:rPr lang="en-GB" sz="1100" dirty="0"/>
              <a:t>Collaborative HPL Groups</a:t>
            </a:r>
          </a:p>
          <a:p>
            <a:pPr marL="171450" indent="-171450" algn="ctr">
              <a:buFontTx/>
              <a:buChar char="-"/>
            </a:pPr>
            <a:r>
              <a:rPr lang="en-GB" sz="1100" dirty="0"/>
              <a:t>Habitual “Sharing of effective practice” within teams and between teams</a:t>
            </a:r>
          </a:p>
          <a:p>
            <a:pPr marL="171450" indent="-171450" algn="ctr">
              <a:buFontTx/>
              <a:buChar char="-"/>
            </a:pPr>
            <a:r>
              <a:rPr lang="en-GB" sz="1100" dirty="0" err="1"/>
              <a:t>Teachmeet</a:t>
            </a:r>
            <a:r>
              <a:rPr lang="en-GB" sz="1100" dirty="0"/>
              <a:t> Events</a:t>
            </a:r>
          </a:p>
          <a:p>
            <a:pPr algn="ctr"/>
            <a:endParaRPr lang="en-GB" sz="1100" dirty="0">
              <a:solidFill>
                <a:schemeClr val="tx1"/>
              </a:solidFill>
            </a:endParaRPr>
          </a:p>
        </p:txBody>
      </p:sp>
    </p:spTree>
    <p:extLst>
      <p:ext uri="{BB962C8B-B14F-4D97-AF65-F5344CB8AC3E}">
        <p14:creationId xmlns:p14="http://schemas.microsoft.com/office/powerpoint/2010/main" val="369119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44" y="365125"/>
            <a:ext cx="10755284" cy="574211"/>
          </a:xfrm>
        </p:spPr>
        <p:txBody>
          <a:bodyPr>
            <a:normAutofit/>
          </a:bodyPr>
          <a:lstStyle/>
          <a:p>
            <a:pPr algn="ctr"/>
            <a:r>
              <a:rPr lang="en-GB" sz="2000" b="1" u="sng" dirty="0">
                <a:solidFill>
                  <a:srgbClr val="FF0000"/>
                </a:solidFill>
              </a:rPr>
              <a:t>Applying Challenge / Scaffold / Engagement at CCS (2017-2018) </a:t>
            </a:r>
            <a:r>
              <a:rPr lang="en-GB" sz="2000" u="sng" dirty="0">
                <a:solidFill>
                  <a:srgbClr val="FF0000"/>
                </a:solidFill>
              </a:rPr>
              <a:t>:- </a:t>
            </a:r>
            <a:r>
              <a:rPr lang="en-GB" sz="1400" u="sng" dirty="0">
                <a:solidFill>
                  <a:srgbClr val="FF0000"/>
                </a:solidFill>
              </a:rPr>
              <a:t>(Resources in the Whole School 2018 T and L Folder)</a:t>
            </a:r>
          </a:p>
        </p:txBody>
      </p:sp>
      <p:graphicFrame>
        <p:nvGraphicFramePr>
          <p:cNvPr id="4" name="Diagram 3"/>
          <p:cNvGraphicFramePr/>
          <p:nvPr>
            <p:extLst>
              <p:ext uri="{D42A27DB-BD31-4B8C-83A1-F6EECF244321}">
                <p14:modId xmlns:p14="http://schemas.microsoft.com/office/powerpoint/2010/main" val="14259455"/>
              </p:ext>
            </p:extLst>
          </p:nvPr>
        </p:nvGraphicFramePr>
        <p:xfrm>
          <a:off x="3482647" y="939336"/>
          <a:ext cx="4946073" cy="207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a:stretch>
            <a:fillRect/>
          </a:stretch>
        </p:blipFill>
        <p:spPr>
          <a:xfrm>
            <a:off x="302313" y="939336"/>
            <a:ext cx="3022200" cy="1952400"/>
          </a:xfrm>
          <a:prstGeom prst="rect">
            <a:avLst/>
          </a:prstGeom>
        </p:spPr>
      </p:pic>
      <p:pic>
        <p:nvPicPr>
          <p:cNvPr id="3" name="Picture 2"/>
          <p:cNvPicPr>
            <a:picLocks noChangeAspect="1"/>
          </p:cNvPicPr>
          <p:nvPr/>
        </p:nvPicPr>
        <p:blipFill>
          <a:blip r:embed="rId8"/>
          <a:stretch>
            <a:fillRect/>
          </a:stretch>
        </p:blipFill>
        <p:spPr>
          <a:xfrm>
            <a:off x="4780209" y="5038183"/>
            <a:ext cx="2804055" cy="1641502"/>
          </a:xfrm>
          <a:prstGeom prst="rect">
            <a:avLst/>
          </a:prstGeom>
        </p:spPr>
      </p:pic>
      <p:pic>
        <p:nvPicPr>
          <p:cNvPr id="5" name="Picture 4"/>
          <p:cNvPicPr>
            <a:picLocks noChangeAspect="1"/>
          </p:cNvPicPr>
          <p:nvPr/>
        </p:nvPicPr>
        <p:blipFill>
          <a:blip r:embed="rId9"/>
          <a:stretch>
            <a:fillRect/>
          </a:stretch>
        </p:blipFill>
        <p:spPr>
          <a:xfrm>
            <a:off x="4603225" y="3131070"/>
            <a:ext cx="3004499" cy="1885049"/>
          </a:xfrm>
          <a:prstGeom prst="rect">
            <a:avLst/>
          </a:prstGeom>
        </p:spPr>
      </p:pic>
      <p:pic>
        <p:nvPicPr>
          <p:cNvPr id="6" name="Picture 5"/>
          <p:cNvPicPr>
            <a:picLocks noChangeAspect="1"/>
          </p:cNvPicPr>
          <p:nvPr/>
        </p:nvPicPr>
        <p:blipFill rotWithShape="1">
          <a:blip r:embed="rId10"/>
          <a:srcRect l="5973" b="18066"/>
          <a:stretch/>
        </p:blipFill>
        <p:spPr>
          <a:xfrm>
            <a:off x="9022263" y="5642682"/>
            <a:ext cx="1504642" cy="1054993"/>
          </a:xfrm>
          <a:prstGeom prst="rect">
            <a:avLst/>
          </a:prstGeom>
        </p:spPr>
      </p:pic>
      <p:pic>
        <p:nvPicPr>
          <p:cNvPr id="7" name="Picture 6"/>
          <p:cNvPicPr>
            <a:picLocks noChangeAspect="1"/>
          </p:cNvPicPr>
          <p:nvPr/>
        </p:nvPicPr>
        <p:blipFill>
          <a:blip r:embed="rId11"/>
          <a:stretch>
            <a:fillRect/>
          </a:stretch>
        </p:blipFill>
        <p:spPr>
          <a:xfrm>
            <a:off x="7597490" y="2935171"/>
            <a:ext cx="4462505" cy="2707511"/>
          </a:xfrm>
          <a:prstGeom prst="rect">
            <a:avLst/>
          </a:prstGeom>
        </p:spPr>
      </p:pic>
      <p:pic>
        <p:nvPicPr>
          <p:cNvPr id="8" name="Picture 7"/>
          <p:cNvPicPr>
            <a:picLocks noChangeAspect="1"/>
          </p:cNvPicPr>
          <p:nvPr/>
        </p:nvPicPr>
        <p:blipFill>
          <a:blip r:embed="rId12"/>
          <a:stretch>
            <a:fillRect/>
          </a:stretch>
        </p:blipFill>
        <p:spPr>
          <a:xfrm>
            <a:off x="79942" y="3121942"/>
            <a:ext cx="2460376" cy="1882302"/>
          </a:xfrm>
          <a:prstGeom prst="rect">
            <a:avLst/>
          </a:prstGeom>
        </p:spPr>
      </p:pic>
      <p:pic>
        <p:nvPicPr>
          <p:cNvPr id="9" name="Picture 8"/>
          <p:cNvPicPr>
            <a:picLocks noChangeAspect="1"/>
          </p:cNvPicPr>
          <p:nvPr/>
        </p:nvPicPr>
        <p:blipFill rotWithShape="1">
          <a:blip r:embed="rId13"/>
          <a:srcRect t="6312" b="17404"/>
          <a:stretch/>
        </p:blipFill>
        <p:spPr>
          <a:xfrm>
            <a:off x="107090" y="5314084"/>
            <a:ext cx="2192272" cy="1326708"/>
          </a:xfrm>
          <a:prstGeom prst="rect">
            <a:avLst/>
          </a:prstGeom>
        </p:spPr>
      </p:pic>
      <p:pic>
        <p:nvPicPr>
          <p:cNvPr id="11" name="Picture 10"/>
          <p:cNvPicPr>
            <a:picLocks noChangeAspect="1"/>
          </p:cNvPicPr>
          <p:nvPr/>
        </p:nvPicPr>
        <p:blipFill>
          <a:blip r:embed="rId14"/>
          <a:stretch>
            <a:fillRect/>
          </a:stretch>
        </p:blipFill>
        <p:spPr>
          <a:xfrm>
            <a:off x="2540318" y="3018283"/>
            <a:ext cx="1971733" cy="2624400"/>
          </a:xfrm>
          <a:prstGeom prst="rect">
            <a:avLst/>
          </a:prstGeom>
        </p:spPr>
      </p:pic>
      <p:pic>
        <p:nvPicPr>
          <p:cNvPr id="12" name="Picture 11"/>
          <p:cNvPicPr>
            <a:picLocks noChangeAspect="1"/>
          </p:cNvPicPr>
          <p:nvPr/>
        </p:nvPicPr>
        <p:blipFill>
          <a:blip r:embed="rId15"/>
          <a:stretch>
            <a:fillRect/>
          </a:stretch>
        </p:blipFill>
        <p:spPr>
          <a:xfrm>
            <a:off x="10987108" y="5763289"/>
            <a:ext cx="902803" cy="902803"/>
          </a:xfrm>
          <a:prstGeom prst="rect">
            <a:avLst/>
          </a:prstGeom>
        </p:spPr>
      </p:pic>
      <p:pic>
        <p:nvPicPr>
          <p:cNvPr id="14" name="Picture 13"/>
          <p:cNvPicPr>
            <a:picLocks noChangeAspect="1"/>
          </p:cNvPicPr>
          <p:nvPr/>
        </p:nvPicPr>
        <p:blipFill>
          <a:blip r:embed="rId16"/>
          <a:stretch>
            <a:fillRect/>
          </a:stretch>
        </p:blipFill>
        <p:spPr>
          <a:xfrm>
            <a:off x="7682172" y="5728157"/>
            <a:ext cx="1136138" cy="552201"/>
          </a:xfrm>
          <a:prstGeom prst="rect">
            <a:avLst/>
          </a:prstGeom>
        </p:spPr>
      </p:pic>
      <p:sp>
        <p:nvSpPr>
          <p:cNvPr id="15" name="TextBox 14"/>
          <p:cNvSpPr txBox="1"/>
          <p:nvPr/>
        </p:nvSpPr>
        <p:spPr>
          <a:xfrm>
            <a:off x="2477739" y="5858934"/>
            <a:ext cx="104139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SWAN Network</a:t>
            </a:r>
          </a:p>
        </p:txBody>
      </p:sp>
      <p:sp>
        <p:nvSpPr>
          <p:cNvPr id="17" name="TextBox 16"/>
          <p:cNvSpPr txBox="1"/>
          <p:nvPr/>
        </p:nvSpPr>
        <p:spPr>
          <a:xfrm>
            <a:off x="7788217" y="6170178"/>
            <a:ext cx="1055668" cy="369332"/>
          </a:xfrm>
          <a:prstGeom prst="rect">
            <a:avLst/>
          </a:prstGeom>
          <a:noFill/>
        </p:spPr>
        <p:txBody>
          <a:bodyPr wrap="square" rtlCol="0">
            <a:spAutoFit/>
          </a:bodyPr>
          <a:lstStyle/>
          <a:p>
            <a:r>
              <a:rPr lang="en-GB" dirty="0"/>
              <a:t>Huddle</a:t>
            </a:r>
          </a:p>
        </p:txBody>
      </p:sp>
      <p:sp>
        <p:nvSpPr>
          <p:cNvPr id="10" name="TextBox 9"/>
          <p:cNvSpPr txBox="1"/>
          <p:nvPr/>
        </p:nvSpPr>
        <p:spPr>
          <a:xfrm>
            <a:off x="8744989" y="973535"/>
            <a:ext cx="2959331" cy="338554"/>
          </a:xfrm>
          <a:prstGeom prst="rect">
            <a:avLst/>
          </a:prstGeom>
          <a:noFill/>
        </p:spPr>
        <p:txBody>
          <a:bodyPr wrap="square" rtlCol="0">
            <a:spAutoFit/>
          </a:bodyPr>
          <a:lstStyle/>
          <a:p>
            <a:pPr algn="ctr"/>
            <a:r>
              <a:rPr lang="en-GB" sz="1600" dirty="0">
                <a:solidFill>
                  <a:srgbClr val="FF0000"/>
                </a:solidFill>
              </a:rPr>
              <a:t>Engaged</a:t>
            </a:r>
            <a:r>
              <a:rPr lang="en-GB" sz="1600" dirty="0"/>
              <a:t> V’s </a:t>
            </a:r>
            <a:r>
              <a:rPr lang="en-GB" sz="1600" dirty="0">
                <a:solidFill>
                  <a:srgbClr val="0070C0"/>
                </a:solidFill>
              </a:rPr>
              <a:t>Just On Task</a:t>
            </a:r>
          </a:p>
        </p:txBody>
      </p:sp>
      <p:graphicFrame>
        <p:nvGraphicFramePr>
          <p:cNvPr id="18" name="Table 17"/>
          <p:cNvGraphicFramePr>
            <a:graphicFrameLocks noGrp="1"/>
          </p:cNvGraphicFramePr>
          <p:nvPr/>
        </p:nvGraphicFramePr>
        <p:xfrm>
          <a:off x="8517872" y="1275848"/>
          <a:ext cx="3542122" cy="1676400"/>
        </p:xfrm>
        <a:graphic>
          <a:graphicData uri="http://schemas.openxmlformats.org/drawingml/2006/table">
            <a:tbl>
              <a:tblPr firstRow="1" bandRow="1">
                <a:tableStyleId>{5C22544A-7EE6-4342-B048-85BDC9FD1C3A}</a:tableStyleId>
              </a:tblPr>
              <a:tblGrid>
                <a:gridCol w="1771061">
                  <a:extLst>
                    <a:ext uri="{9D8B030D-6E8A-4147-A177-3AD203B41FA5}">
                      <a16:colId xmlns:a16="http://schemas.microsoft.com/office/drawing/2014/main" val="1631379571"/>
                    </a:ext>
                  </a:extLst>
                </a:gridCol>
                <a:gridCol w="1771061">
                  <a:extLst>
                    <a:ext uri="{9D8B030D-6E8A-4147-A177-3AD203B41FA5}">
                      <a16:colId xmlns:a16="http://schemas.microsoft.com/office/drawing/2014/main" val="1528186453"/>
                    </a:ext>
                  </a:extLst>
                </a:gridCol>
              </a:tblGrid>
              <a:tr h="1298055">
                <a:tc>
                  <a:txBody>
                    <a:bodyPr/>
                    <a:lstStyle/>
                    <a:p>
                      <a:pPr marL="171450" indent="-171450">
                        <a:buFont typeface="Arial" panose="020B0604020202020204" pitchFamily="34" charset="0"/>
                        <a:buChar char="•"/>
                      </a:pPr>
                      <a:r>
                        <a:rPr lang="en-GB" sz="800" b="0" dirty="0">
                          <a:solidFill>
                            <a:srgbClr val="FF0000"/>
                          </a:solidFill>
                        </a:rPr>
                        <a:t>Often</a:t>
                      </a:r>
                      <a:r>
                        <a:rPr lang="en-GB" sz="800" b="0" baseline="0" dirty="0">
                          <a:solidFill>
                            <a:srgbClr val="FF0000"/>
                          </a:solidFill>
                        </a:rPr>
                        <a:t> confused with on task</a:t>
                      </a:r>
                    </a:p>
                    <a:p>
                      <a:pPr marL="171450" indent="-171450">
                        <a:buFont typeface="Arial" panose="020B0604020202020204" pitchFamily="34" charset="0"/>
                        <a:buChar char="•"/>
                      </a:pPr>
                      <a:r>
                        <a:rPr lang="en-GB" sz="800" b="1" baseline="0" dirty="0">
                          <a:solidFill>
                            <a:srgbClr val="FF0000"/>
                          </a:solidFill>
                        </a:rPr>
                        <a:t>Students are having to use their minds, think and problem solve.</a:t>
                      </a:r>
                    </a:p>
                    <a:p>
                      <a:pPr marL="171450" indent="-171450">
                        <a:buFont typeface="Arial" panose="020B0604020202020204" pitchFamily="34" charset="0"/>
                        <a:buChar char="•"/>
                      </a:pPr>
                      <a:r>
                        <a:rPr lang="en-GB" sz="800" b="0" baseline="0" dirty="0">
                          <a:solidFill>
                            <a:srgbClr val="FF0000"/>
                          </a:solidFill>
                        </a:rPr>
                        <a:t>Students are paying attention and </a:t>
                      </a:r>
                      <a:r>
                        <a:rPr lang="en-GB" sz="800" b="1" baseline="0" dirty="0">
                          <a:solidFill>
                            <a:srgbClr val="FF0000"/>
                          </a:solidFill>
                        </a:rPr>
                        <a:t>participating </a:t>
                      </a:r>
                      <a:r>
                        <a:rPr lang="en-GB" sz="800" b="0" baseline="0" dirty="0">
                          <a:solidFill>
                            <a:srgbClr val="FF0000"/>
                          </a:solidFill>
                        </a:rPr>
                        <a:t>in discussions</a:t>
                      </a:r>
                    </a:p>
                    <a:p>
                      <a:pPr marL="171450" indent="-171450">
                        <a:buFont typeface="Arial" panose="020B0604020202020204" pitchFamily="34" charset="0"/>
                        <a:buChar char="•"/>
                      </a:pPr>
                      <a:r>
                        <a:rPr lang="en-GB" sz="800" b="0" baseline="0" dirty="0">
                          <a:solidFill>
                            <a:srgbClr val="FF0000"/>
                          </a:solidFill>
                        </a:rPr>
                        <a:t>Students are more interested in the learning than the “grade”</a:t>
                      </a:r>
                    </a:p>
                    <a:p>
                      <a:pPr marL="171450" indent="-171450">
                        <a:buFont typeface="Arial" panose="020B0604020202020204" pitchFamily="34" charset="0"/>
                        <a:buChar char="•"/>
                      </a:pPr>
                      <a:r>
                        <a:rPr lang="en-GB" sz="800" b="0" baseline="0" dirty="0">
                          <a:solidFill>
                            <a:srgbClr val="FF0000"/>
                          </a:solidFill>
                        </a:rPr>
                        <a:t>It’s a culture of commitment to learning / developing, rather than a culture of compliance to adults. </a:t>
                      </a:r>
                    </a:p>
                    <a:p>
                      <a:pPr marL="171450" indent="-171450">
                        <a:buFont typeface="Arial" panose="020B0604020202020204" pitchFamily="34" charset="0"/>
                        <a:buChar char="•"/>
                      </a:pPr>
                      <a:r>
                        <a:rPr lang="en-GB" sz="800" b="0" baseline="0" dirty="0">
                          <a:solidFill>
                            <a:srgbClr val="FF0000"/>
                          </a:solidFill>
                        </a:rPr>
                        <a:t>Student behaviour issues are at a minimum.</a:t>
                      </a:r>
                    </a:p>
                    <a:p>
                      <a:pPr marL="171450" indent="-171450">
                        <a:buFont typeface="Arial" panose="020B0604020202020204" pitchFamily="34" charset="0"/>
                        <a:buChar char="•"/>
                      </a:pPr>
                      <a:r>
                        <a:rPr lang="en-GB" sz="800" b="0" baseline="0" dirty="0">
                          <a:solidFill>
                            <a:srgbClr val="FF0000"/>
                          </a:solidFill>
                        </a:rPr>
                        <a:t>Students rarely shut down early.</a:t>
                      </a:r>
                      <a:endParaRPr lang="en-GB" sz="800" b="0" dirty="0">
                        <a:solidFill>
                          <a:srgbClr val="FF0000"/>
                        </a:solidFill>
                      </a:endParaRPr>
                    </a:p>
                  </a:txBody>
                  <a:tcPr>
                    <a:solidFill>
                      <a:schemeClr val="bg1"/>
                    </a:solidFill>
                  </a:tcPr>
                </a:tc>
                <a:tc>
                  <a:txBody>
                    <a:bodyPr/>
                    <a:lstStyle/>
                    <a:p>
                      <a:pPr marL="171450" indent="-171450">
                        <a:buFont typeface="Arial" panose="020B0604020202020204" pitchFamily="34" charset="0"/>
                        <a:buChar char="•"/>
                      </a:pPr>
                      <a:r>
                        <a:rPr lang="en-GB" sz="800" b="0" dirty="0">
                          <a:solidFill>
                            <a:srgbClr val="0070C0"/>
                          </a:solidFill>
                        </a:rPr>
                        <a:t>Often confused with engaged.</a:t>
                      </a:r>
                    </a:p>
                    <a:p>
                      <a:pPr marL="171450" indent="-171450">
                        <a:buFont typeface="Arial" panose="020B0604020202020204" pitchFamily="34" charset="0"/>
                        <a:buChar char="•"/>
                      </a:pPr>
                      <a:r>
                        <a:rPr lang="en-GB" sz="800" b="0" dirty="0">
                          <a:solidFill>
                            <a:srgbClr val="0070C0"/>
                          </a:solidFill>
                        </a:rPr>
                        <a:t>Students are quiet,</a:t>
                      </a:r>
                      <a:r>
                        <a:rPr lang="en-GB" sz="800" b="0" baseline="0" dirty="0">
                          <a:solidFill>
                            <a:srgbClr val="0070C0"/>
                          </a:solidFill>
                        </a:rPr>
                        <a:t> well behaved but potentially “tuned out”.</a:t>
                      </a:r>
                    </a:p>
                    <a:p>
                      <a:pPr marL="171450" indent="-171450">
                        <a:buFont typeface="Arial" panose="020B0604020202020204" pitchFamily="34" charset="0"/>
                        <a:buChar char="•"/>
                      </a:pPr>
                      <a:r>
                        <a:rPr lang="en-GB" sz="800" b="0" baseline="0" dirty="0">
                          <a:solidFill>
                            <a:srgbClr val="0070C0"/>
                          </a:solidFill>
                        </a:rPr>
                        <a:t>A few students participate.</a:t>
                      </a:r>
                    </a:p>
                    <a:p>
                      <a:pPr marL="171450" indent="-171450">
                        <a:buFont typeface="Arial" panose="020B0604020202020204" pitchFamily="34" charset="0"/>
                        <a:buChar char="•"/>
                      </a:pPr>
                      <a:r>
                        <a:rPr lang="en-GB" sz="800" b="0" baseline="0" dirty="0">
                          <a:solidFill>
                            <a:srgbClr val="0070C0"/>
                          </a:solidFill>
                        </a:rPr>
                        <a:t>Students frequently ask for grade / score “Why are we doing this?”</a:t>
                      </a:r>
                    </a:p>
                    <a:p>
                      <a:pPr marL="171450" indent="-171450">
                        <a:buFont typeface="Arial" panose="020B0604020202020204" pitchFamily="34" charset="0"/>
                        <a:buChar char="•"/>
                      </a:pPr>
                      <a:r>
                        <a:rPr lang="en-GB" sz="800" b="0" baseline="0" dirty="0">
                          <a:solidFill>
                            <a:srgbClr val="0070C0"/>
                          </a:solidFill>
                        </a:rPr>
                        <a:t>Students shut down early.</a:t>
                      </a:r>
                    </a:p>
                    <a:p>
                      <a:pPr marL="171450" indent="-171450">
                        <a:buFont typeface="Arial" panose="020B0604020202020204" pitchFamily="34" charset="0"/>
                        <a:buChar char="•"/>
                      </a:pPr>
                      <a:r>
                        <a:rPr lang="en-GB" sz="800" b="0" baseline="0" dirty="0">
                          <a:solidFill>
                            <a:srgbClr val="0070C0"/>
                          </a:solidFill>
                        </a:rPr>
                        <a:t>Student behaviour issues can emerge.</a:t>
                      </a:r>
                    </a:p>
                    <a:p>
                      <a:pPr marL="171450" indent="-171450">
                        <a:buFont typeface="Arial" panose="020B0604020202020204" pitchFamily="34" charset="0"/>
                        <a:buChar char="•"/>
                      </a:pPr>
                      <a:r>
                        <a:rPr lang="en-GB" sz="800" b="0" baseline="0" dirty="0">
                          <a:solidFill>
                            <a:srgbClr val="0070C0"/>
                          </a:solidFill>
                        </a:rPr>
                        <a:t>Culture of compliance to adults.</a:t>
                      </a:r>
                    </a:p>
                    <a:p>
                      <a:pPr marL="171450" indent="-171450">
                        <a:buFont typeface="Arial" panose="020B0604020202020204" pitchFamily="34" charset="0"/>
                        <a:buChar char="•"/>
                      </a:pPr>
                      <a:r>
                        <a:rPr lang="en-GB" sz="800" b="1" baseline="0" dirty="0">
                          <a:solidFill>
                            <a:srgbClr val="0070C0"/>
                          </a:solidFill>
                        </a:rPr>
                        <a:t>On task is needed, but we cannot stop there; it’s not enough!</a:t>
                      </a:r>
                      <a:endParaRPr lang="en-GB" sz="800" b="1" dirty="0">
                        <a:solidFill>
                          <a:srgbClr val="0070C0"/>
                        </a:solidFill>
                      </a:endParaRPr>
                    </a:p>
                  </a:txBody>
                  <a:tcPr>
                    <a:solidFill>
                      <a:schemeClr val="bg1"/>
                    </a:solidFill>
                  </a:tcPr>
                </a:tc>
                <a:extLst>
                  <a:ext uri="{0D108BD9-81ED-4DB2-BD59-A6C34878D82A}">
                    <a16:rowId xmlns:a16="http://schemas.microsoft.com/office/drawing/2014/main" val="3951700968"/>
                  </a:ext>
                </a:extLst>
              </a:tr>
            </a:tbl>
          </a:graphicData>
        </a:graphic>
      </p:graphicFrame>
      <p:pic>
        <p:nvPicPr>
          <p:cNvPr id="19" name="irc_mi" descr="Image result for no hands up approach">
            <a:hlinkClick r:id="rId17"/>
          </p:cNvPr>
          <p:cNvPicPr/>
          <p:nvPr/>
        </p:nvPicPr>
        <p:blipFill>
          <a:blip r:embed="rId18">
            <a:extLst>
              <a:ext uri="{28A0092B-C50C-407E-A947-70E740481C1C}">
                <a14:useLocalDpi xmlns:a14="http://schemas.microsoft.com/office/drawing/2010/main" val="0"/>
              </a:ext>
            </a:extLst>
          </a:blip>
          <a:srcRect/>
          <a:stretch>
            <a:fillRect/>
          </a:stretch>
        </p:blipFill>
        <p:spPr bwMode="auto">
          <a:xfrm>
            <a:off x="3696116" y="5763289"/>
            <a:ext cx="907109" cy="1016183"/>
          </a:xfrm>
          <a:prstGeom prst="rect">
            <a:avLst/>
          </a:prstGeom>
          <a:noFill/>
          <a:ln>
            <a:noFill/>
          </a:ln>
        </p:spPr>
      </p:pic>
    </p:spTree>
    <p:extLst>
      <p:ext uri="{BB962C8B-B14F-4D97-AF65-F5344CB8AC3E}">
        <p14:creationId xmlns:p14="http://schemas.microsoft.com/office/powerpoint/2010/main" val="30629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5"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78" t="3776" r="930"/>
          <a:stretch/>
        </p:blipFill>
        <p:spPr>
          <a:xfrm>
            <a:off x="2473296" y="876309"/>
            <a:ext cx="6538431" cy="1812175"/>
          </a:xfrm>
          <a:prstGeom prst="rect">
            <a:avLst/>
          </a:prstGeom>
        </p:spPr>
      </p:pic>
      <p:sp>
        <p:nvSpPr>
          <p:cNvPr id="3" name="Rectangle 2"/>
          <p:cNvSpPr/>
          <p:nvPr/>
        </p:nvSpPr>
        <p:spPr>
          <a:xfrm>
            <a:off x="349135" y="2321005"/>
            <a:ext cx="11679381" cy="1077218"/>
          </a:xfrm>
          <a:prstGeom prst="rect">
            <a:avLst/>
          </a:prstGeom>
        </p:spPr>
        <p:txBody>
          <a:bodyPr wrap="square">
            <a:spAutoFit/>
          </a:bodyPr>
          <a:lstStyle/>
          <a:p>
            <a:br>
              <a:rPr lang="en-GB" sz="1600" b="1" dirty="0">
                <a:solidFill>
                  <a:srgbClr val="00B0F0"/>
                </a:solidFill>
              </a:rPr>
            </a:br>
            <a:br>
              <a:rPr lang="en-GB" sz="1600" b="1" dirty="0">
                <a:solidFill>
                  <a:srgbClr val="00B0F0"/>
                </a:solidFill>
              </a:rPr>
            </a:br>
            <a:r>
              <a:rPr lang="en-GB" sz="1600" b="1" dirty="0">
                <a:solidFill>
                  <a:srgbClr val="00B0F0"/>
                </a:solidFill>
              </a:rPr>
              <a:t>…. Please consider some of the following questions relating to meta-thinking and the “Challenge / Scaffold / Engage” work to date and bring to the first HPL Groups Meeting as an opening discussion. </a:t>
            </a:r>
            <a:endParaRPr lang="en-GB" sz="1600" dirty="0"/>
          </a:p>
        </p:txBody>
      </p:sp>
      <p:sp>
        <p:nvSpPr>
          <p:cNvPr id="9" name="Rectangle 8"/>
          <p:cNvSpPr/>
          <p:nvPr/>
        </p:nvSpPr>
        <p:spPr>
          <a:xfrm>
            <a:off x="523702" y="3689169"/>
            <a:ext cx="11188931" cy="2554545"/>
          </a:xfrm>
          <a:prstGeom prst="rect">
            <a:avLst/>
          </a:prstGeom>
        </p:spPr>
        <p:txBody>
          <a:bodyPr wrap="square">
            <a:spAutoFit/>
          </a:bodyPr>
          <a:lstStyle/>
          <a:p>
            <a:r>
              <a:rPr lang="en-GB" sz="1600" b="1" dirty="0"/>
              <a:t>How many of these (or other) Challenge / Scaffold / Engage strategies did you put into practice last term to encourage deeper thinking in lessons?  </a:t>
            </a:r>
            <a:br>
              <a:rPr lang="en-GB" sz="1600" b="1" dirty="0"/>
            </a:br>
            <a:br>
              <a:rPr lang="en-GB" sz="1600" b="1" dirty="0"/>
            </a:br>
            <a:r>
              <a:rPr lang="en-GB" sz="1600" b="1" dirty="0"/>
              <a:t>How successful were these strategies?  Which didn’t work for you / your class and why?</a:t>
            </a:r>
          </a:p>
          <a:p>
            <a:endParaRPr lang="en-GB" sz="1600" b="1" dirty="0"/>
          </a:p>
          <a:p>
            <a:r>
              <a:rPr lang="en-GB" sz="1600" b="1" dirty="0"/>
              <a:t>What was the general response from the students when you tried these ?</a:t>
            </a:r>
          </a:p>
          <a:p>
            <a:endParaRPr lang="en-GB" sz="1600" b="1" dirty="0"/>
          </a:p>
          <a:p>
            <a:r>
              <a:rPr lang="en-GB" sz="1600" b="1" dirty="0"/>
              <a:t>Was there any noticeable impact on “outcomes”?  Examples?</a:t>
            </a:r>
          </a:p>
          <a:p>
            <a:endParaRPr lang="en-GB" sz="1600" b="1" dirty="0"/>
          </a:p>
          <a:p>
            <a:r>
              <a:rPr lang="en-GB" sz="1600" b="1" dirty="0"/>
              <a:t>If you didn’t try many of the aforementioned ideas, why not?  (Is it not part of being a truly reflective practitioner?)</a:t>
            </a:r>
          </a:p>
        </p:txBody>
      </p:sp>
      <p:sp>
        <p:nvSpPr>
          <p:cNvPr id="10" name="TextBox 9"/>
          <p:cNvSpPr txBox="1"/>
          <p:nvPr/>
        </p:nvSpPr>
        <p:spPr>
          <a:xfrm>
            <a:off x="3125586" y="166570"/>
            <a:ext cx="5436524" cy="369332"/>
          </a:xfrm>
          <a:prstGeom prst="rect">
            <a:avLst/>
          </a:prstGeom>
          <a:noFill/>
        </p:spPr>
        <p:txBody>
          <a:bodyPr wrap="square" rtlCol="0">
            <a:spAutoFit/>
          </a:bodyPr>
          <a:lstStyle/>
          <a:p>
            <a:pPr algn="ctr"/>
            <a:r>
              <a:rPr lang="en-GB" b="1" u="sng">
                <a:solidFill>
                  <a:srgbClr val="7030A0"/>
                </a:solidFill>
              </a:rPr>
              <a:t>A little “retrieval practice” from the work during HPL2!</a:t>
            </a:r>
            <a:endParaRPr lang="en-GB" dirty="0"/>
          </a:p>
        </p:txBody>
      </p:sp>
    </p:spTree>
    <p:extLst>
      <p:ext uri="{BB962C8B-B14F-4D97-AF65-F5344CB8AC3E}">
        <p14:creationId xmlns:p14="http://schemas.microsoft.com/office/powerpoint/2010/main" val="109429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GB" b="1" dirty="0"/>
            </a:br>
            <a:br>
              <a:rPr lang="en-GB" b="1" dirty="0"/>
            </a:br>
            <a:br>
              <a:rPr lang="en-GB" b="1" dirty="0"/>
            </a:br>
            <a:r>
              <a:rPr lang="en-GB" b="1" dirty="0"/>
              <a:t>Easter Training Day 2018;- </a:t>
            </a:r>
            <a:br>
              <a:rPr lang="en-GB" b="1" dirty="0"/>
            </a:br>
            <a:r>
              <a:rPr lang="en-GB" b="1" dirty="0"/>
              <a:t>(Steve Sheehan Presentation)</a:t>
            </a:r>
            <a:br>
              <a:rPr lang="en-GB" b="1" dirty="0"/>
            </a:br>
            <a:br>
              <a:rPr lang="en-GB" b="1" dirty="0"/>
            </a:br>
            <a:r>
              <a:rPr lang="en-GB" sz="2700" b="1" dirty="0"/>
              <a:t>Many thanks again to Steve for putting the following together!</a:t>
            </a:r>
            <a:br>
              <a:rPr lang="en-GB" sz="2700" b="1" dirty="0"/>
            </a:br>
            <a:br>
              <a:rPr lang="en-GB" sz="2700" b="1" dirty="0"/>
            </a:br>
            <a:endParaRPr lang="en-GB" sz="2700" dirty="0"/>
          </a:p>
        </p:txBody>
      </p:sp>
      <p:pic>
        <p:nvPicPr>
          <p:cNvPr id="7" name="Content Placeholder 6" descr="A &lt;strong&gt;Salute&lt;/strong&gt; from Momo | Flickr - Photo Sha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7325" y="2981543"/>
            <a:ext cx="2888615" cy="3557408"/>
          </a:xfrm>
        </p:spPr>
      </p:pic>
      <p:pic>
        <p:nvPicPr>
          <p:cNvPr id="8" name="Picture 7" descr="Clipart - Smiley &lt;strong&gt;Salute&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5668" y="3363061"/>
            <a:ext cx="3033069" cy="2245735"/>
          </a:xfrm>
          <a:prstGeom prst="rect">
            <a:avLst/>
          </a:prstGeom>
        </p:spPr>
      </p:pic>
    </p:spTree>
    <p:extLst>
      <p:ext uri="{BB962C8B-B14F-4D97-AF65-F5344CB8AC3E}">
        <p14:creationId xmlns:p14="http://schemas.microsoft.com/office/powerpoint/2010/main" val="361070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631504" y="1864639"/>
            <a:ext cx="2779628" cy="35923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91" y="1942966"/>
            <a:ext cx="2765860" cy="29249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407" y="2018979"/>
            <a:ext cx="2820042" cy="282004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171" y="3295669"/>
            <a:ext cx="3958815" cy="2820042"/>
          </a:xfrm>
          <a:prstGeom prst="rect">
            <a:avLst/>
          </a:prstGeom>
        </p:spPr>
      </p:pic>
      <p:sp>
        <p:nvSpPr>
          <p:cNvPr id="8" name="Rectangle 7"/>
          <p:cNvSpPr/>
          <p:nvPr/>
        </p:nvSpPr>
        <p:spPr>
          <a:xfrm>
            <a:off x="4151785" y="188640"/>
            <a:ext cx="5335643" cy="1754326"/>
          </a:xfrm>
          <a:prstGeom prst="rect">
            <a:avLst/>
          </a:prstGeom>
        </p:spPr>
        <p:txBody>
          <a:bodyPr wrap="square">
            <a:spAutoFit/>
          </a:bodyPr>
          <a:lstStyle/>
          <a:p>
            <a:r>
              <a:rPr lang="en-GB" i="1" dirty="0">
                <a:latin typeface="Georgia" panose="02040502050405020303" pitchFamily="18" charset="0"/>
              </a:rPr>
              <a:t>The field of education seems particularly susceptible to the allure of plausible but untested ideas and fads (especially ones that are lucrative for their inventors).</a:t>
            </a:r>
          </a:p>
          <a:p>
            <a:r>
              <a:rPr lang="en-GB" b="1" dirty="0">
                <a:latin typeface="Georgia" panose="02040502050405020303" pitchFamily="18" charset="0"/>
              </a:rPr>
              <a:t>Henry L. </a:t>
            </a:r>
            <a:r>
              <a:rPr lang="en-GB" b="1" dirty="0" err="1">
                <a:latin typeface="Georgia" panose="02040502050405020303" pitchFamily="18" charset="0"/>
              </a:rPr>
              <a:t>Roediger</a:t>
            </a:r>
            <a:r>
              <a:rPr lang="en-GB" b="1" dirty="0">
                <a:latin typeface="Georgia" panose="02040502050405020303" pitchFamily="18" charset="0"/>
              </a:rPr>
              <a:t>, III</a:t>
            </a:r>
          </a:p>
          <a:p>
            <a:r>
              <a:rPr lang="en-GB" dirty="0">
                <a:latin typeface="Georgia" panose="02040502050405020303" pitchFamily="18" charset="0"/>
              </a:rPr>
              <a:t>Washington University in St. Louis</a:t>
            </a:r>
            <a:endParaRPr lang="en-GB" i="1" dirty="0">
              <a:latin typeface="Georgia" panose="02040502050405020303" pitchFamily="18" charset="0"/>
            </a:endParaRPr>
          </a:p>
        </p:txBody>
      </p:sp>
      <p:sp>
        <p:nvSpPr>
          <p:cNvPr id="3" name="Rectangle 2">
            <a:extLst>
              <a:ext uri="{FF2B5EF4-FFF2-40B4-BE49-F238E27FC236}">
                <a16:creationId xmlns:a16="http://schemas.microsoft.com/office/drawing/2014/main" id="{9BB56056-3238-4B79-AEBC-933DF5331895}"/>
              </a:ext>
            </a:extLst>
          </p:cNvPr>
          <p:cNvSpPr/>
          <p:nvPr/>
        </p:nvSpPr>
        <p:spPr>
          <a:xfrm>
            <a:off x="3099853" y="2496833"/>
            <a:ext cx="4791844" cy="1754326"/>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This is starting to change</a:t>
            </a:r>
          </a:p>
        </p:txBody>
      </p:sp>
      <p:sp>
        <p:nvSpPr>
          <p:cNvPr id="9" name="Content Placeholder 8"/>
          <p:cNvSpPr>
            <a:spLocks noGrp="1"/>
          </p:cNvSpPr>
          <p:nvPr>
            <p:ph idx="1"/>
          </p:nvPr>
        </p:nvSpPr>
        <p:spPr/>
        <p:txBody>
          <a:bodyPr/>
          <a:lstStyle/>
          <a:p>
            <a:endParaRPr lang="en-GB" dirty="0"/>
          </a:p>
        </p:txBody>
      </p:sp>
    </p:spTree>
    <p:extLst>
      <p:ext uri="{BB962C8B-B14F-4D97-AF65-F5344CB8AC3E}">
        <p14:creationId xmlns:p14="http://schemas.microsoft.com/office/powerpoint/2010/main" val="479116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0" ma:contentTypeDescription="Create a new document." ma:contentTypeScope="" ma:versionID="bc1cddbcc4267ff2ff61b5aa5804921c">
  <xsd:schema xmlns:xsd="http://www.w3.org/2001/XMLSchema" xmlns:xs="http://www.w3.org/2001/XMLSchema" xmlns:p="http://schemas.microsoft.com/office/2006/metadata/properties" xmlns:ns2="49be1582-01cb-402f-b61d-49502c721104" targetNamespace="http://schemas.microsoft.com/office/2006/metadata/properties" ma:root="true" ma:fieldsID="7bb6940ba75fa01a08084482895f3f78"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7788DD-7B10-4F2A-82FA-90CFCDA068E5}">
  <ds:schemaRefs>
    <ds:schemaRef ds:uri="http://schemas.microsoft.com/sharepoint/v3/contenttype/forms"/>
  </ds:schemaRefs>
</ds:datastoreItem>
</file>

<file path=customXml/itemProps2.xml><?xml version="1.0" encoding="utf-8"?>
<ds:datastoreItem xmlns:ds="http://schemas.openxmlformats.org/officeDocument/2006/customXml" ds:itemID="{A9FAF177-F84E-4B6C-8825-595E4197C42E}"/>
</file>

<file path=customXml/itemProps3.xml><?xml version="1.0" encoding="utf-8"?>
<ds:datastoreItem xmlns:ds="http://schemas.openxmlformats.org/officeDocument/2006/customXml" ds:itemID="{78AC4AA1-6301-42D0-B411-DF1B11E4E42B}">
  <ds:schemaRefs>
    <ds:schemaRef ds:uri="http://schemas.microsoft.com/office/2006/documentManagement/types"/>
    <ds:schemaRef ds:uri="http://schemas.openxmlformats.org/package/2006/metadata/core-properties"/>
    <ds:schemaRef ds:uri="f6bdff69-7a5b-4d3c-83f5-69ce08c5eb62"/>
    <ds:schemaRef ds:uri="http://purl.org/dc/elements/1.1/"/>
    <ds:schemaRef ds:uri="http://schemas.microsoft.com/office/2006/metadata/properties"/>
    <ds:schemaRef ds:uri="cf73a52e-e824-48c2-9b80-39472f80f5bc"/>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8551</TotalTime>
  <Words>2112</Words>
  <Application>Microsoft Office PowerPoint</Application>
  <PresentationFormat>Widescreen</PresentationFormat>
  <Paragraphs>172</Paragraphs>
  <Slides>40</Slides>
  <Notes>0</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Apple Boy BTN</vt:lpstr>
      <vt:lpstr>AR CHRISTY</vt:lpstr>
      <vt:lpstr>Arial</vt:lpstr>
      <vt:lpstr>Arial Rounded MT Bold</vt:lpstr>
      <vt:lpstr>Bahnschrift</vt:lpstr>
      <vt:lpstr>Calibri</vt:lpstr>
      <vt:lpstr>Calibri Light</vt:lpstr>
      <vt:lpstr>Forte</vt:lpstr>
      <vt:lpstr>Georgia</vt:lpstr>
      <vt:lpstr>Lucida Sans Unicode</vt:lpstr>
      <vt:lpstr>Wingdings</vt:lpstr>
      <vt:lpstr>Office Theme</vt:lpstr>
      <vt:lpstr>1_Office Theme</vt:lpstr>
      <vt:lpstr>High Performance Learning 3 (April 2018)</vt:lpstr>
      <vt:lpstr>HPL 3:- “Linking”</vt:lpstr>
      <vt:lpstr>How HPL  </vt:lpstr>
      <vt:lpstr>PowerPoint Presentation</vt:lpstr>
      <vt:lpstr>High Performance Learning: The Bigger Picture!</vt:lpstr>
      <vt:lpstr>Applying Challenge / Scaffold / Engagement at CCS (2017-2018) :- (Resources in the Whole School 2018 T and L Folder)</vt:lpstr>
      <vt:lpstr>PowerPoint Presentation</vt:lpstr>
      <vt:lpstr>   Easter Training Day 2018;-  (Steve Sheehan Presentation)  Many thanks again to Steve for putting the following together!  </vt:lpstr>
      <vt:lpstr>PowerPoint Presentation</vt:lpstr>
      <vt:lpstr>The Science of Successful Learning  (Staff copy now available in LRC!!)</vt:lpstr>
      <vt:lpstr>A brief introduction to the science of memory</vt:lpstr>
      <vt:lpstr>PowerPoint Presentation</vt:lpstr>
      <vt:lpstr>Attention! </vt:lpstr>
      <vt:lpstr>PowerPoint Presentation</vt:lpstr>
      <vt:lpstr>Transfer to Long Term Memory: Repetition</vt:lpstr>
      <vt:lpstr>Problems with Repetition</vt:lpstr>
      <vt:lpstr>Transfer to Long Term</vt:lpstr>
      <vt:lpstr>PowerPoint Presentation</vt:lpstr>
      <vt:lpstr>Retrieval Practice</vt:lpstr>
      <vt:lpstr>Distribution and ‘interleaving’ </vt:lpstr>
      <vt:lpstr>Retrieval Practice is best when ‘effortful’. </vt:lpstr>
      <vt:lpstr>              Always    working   </vt:lpstr>
      <vt:lpstr>Quick test!</vt:lpstr>
      <vt:lpstr>Cognition and emotion</vt:lpstr>
      <vt:lpstr>The Harvard Study of Adult Development</vt:lpstr>
      <vt:lpstr>PowerPoint Presentation</vt:lpstr>
      <vt:lpstr>Well worth the watch……. a nice explanation on “working memory” (click hyperlink).</vt:lpstr>
      <vt:lpstr>PowerPoint Presentation</vt:lpstr>
      <vt:lpstr>PowerPoint Presentation</vt:lpstr>
      <vt:lpstr>PowerPoint Presentation</vt:lpstr>
      <vt:lpstr>PowerPoint Presentation</vt:lpstr>
      <vt:lpstr>Student friendly promotion of “Retrieval Practice”.    (This clip will have been viewed by KS3 and KS4 students via tutors by the time you’ve seen this!) </vt:lpstr>
      <vt:lpstr>Article form “Impact” journal Spring 2018 – The Science of Learning  (Journal of the chartered college of teaching)</vt:lpstr>
      <vt:lpstr>PowerPoint Presentation</vt:lpstr>
      <vt:lpstr>PowerPoint Presentation</vt:lpstr>
      <vt:lpstr> HPL 3 “assessment” (23rd April – 29th June 2018) Demonstrating how you have developed student learning through retrieval practice and elaborative rehearsal during the summer term with at least 3 classes (secondary); or with 3 different areas of learning (primary).</vt:lpstr>
      <vt:lpstr>…….and finally, to be effective, don’t forget to look after yourself too!!</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Colman</dc:creator>
  <cp:lastModifiedBy>Andrew Fisher</cp:lastModifiedBy>
  <cp:revision>88</cp:revision>
  <cp:lastPrinted>2018-02-28T13:37:22Z</cp:lastPrinted>
  <dcterms:created xsi:type="dcterms:W3CDTF">2018-02-27T09:37:22Z</dcterms:created>
  <dcterms:modified xsi:type="dcterms:W3CDTF">2021-10-19T16:08:31Z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2347233</vt:lpwstr>
  </property>
  <property fmtid="{D5CDD505-2E9C-101B-9397-08002B2CF9AE}" pid="3" name="NXPowerLiteSettings">
    <vt:lpwstr>C6000400038000</vt:lpwstr>
  </property>
  <property fmtid="{D5CDD505-2E9C-101B-9397-08002B2CF9AE}" pid="4" name="NXPowerLiteVersion">
    <vt:lpwstr>S7.1.21</vt:lpwstr>
  </property>
  <property fmtid="{D5CDD505-2E9C-101B-9397-08002B2CF9AE}" pid="5" name="ContentTypeId">
    <vt:lpwstr>0x0101009965576D18F07B45AACD1DA43D0180BB</vt:lpwstr>
  </property>
  <property fmtid="{D5CDD505-2E9C-101B-9397-08002B2CF9AE}" pid="6" name="Order">
    <vt:r8>4635400</vt:r8>
  </property>
</Properties>
</file>