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1" r:id="rId6"/>
    <p:sldMasterId id="2147483700" r:id="rId7"/>
    <p:sldMasterId id="2147483712" r:id="rId8"/>
    <p:sldMasterId id="2147483722" r:id="rId9"/>
  </p:sldMasterIdLst>
  <p:notesMasterIdLst>
    <p:notesMasterId r:id="rId48"/>
  </p:notesMasterIdLst>
  <p:sldIdLst>
    <p:sldId id="958" r:id="rId10"/>
    <p:sldId id="959" r:id="rId11"/>
    <p:sldId id="957" r:id="rId12"/>
    <p:sldId id="1071" r:id="rId13"/>
    <p:sldId id="966" r:id="rId14"/>
    <p:sldId id="847" r:id="rId15"/>
    <p:sldId id="1017" r:id="rId16"/>
    <p:sldId id="265" r:id="rId17"/>
    <p:sldId id="266" r:id="rId18"/>
    <p:sldId id="899" r:id="rId19"/>
    <p:sldId id="943" r:id="rId20"/>
    <p:sldId id="1018" r:id="rId21"/>
    <p:sldId id="1020" r:id="rId22"/>
    <p:sldId id="1009" r:id="rId23"/>
    <p:sldId id="1012" r:id="rId24"/>
    <p:sldId id="840" r:id="rId25"/>
    <p:sldId id="271" r:id="rId26"/>
    <p:sldId id="1070" r:id="rId27"/>
    <p:sldId id="1016" r:id="rId28"/>
    <p:sldId id="1013" r:id="rId29"/>
    <p:sldId id="1022" r:id="rId30"/>
    <p:sldId id="902" r:id="rId31"/>
    <p:sldId id="1023" r:id="rId32"/>
    <p:sldId id="320" r:id="rId33"/>
    <p:sldId id="983" r:id="rId34"/>
    <p:sldId id="774" r:id="rId35"/>
    <p:sldId id="1019" r:id="rId36"/>
    <p:sldId id="988" r:id="rId37"/>
    <p:sldId id="1075" r:id="rId38"/>
    <p:sldId id="1072" r:id="rId39"/>
    <p:sldId id="1074" r:id="rId40"/>
    <p:sldId id="1076" r:id="rId41"/>
    <p:sldId id="1073" r:id="rId42"/>
    <p:sldId id="969" r:id="rId43"/>
    <p:sldId id="294" r:id="rId44"/>
    <p:sldId id="831" r:id="rId45"/>
    <p:sldId id="832" r:id="rId46"/>
    <p:sldId id="1077" r:id="rId47"/>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initials="m" lastIdx="1" clrIdx="0">
    <p:extLst>
      <p:ext uri="{19B8F6BF-5375-455C-9EA6-DF929625EA0E}">
        <p15:presenceInfo xmlns:p15="http://schemas.microsoft.com/office/powerpoint/2012/main" userId="melan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13T09:25:11.026" idx="1">
    <p:pos x="10" y="10"/>
    <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image" Target="../media/image53.jpg"/><Relationship Id="rId5" Type="http://schemas.openxmlformats.org/officeDocument/2006/relationships/image" Target="../media/image57.jpg"/><Relationship Id="rId4" Type="http://schemas.openxmlformats.org/officeDocument/2006/relationships/image" Target="../media/image5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image" Target="../media/image53.jpg"/><Relationship Id="rId5" Type="http://schemas.openxmlformats.org/officeDocument/2006/relationships/image" Target="../media/image57.jpg"/><Relationship Id="rId4" Type="http://schemas.openxmlformats.org/officeDocument/2006/relationships/image" Target="../media/image56.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9C57F-29D1-3044-A6F7-6AA44ADECEAE}" type="doc">
      <dgm:prSet loTypeId="urn:microsoft.com/office/officeart/2005/8/layout/bList2#3" loCatId="list" qsTypeId="urn:microsoft.com/office/officeart/2005/8/quickstyle/simple4" qsCatId="simple" csTypeId="urn:microsoft.com/office/officeart/2005/8/colors/accent2_2" csCatId="accent2" phldr="1"/>
      <dgm:spPr/>
    </dgm:pt>
    <dgm:pt modelId="{CE96FDDA-6166-164B-85AB-163F91E45120}">
      <dgm:prSet phldrT="[Text]"/>
      <dgm:spPr>
        <a:solidFill>
          <a:schemeClr val="accent1">
            <a:lumMod val="60000"/>
            <a:lumOff val="40000"/>
          </a:schemeClr>
        </a:solidFill>
        <a:ln>
          <a:solidFill>
            <a:srgbClr val="4F81BD"/>
          </a:solidFill>
        </a:ln>
      </dgm:spPr>
      <dgm:t>
        <a:bodyPr/>
        <a:lstStyle/>
        <a:p>
          <a:r>
            <a:rPr lang="en-US" dirty="0">
              <a:solidFill>
                <a:schemeClr val="tx1"/>
              </a:solidFill>
              <a:latin typeface="Arial"/>
              <a:cs typeface="Arial"/>
            </a:rPr>
            <a:t>Creating</a:t>
          </a:r>
        </a:p>
      </dgm:t>
    </dgm:pt>
    <dgm:pt modelId="{1B5F10B0-7988-864C-AD98-4B08400E8BF0}" type="parTrans" cxnId="{024D0976-9D8C-8043-8AF2-D815D79899F1}">
      <dgm:prSet/>
      <dgm:spPr/>
      <dgm:t>
        <a:bodyPr/>
        <a:lstStyle/>
        <a:p>
          <a:endParaRPr lang="en-US">
            <a:latin typeface="Arial"/>
            <a:cs typeface="Arial"/>
          </a:endParaRPr>
        </a:p>
      </dgm:t>
    </dgm:pt>
    <dgm:pt modelId="{52258F9D-770B-8E41-A896-9AAF3105513A}" type="sibTrans" cxnId="{024D0976-9D8C-8043-8AF2-D815D79899F1}">
      <dgm:prSet/>
      <dgm:spPr/>
      <dgm:t>
        <a:bodyPr/>
        <a:lstStyle/>
        <a:p>
          <a:endParaRPr lang="en-US">
            <a:latin typeface="Arial"/>
            <a:cs typeface="Arial"/>
          </a:endParaRPr>
        </a:p>
      </dgm:t>
    </dgm:pt>
    <dgm:pt modelId="{53E0A48A-DBDA-6B48-A766-0F73D0806870}">
      <dgm:prSet phldrT="[Text]"/>
      <dgm:spPr>
        <a:solidFill>
          <a:schemeClr val="accent1">
            <a:lumMod val="60000"/>
            <a:lumOff val="40000"/>
          </a:schemeClr>
        </a:solidFill>
        <a:ln>
          <a:solidFill>
            <a:srgbClr val="4F81BD"/>
          </a:solidFill>
        </a:ln>
      </dgm:spPr>
      <dgm:t>
        <a:bodyPr/>
        <a:lstStyle/>
        <a:p>
          <a:r>
            <a:rPr lang="en-US" dirty="0">
              <a:solidFill>
                <a:schemeClr val="tx1"/>
              </a:solidFill>
              <a:latin typeface="Arial"/>
              <a:cs typeface="Arial"/>
            </a:rPr>
            <a:t>Meta-thinking</a:t>
          </a:r>
        </a:p>
      </dgm:t>
    </dgm:pt>
    <dgm:pt modelId="{342F3DE0-DC51-6D46-896C-943EA2D01F2E}" type="parTrans" cxnId="{C0A8F054-801F-DD40-9BFE-1DEF18CEDF19}">
      <dgm:prSet/>
      <dgm:spPr/>
      <dgm:t>
        <a:bodyPr/>
        <a:lstStyle/>
        <a:p>
          <a:endParaRPr lang="en-US">
            <a:latin typeface="Arial"/>
            <a:cs typeface="Arial"/>
          </a:endParaRPr>
        </a:p>
      </dgm:t>
    </dgm:pt>
    <dgm:pt modelId="{D8C938E8-D886-FD46-82CB-33CD90AA8576}" type="sibTrans" cxnId="{C0A8F054-801F-DD40-9BFE-1DEF18CEDF19}">
      <dgm:prSet/>
      <dgm:spPr/>
      <dgm:t>
        <a:bodyPr/>
        <a:lstStyle/>
        <a:p>
          <a:endParaRPr lang="en-US">
            <a:latin typeface="Arial"/>
            <a:cs typeface="Arial"/>
          </a:endParaRPr>
        </a:p>
      </dgm:t>
    </dgm:pt>
    <dgm:pt modelId="{3F344C47-83F4-C648-9054-412052F4CFA7}">
      <dgm:prSet phldrT="[Text]"/>
      <dgm:spPr>
        <a:solidFill>
          <a:schemeClr val="accent1">
            <a:lumMod val="60000"/>
            <a:lumOff val="40000"/>
          </a:schemeClr>
        </a:solidFill>
        <a:ln>
          <a:solidFill>
            <a:srgbClr val="4F81BD"/>
          </a:solidFill>
        </a:ln>
      </dgm:spPr>
      <dgm:t>
        <a:bodyPr/>
        <a:lstStyle/>
        <a:p>
          <a:r>
            <a:rPr lang="en-US" dirty="0">
              <a:solidFill>
                <a:schemeClr val="tx1"/>
              </a:solidFill>
              <a:latin typeface="Arial"/>
              <a:cs typeface="Arial"/>
            </a:rPr>
            <a:t>Linking</a:t>
          </a:r>
        </a:p>
      </dgm:t>
    </dgm:pt>
    <dgm:pt modelId="{FCBD04F2-404A-184C-A173-F01C3A219121}" type="parTrans" cxnId="{FB141FF1-F8E8-E04C-BBD0-69146A214550}">
      <dgm:prSet/>
      <dgm:spPr/>
      <dgm:t>
        <a:bodyPr/>
        <a:lstStyle/>
        <a:p>
          <a:endParaRPr lang="en-US">
            <a:latin typeface="Arial"/>
            <a:cs typeface="Arial"/>
          </a:endParaRPr>
        </a:p>
      </dgm:t>
    </dgm:pt>
    <dgm:pt modelId="{FAA18E9E-4750-894B-ADBF-0D75061CF9BB}" type="sibTrans" cxnId="{FB141FF1-F8E8-E04C-BBD0-69146A214550}">
      <dgm:prSet/>
      <dgm:spPr/>
      <dgm:t>
        <a:bodyPr/>
        <a:lstStyle/>
        <a:p>
          <a:endParaRPr lang="en-US">
            <a:latin typeface="Arial"/>
            <a:cs typeface="Arial"/>
          </a:endParaRPr>
        </a:p>
      </dgm:t>
    </dgm:pt>
    <dgm:pt modelId="{6AF2A6D5-BDA5-1A48-8F10-630AD88DFB0A}">
      <dgm:prSet phldrT="[Text]"/>
      <dgm:spPr>
        <a:solidFill>
          <a:schemeClr val="accent1">
            <a:lumMod val="60000"/>
            <a:lumOff val="40000"/>
          </a:schemeClr>
        </a:solidFill>
        <a:ln>
          <a:solidFill>
            <a:srgbClr val="4F81BD"/>
          </a:solidFill>
        </a:ln>
      </dgm:spPr>
      <dgm:t>
        <a:bodyPr/>
        <a:lstStyle/>
        <a:p>
          <a:r>
            <a:rPr lang="en-US" dirty="0" err="1">
              <a:solidFill>
                <a:schemeClr val="tx1"/>
              </a:solidFill>
              <a:latin typeface="Arial"/>
              <a:cs typeface="Arial"/>
            </a:rPr>
            <a:t>Realising</a:t>
          </a:r>
          <a:endParaRPr lang="en-US" dirty="0">
            <a:solidFill>
              <a:schemeClr val="tx1"/>
            </a:solidFill>
            <a:latin typeface="Arial"/>
            <a:cs typeface="Arial"/>
          </a:endParaRPr>
        </a:p>
      </dgm:t>
    </dgm:pt>
    <dgm:pt modelId="{7EB29D48-E79E-EC40-A4AD-11E22EE4CE0E}" type="parTrans" cxnId="{C28B7B7D-DAFD-B345-82E1-13D072453DDE}">
      <dgm:prSet/>
      <dgm:spPr/>
      <dgm:t>
        <a:bodyPr/>
        <a:lstStyle/>
        <a:p>
          <a:endParaRPr lang="en-US">
            <a:latin typeface="Arial"/>
            <a:cs typeface="Arial"/>
          </a:endParaRPr>
        </a:p>
      </dgm:t>
    </dgm:pt>
    <dgm:pt modelId="{25686094-4AD1-7047-B086-7FD72C8D282E}" type="sibTrans" cxnId="{C28B7B7D-DAFD-B345-82E1-13D072453DDE}">
      <dgm:prSet/>
      <dgm:spPr/>
      <dgm:t>
        <a:bodyPr/>
        <a:lstStyle/>
        <a:p>
          <a:endParaRPr lang="en-US">
            <a:latin typeface="Arial"/>
            <a:cs typeface="Arial"/>
          </a:endParaRPr>
        </a:p>
      </dgm:t>
    </dgm:pt>
    <dgm:pt modelId="{D2CC7194-70AE-2744-B0A6-14BA493105BB}">
      <dgm:prSet phldrT="[Text]"/>
      <dgm:spPr>
        <a:solidFill>
          <a:schemeClr val="accent1">
            <a:lumMod val="60000"/>
            <a:lumOff val="40000"/>
          </a:schemeClr>
        </a:solidFill>
        <a:ln>
          <a:solidFill>
            <a:srgbClr val="4F81BD"/>
          </a:solidFill>
        </a:ln>
      </dgm:spPr>
      <dgm:t>
        <a:bodyPr/>
        <a:lstStyle/>
        <a:p>
          <a:r>
            <a:rPr lang="en-US" dirty="0">
              <a:solidFill>
                <a:schemeClr val="tx1"/>
              </a:solidFill>
              <a:latin typeface="Arial"/>
              <a:cs typeface="Arial"/>
            </a:rPr>
            <a:t> </a:t>
          </a:r>
          <a:r>
            <a:rPr lang="en-US" dirty="0" err="1">
              <a:solidFill>
                <a:schemeClr val="tx1"/>
              </a:solidFill>
              <a:latin typeface="Arial"/>
              <a:cs typeface="Arial"/>
            </a:rPr>
            <a:t>Analysing</a:t>
          </a:r>
          <a:endParaRPr lang="en-US" dirty="0">
            <a:solidFill>
              <a:schemeClr val="tx1"/>
            </a:solidFill>
            <a:latin typeface="Arial"/>
            <a:cs typeface="Arial"/>
          </a:endParaRPr>
        </a:p>
      </dgm:t>
    </dgm:pt>
    <dgm:pt modelId="{F3AF1F66-0253-6E45-80CD-C0F3B9A89AEE}" type="parTrans" cxnId="{AFC07ACB-A218-4C43-8F62-1C7E1EF8BE10}">
      <dgm:prSet/>
      <dgm:spPr/>
      <dgm:t>
        <a:bodyPr/>
        <a:lstStyle/>
        <a:p>
          <a:endParaRPr lang="en-US">
            <a:latin typeface="Arial"/>
            <a:cs typeface="Arial"/>
          </a:endParaRPr>
        </a:p>
      </dgm:t>
    </dgm:pt>
    <dgm:pt modelId="{8A769B79-0B94-1845-93F6-D582D7623EFC}" type="sibTrans" cxnId="{AFC07ACB-A218-4C43-8F62-1C7E1EF8BE10}">
      <dgm:prSet/>
      <dgm:spPr/>
      <dgm:t>
        <a:bodyPr/>
        <a:lstStyle/>
        <a:p>
          <a:endParaRPr lang="en-US">
            <a:latin typeface="Arial"/>
            <a:cs typeface="Arial"/>
          </a:endParaRPr>
        </a:p>
      </dgm:t>
    </dgm:pt>
    <dgm:pt modelId="{605CB288-C821-1A49-B8FE-FF88D35FA72A}">
      <dgm:prSet/>
      <dgm:spPr>
        <a:ln>
          <a:solidFill>
            <a:srgbClr val="4F81BD"/>
          </a:solidFill>
        </a:ln>
      </dgm:spPr>
      <dgm:t>
        <a:bodyPr/>
        <a:lstStyle/>
        <a:p>
          <a:r>
            <a:rPr lang="en-GB" dirty="0">
              <a:latin typeface="Arial"/>
              <a:cs typeface="Arial"/>
            </a:rPr>
            <a:t>Meta-cognition</a:t>
          </a:r>
          <a:endParaRPr lang="en-US" dirty="0">
            <a:latin typeface="Arial"/>
            <a:cs typeface="Arial"/>
          </a:endParaRPr>
        </a:p>
      </dgm:t>
    </dgm:pt>
    <dgm:pt modelId="{8C611439-3A7A-6E47-90C4-92AEFC3D015E}" type="parTrans" cxnId="{24DFAF7B-6C86-EA45-9BF0-B2324B6CF40B}">
      <dgm:prSet/>
      <dgm:spPr/>
      <dgm:t>
        <a:bodyPr/>
        <a:lstStyle/>
        <a:p>
          <a:endParaRPr lang="en-US">
            <a:latin typeface="Arial"/>
            <a:cs typeface="Arial"/>
          </a:endParaRPr>
        </a:p>
      </dgm:t>
    </dgm:pt>
    <dgm:pt modelId="{694DE263-AA1E-B243-8D56-22EC83EDFB8B}" type="sibTrans" cxnId="{24DFAF7B-6C86-EA45-9BF0-B2324B6CF40B}">
      <dgm:prSet/>
      <dgm:spPr/>
      <dgm:t>
        <a:bodyPr/>
        <a:lstStyle/>
        <a:p>
          <a:endParaRPr lang="en-US">
            <a:latin typeface="Arial"/>
            <a:cs typeface="Arial"/>
          </a:endParaRPr>
        </a:p>
      </dgm:t>
    </dgm:pt>
    <dgm:pt modelId="{4B748E53-D2AC-4849-A654-F5190B6C6795}">
      <dgm:prSet/>
      <dgm:spPr>
        <a:ln>
          <a:solidFill>
            <a:srgbClr val="4F81BD"/>
          </a:solidFill>
        </a:ln>
      </dgm:spPr>
      <dgm:t>
        <a:bodyPr/>
        <a:lstStyle/>
        <a:p>
          <a:r>
            <a:rPr lang="en-GB" dirty="0">
              <a:latin typeface="Arial"/>
              <a:cs typeface="Arial"/>
            </a:rPr>
            <a:t>Connection finding</a:t>
          </a:r>
          <a:endParaRPr lang="en-US" dirty="0">
            <a:latin typeface="Arial"/>
            <a:cs typeface="Arial"/>
          </a:endParaRPr>
        </a:p>
      </dgm:t>
    </dgm:pt>
    <dgm:pt modelId="{FC5B18BE-C6B0-0B4F-B739-BE126A91CD5E}" type="parTrans" cxnId="{D08E21A3-7856-854D-8C6E-B4BFDBCF7DDF}">
      <dgm:prSet/>
      <dgm:spPr/>
      <dgm:t>
        <a:bodyPr/>
        <a:lstStyle/>
        <a:p>
          <a:endParaRPr lang="en-US">
            <a:latin typeface="Arial"/>
            <a:cs typeface="Arial"/>
          </a:endParaRPr>
        </a:p>
      </dgm:t>
    </dgm:pt>
    <dgm:pt modelId="{2943DCE6-5422-5240-82D8-8A9D2FE52F34}" type="sibTrans" cxnId="{D08E21A3-7856-854D-8C6E-B4BFDBCF7DDF}">
      <dgm:prSet/>
      <dgm:spPr/>
      <dgm:t>
        <a:bodyPr/>
        <a:lstStyle/>
        <a:p>
          <a:endParaRPr lang="en-US">
            <a:latin typeface="Arial"/>
            <a:cs typeface="Arial"/>
          </a:endParaRPr>
        </a:p>
      </dgm:t>
    </dgm:pt>
    <dgm:pt modelId="{3F4C14DC-C938-7842-8F74-FB658717A3EF}">
      <dgm:prSet/>
      <dgm:spPr>
        <a:ln>
          <a:solidFill>
            <a:srgbClr val="4F81BD"/>
          </a:solidFill>
        </a:ln>
      </dgm:spPr>
      <dgm:t>
        <a:bodyPr/>
        <a:lstStyle/>
        <a:p>
          <a:r>
            <a:rPr lang="en-GB" dirty="0">
              <a:latin typeface="Arial"/>
              <a:cs typeface="Arial"/>
            </a:rPr>
            <a:t>Critical or logical thinking</a:t>
          </a:r>
          <a:endParaRPr lang="en-US" dirty="0">
            <a:latin typeface="Arial"/>
            <a:cs typeface="Arial"/>
          </a:endParaRPr>
        </a:p>
      </dgm:t>
    </dgm:pt>
    <dgm:pt modelId="{3E424DC7-74B9-3A4B-BBD8-56797225AFA4}" type="parTrans" cxnId="{09EC40D4-A457-1B4C-A975-E090AA6FF5B4}">
      <dgm:prSet/>
      <dgm:spPr/>
      <dgm:t>
        <a:bodyPr/>
        <a:lstStyle/>
        <a:p>
          <a:endParaRPr lang="en-US">
            <a:latin typeface="Arial"/>
            <a:cs typeface="Arial"/>
          </a:endParaRPr>
        </a:p>
      </dgm:t>
    </dgm:pt>
    <dgm:pt modelId="{1C3B35D9-8C34-F446-ACF4-7C93A9A6DF9F}" type="sibTrans" cxnId="{09EC40D4-A457-1B4C-A975-E090AA6FF5B4}">
      <dgm:prSet/>
      <dgm:spPr/>
      <dgm:t>
        <a:bodyPr/>
        <a:lstStyle/>
        <a:p>
          <a:endParaRPr lang="en-US">
            <a:latin typeface="Arial"/>
            <a:cs typeface="Arial"/>
          </a:endParaRPr>
        </a:p>
      </dgm:t>
    </dgm:pt>
    <dgm:pt modelId="{7CD1EB16-C990-1D4A-A7C0-82779552FE7F}">
      <dgm:prSet/>
      <dgm:spPr>
        <a:ln>
          <a:solidFill>
            <a:srgbClr val="4F81BD"/>
          </a:solidFill>
        </a:ln>
      </dgm:spPr>
      <dgm:t>
        <a:bodyPr/>
        <a:lstStyle/>
        <a:p>
          <a:r>
            <a:rPr lang="en-US" dirty="0">
              <a:latin typeface="Arial"/>
              <a:cs typeface="Arial"/>
            </a:rPr>
            <a:t>Automaticity</a:t>
          </a:r>
        </a:p>
      </dgm:t>
    </dgm:pt>
    <dgm:pt modelId="{27BFDAE1-4458-0540-A74E-9130EB032303}" type="parTrans" cxnId="{D6456CA6-2FC5-5F47-B37C-C285D3E39C4C}">
      <dgm:prSet/>
      <dgm:spPr/>
      <dgm:t>
        <a:bodyPr/>
        <a:lstStyle/>
        <a:p>
          <a:endParaRPr lang="en-US">
            <a:latin typeface="Arial"/>
            <a:cs typeface="Arial"/>
          </a:endParaRPr>
        </a:p>
      </dgm:t>
    </dgm:pt>
    <dgm:pt modelId="{CC913898-3E67-FE4E-BDA9-E9FDF796CD08}" type="sibTrans" cxnId="{D6456CA6-2FC5-5F47-B37C-C285D3E39C4C}">
      <dgm:prSet/>
      <dgm:spPr/>
      <dgm:t>
        <a:bodyPr/>
        <a:lstStyle/>
        <a:p>
          <a:endParaRPr lang="en-US">
            <a:latin typeface="Arial"/>
            <a:cs typeface="Arial"/>
          </a:endParaRPr>
        </a:p>
      </dgm:t>
    </dgm:pt>
    <dgm:pt modelId="{DB82290B-7449-5040-947F-1397F2E40955}">
      <dgm:prSet/>
      <dgm:spPr>
        <a:ln>
          <a:solidFill>
            <a:srgbClr val="4F81BD"/>
          </a:solidFill>
        </a:ln>
      </dgm:spPr>
      <dgm:t>
        <a:bodyPr/>
        <a:lstStyle/>
        <a:p>
          <a:r>
            <a:rPr lang="en-GB" dirty="0">
              <a:latin typeface="Arial"/>
              <a:cs typeface="Arial"/>
            </a:rPr>
            <a:t>Precision</a:t>
          </a:r>
        </a:p>
      </dgm:t>
    </dgm:pt>
    <dgm:pt modelId="{3B94AA27-5599-334A-9510-4F5F85E3F52C}" type="parTrans" cxnId="{9594B000-C6AD-2849-9CFB-1BF71FAB405D}">
      <dgm:prSet/>
      <dgm:spPr/>
      <dgm:t>
        <a:bodyPr/>
        <a:lstStyle/>
        <a:p>
          <a:endParaRPr lang="en-US">
            <a:latin typeface="Arial"/>
            <a:cs typeface="Arial"/>
          </a:endParaRPr>
        </a:p>
      </dgm:t>
    </dgm:pt>
    <dgm:pt modelId="{B334E279-FF6B-C04A-B112-A248BF5D527D}" type="sibTrans" cxnId="{9594B000-C6AD-2849-9CFB-1BF71FAB405D}">
      <dgm:prSet/>
      <dgm:spPr/>
      <dgm:t>
        <a:bodyPr/>
        <a:lstStyle/>
        <a:p>
          <a:endParaRPr lang="en-US">
            <a:latin typeface="Arial"/>
            <a:cs typeface="Arial"/>
          </a:endParaRPr>
        </a:p>
      </dgm:t>
    </dgm:pt>
    <dgm:pt modelId="{C86FAC78-CB7C-ED42-B7D2-5D895A0AF360}">
      <dgm:prSet/>
      <dgm:spPr>
        <a:ln>
          <a:solidFill>
            <a:srgbClr val="4F81BD"/>
          </a:solidFill>
        </a:ln>
      </dgm:spPr>
      <dgm:t>
        <a:bodyPr/>
        <a:lstStyle/>
        <a:p>
          <a:r>
            <a:rPr lang="en-GB" dirty="0">
              <a:latin typeface="Arial"/>
              <a:cs typeface="Arial"/>
            </a:rPr>
            <a:t>Complex and multi-step problem solving</a:t>
          </a:r>
        </a:p>
      </dgm:t>
    </dgm:pt>
    <dgm:pt modelId="{7A889261-0866-3C4C-9D50-9FBC050A53CA}" type="parTrans" cxnId="{FD9DD82B-68DE-4B4F-ACAA-66681EC11D21}">
      <dgm:prSet/>
      <dgm:spPr/>
      <dgm:t>
        <a:bodyPr/>
        <a:lstStyle/>
        <a:p>
          <a:endParaRPr lang="en-US">
            <a:latin typeface="Arial"/>
            <a:cs typeface="Arial"/>
          </a:endParaRPr>
        </a:p>
      </dgm:t>
    </dgm:pt>
    <dgm:pt modelId="{55C96BFC-3F3E-6240-AD84-2984D89BB95A}" type="sibTrans" cxnId="{FD9DD82B-68DE-4B4F-ACAA-66681EC11D21}">
      <dgm:prSet/>
      <dgm:spPr/>
      <dgm:t>
        <a:bodyPr/>
        <a:lstStyle/>
        <a:p>
          <a:endParaRPr lang="en-US">
            <a:latin typeface="Arial"/>
            <a:cs typeface="Arial"/>
          </a:endParaRPr>
        </a:p>
      </dgm:t>
    </dgm:pt>
    <dgm:pt modelId="{AF5A901E-1299-8740-9533-CD06161DFB61}">
      <dgm:prSet/>
      <dgm:spPr>
        <a:ln>
          <a:solidFill>
            <a:srgbClr val="4F81BD"/>
          </a:solidFill>
        </a:ln>
      </dgm:spPr>
      <dgm:t>
        <a:bodyPr/>
        <a:lstStyle/>
        <a:p>
          <a:r>
            <a:rPr lang="en-GB" dirty="0">
              <a:latin typeface="Arial"/>
              <a:cs typeface="Arial"/>
            </a:rPr>
            <a:t>Generalisation</a:t>
          </a:r>
        </a:p>
      </dgm:t>
    </dgm:pt>
    <dgm:pt modelId="{C2D6D692-199A-D547-A82F-A1F18FA41139}" type="parTrans" cxnId="{9BC707C7-A03B-2344-9716-B8543BB124CF}">
      <dgm:prSet/>
      <dgm:spPr/>
      <dgm:t>
        <a:bodyPr/>
        <a:lstStyle/>
        <a:p>
          <a:endParaRPr lang="en-US">
            <a:latin typeface="Arial"/>
            <a:cs typeface="Arial"/>
          </a:endParaRPr>
        </a:p>
      </dgm:t>
    </dgm:pt>
    <dgm:pt modelId="{30C35435-0FA7-8540-98B2-870715A45F1E}" type="sibTrans" cxnId="{9BC707C7-A03B-2344-9716-B8543BB124CF}">
      <dgm:prSet/>
      <dgm:spPr/>
      <dgm:t>
        <a:bodyPr/>
        <a:lstStyle/>
        <a:p>
          <a:endParaRPr lang="en-US">
            <a:latin typeface="Arial"/>
            <a:cs typeface="Arial"/>
          </a:endParaRPr>
        </a:p>
      </dgm:t>
    </dgm:pt>
    <dgm:pt modelId="{79C1FBD2-665B-024D-9A7F-847F41B3ECFA}">
      <dgm:prSet/>
      <dgm:spPr>
        <a:ln>
          <a:solidFill>
            <a:srgbClr val="4F81BD"/>
          </a:solidFill>
        </a:ln>
      </dgm:spPr>
      <dgm:t>
        <a:bodyPr/>
        <a:lstStyle/>
        <a:p>
          <a:r>
            <a:rPr lang="en-GB" dirty="0">
              <a:latin typeface="Arial"/>
              <a:cs typeface="Arial"/>
            </a:rPr>
            <a:t>Imagination</a:t>
          </a:r>
        </a:p>
      </dgm:t>
    </dgm:pt>
    <dgm:pt modelId="{8064112D-B2A1-7944-8023-D67C030D1F54}" type="parTrans" cxnId="{B5BDABAD-3F5B-E841-8365-AEEE50D31074}">
      <dgm:prSet/>
      <dgm:spPr/>
      <dgm:t>
        <a:bodyPr/>
        <a:lstStyle/>
        <a:p>
          <a:endParaRPr lang="en-US">
            <a:latin typeface="Arial"/>
            <a:cs typeface="Arial"/>
          </a:endParaRPr>
        </a:p>
      </dgm:t>
    </dgm:pt>
    <dgm:pt modelId="{C530A2D8-6B71-9446-B3AF-897D9716E955}" type="sibTrans" cxnId="{B5BDABAD-3F5B-E841-8365-AEEE50D31074}">
      <dgm:prSet/>
      <dgm:spPr/>
      <dgm:t>
        <a:bodyPr/>
        <a:lstStyle/>
        <a:p>
          <a:endParaRPr lang="en-US">
            <a:latin typeface="Arial"/>
            <a:cs typeface="Arial"/>
          </a:endParaRPr>
        </a:p>
      </dgm:t>
    </dgm:pt>
    <dgm:pt modelId="{07AFCF16-C46E-9D4E-BB82-CE13A5C108E1}">
      <dgm:prSet/>
      <dgm:spPr>
        <a:ln>
          <a:solidFill>
            <a:srgbClr val="4F81BD"/>
          </a:solidFill>
        </a:ln>
      </dgm:spPr>
      <dgm:t>
        <a:bodyPr/>
        <a:lstStyle/>
        <a:p>
          <a:r>
            <a:rPr lang="en-GB" dirty="0">
              <a:latin typeface="Arial"/>
              <a:cs typeface="Arial"/>
            </a:rPr>
            <a:t>‘Big picture’ thinking</a:t>
          </a:r>
        </a:p>
      </dgm:t>
    </dgm:pt>
    <dgm:pt modelId="{00C1D779-DFF1-5840-B67B-57EE61ACF313}" type="parTrans" cxnId="{4623BDC0-707B-1142-AD70-E6AE654A6458}">
      <dgm:prSet/>
      <dgm:spPr/>
      <dgm:t>
        <a:bodyPr/>
        <a:lstStyle/>
        <a:p>
          <a:endParaRPr lang="en-US">
            <a:latin typeface="Arial"/>
            <a:cs typeface="Arial"/>
          </a:endParaRPr>
        </a:p>
      </dgm:t>
    </dgm:pt>
    <dgm:pt modelId="{3AD32DB8-D46F-D940-B133-B40535E44708}" type="sibTrans" cxnId="{4623BDC0-707B-1142-AD70-E6AE654A6458}">
      <dgm:prSet/>
      <dgm:spPr/>
      <dgm:t>
        <a:bodyPr/>
        <a:lstStyle/>
        <a:p>
          <a:endParaRPr lang="en-US">
            <a:latin typeface="Arial"/>
            <a:cs typeface="Arial"/>
          </a:endParaRPr>
        </a:p>
      </dgm:t>
    </dgm:pt>
    <dgm:pt modelId="{A115AA27-7DCB-EF41-90DC-AEE1CC170F81}">
      <dgm:prSet/>
      <dgm:spPr>
        <a:ln>
          <a:solidFill>
            <a:srgbClr val="4F81BD"/>
          </a:solidFill>
        </a:ln>
      </dgm:spPr>
      <dgm:t>
        <a:bodyPr/>
        <a:lstStyle/>
        <a:p>
          <a:r>
            <a:rPr lang="en-GB" dirty="0">
              <a:latin typeface="Arial"/>
              <a:cs typeface="Arial"/>
            </a:rPr>
            <a:t>Seeing alternative perspectives</a:t>
          </a:r>
        </a:p>
      </dgm:t>
    </dgm:pt>
    <dgm:pt modelId="{BB80770E-E43F-8340-9F17-E4C56AC88DB0}" type="parTrans" cxnId="{6A747E10-7103-6649-9E7C-F7E19842EE04}">
      <dgm:prSet/>
      <dgm:spPr/>
      <dgm:t>
        <a:bodyPr/>
        <a:lstStyle/>
        <a:p>
          <a:endParaRPr lang="en-US">
            <a:latin typeface="Arial"/>
            <a:cs typeface="Arial"/>
          </a:endParaRPr>
        </a:p>
      </dgm:t>
    </dgm:pt>
    <dgm:pt modelId="{57D6F9CE-0F58-A241-A666-4C0195EF15BA}" type="sibTrans" cxnId="{6A747E10-7103-6649-9E7C-F7E19842EE04}">
      <dgm:prSet/>
      <dgm:spPr/>
      <dgm:t>
        <a:bodyPr/>
        <a:lstStyle/>
        <a:p>
          <a:endParaRPr lang="en-US">
            <a:latin typeface="Arial"/>
            <a:cs typeface="Arial"/>
          </a:endParaRPr>
        </a:p>
      </dgm:t>
    </dgm:pt>
    <dgm:pt modelId="{028FD2F1-AF58-E44C-8A6D-04EF1C1523CB}">
      <dgm:prSet/>
      <dgm:spPr>
        <a:ln>
          <a:solidFill>
            <a:srgbClr val="4F81BD"/>
          </a:solidFill>
        </a:ln>
      </dgm:spPr>
      <dgm:t>
        <a:bodyPr/>
        <a:lstStyle/>
        <a:p>
          <a:r>
            <a:rPr lang="en-GB" dirty="0">
              <a:latin typeface="Arial"/>
              <a:cs typeface="Arial"/>
            </a:rPr>
            <a:t>Abstraction</a:t>
          </a:r>
        </a:p>
      </dgm:t>
    </dgm:pt>
    <dgm:pt modelId="{C8862700-F830-3548-94A6-22016D4A52C9}" type="parTrans" cxnId="{7803D1ED-C351-D545-84F7-C7F5AA16FEF3}">
      <dgm:prSet/>
      <dgm:spPr/>
      <dgm:t>
        <a:bodyPr/>
        <a:lstStyle/>
        <a:p>
          <a:endParaRPr lang="en-US">
            <a:latin typeface="Arial"/>
            <a:cs typeface="Arial"/>
          </a:endParaRPr>
        </a:p>
      </dgm:t>
    </dgm:pt>
    <dgm:pt modelId="{632C62A1-B668-1047-A786-F5B5C310166C}" type="sibTrans" cxnId="{7803D1ED-C351-D545-84F7-C7F5AA16FEF3}">
      <dgm:prSet/>
      <dgm:spPr/>
      <dgm:t>
        <a:bodyPr/>
        <a:lstStyle/>
        <a:p>
          <a:endParaRPr lang="en-US">
            <a:latin typeface="Arial"/>
            <a:cs typeface="Arial"/>
          </a:endParaRPr>
        </a:p>
      </dgm:t>
    </dgm:pt>
    <dgm:pt modelId="{3A16CE5E-6BFE-7B42-91D7-BF7500F1B596}">
      <dgm:prSet/>
      <dgm:spPr>
        <a:ln>
          <a:solidFill>
            <a:srgbClr val="4F81BD"/>
          </a:solidFill>
        </a:ln>
      </dgm:spPr>
      <dgm:t>
        <a:bodyPr/>
        <a:lstStyle/>
        <a:p>
          <a:r>
            <a:rPr lang="en-GB" dirty="0">
              <a:latin typeface="Arial"/>
              <a:cs typeface="Arial"/>
            </a:rPr>
            <a:t>Intellectual confidence</a:t>
          </a:r>
        </a:p>
      </dgm:t>
    </dgm:pt>
    <dgm:pt modelId="{07265E51-4C3E-AA4A-B67D-120F87196764}" type="parTrans" cxnId="{3A5B5B44-6AFC-0945-A103-4318CAC62F14}">
      <dgm:prSet/>
      <dgm:spPr/>
      <dgm:t>
        <a:bodyPr/>
        <a:lstStyle/>
        <a:p>
          <a:endParaRPr lang="en-US">
            <a:latin typeface="Arial"/>
            <a:cs typeface="Arial"/>
          </a:endParaRPr>
        </a:p>
      </dgm:t>
    </dgm:pt>
    <dgm:pt modelId="{A3375401-0E10-C248-BFEE-BD9044F622F3}" type="sibTrans" cxnId="{3A5B5B44-6AFC-0945-A103-4318CAC62F14}">
      <dgm:prSet/>
      <dgm:spPr/>
      <dgm:t>
        <a:bodyPr/>
        <a:lstStyle/>
        <a:p>
          <a:endParaRPr lang="en-US">
            <a:latin typeface="Arial"/>
            <a:cs typeface="Arial"/>
          </a:endParaRPr>
        </a:p>
      </dgm:t>
    </dgm:pt>
    <dgm:pt modelId="{E3557ABF-EE1B-BF4D-BE54-40F93A6DF6C8}">
      <dgm:prSet/>
      <dgm:spPr>
        <a:ln>
          <a:solidFill>
            <a:srgbClr val="4F81BD"/>
          </a:solidFill>
        </a:ln>
      </dgm:spPr>
      <dgm:t>
        <a:bodyPr/>
        <a:lstStyle/>
        <a:p>
          <a:r>
            <a:rPr lang="en-GB" dirty="0">
              <a:latin typeface="Arial"/>
              <a:cs typeface="Arial"/>
            </a:rPr>
            <a:t>Evolutionary or revolutionary thinking</a:t>
          </a:r>
        </a:p>
      </dgm:t>
    </dgm:pt>
    <dgm:pt modelId="{DB313A1F-80A1-544D-9A95-422DA066D41C}" type="sibTrans" cxnId="{3544E8E0-F0C8-794C-9A23-1C35B9366A2D}">
      <dgm:prSet/>
      <dgm:spPr/>
      <dgm:t>
        <a:bodyPr/>
        <a:lstStyle/>
        <a:p>
          <a:endParaRPr lang="en-US">
            <a:latin typeface="Arial"/>
            <a:cs typeface="Arial"/>
          </a:endParaRPr>
        </a:p>
      </dgm:t>
    </dgm:pt>
    <dgm:pt modelId="{68F0D813-ABB2-1D4B-9872-279EF0C42DD5}" type="parTrans" cxnId="{3544E8E0-F0C8-794C-9A23-1C35B9366A2D}">
      <dgm:prSet/>
      <dgm:spPr/>
      <dgm:t>
        <a:bodyPr/>
        <a:lstStyle/>
        <a:p>
          <a:endParaRPr lang="en-US">
            <a:latin typeface="Arial"/>
            <a:cs typeface="Arial"/>
          </a:endParaRPr>
        </a:p>
      </dgm:t>
    </dgm:pt>
    <dgm:pt modelId="{F171584A-417D-F642-AD47-50E3AAD503FA}">
      <dgm:prSet/>
      <dgm:spPr>
        <a:ln>
          <a:solidFill>
            <a:srgbClr val="4F81BD"/>
          </a:solidFill>
        </a:ln>
      </dgm:spPr>
      <dgm:t>
        <a:bodyPr/>
        <a:lstStyle/>
        <a:p>
          <a:r>
            <a:rPr lang="en-GB" dirty="0">
              <a:latin typeface="Arial"/>
              <a:cs typeface="Arial"/>
            </a:rPr>
            <a:t>Originality</a:t>
          </a:r>
        </a:p>
      </dgm:t>
    </dgm:pt>
    <dgm:pt modelId="{DF78872F-2B43-7D45-A60F-DA37F3E2F845}" type="sibTrans" cxnId="{F0F742C3-D167-754A-97EA-23B467E5CE41}">
      <dgm:prSet/>
      <dgm:spPr/>
      <dgm:t>
        <a:bodyPr/>
        <a:lstStyle/>
        <a:p>
          <a:endParaRPr lang="en-US">
            <a:latin typeface="Arial"/>
            <a:cs typeface="Arial"/>
          </a:endParaRPr>
        </a:p>
      </dgm:t>
    </dgm:pt>
    <dgm:pt modelId="{E79C5F3E-FA33-1448-87B6-8086A5C1EFF0}" type="parTrans" cxnId="{F0F742C3-D167-754A-97EA-23B467E5CE41}">
      <dgm:prSet/>
      <dgm:spPr/>
      <dgm:t>
        <a:bodyPr/>
        <a:lstStyle/>
        <a:p>
          <a:endParaRPr lang="en-US">
            <a:latin typeface="Arial"/>
            <a:cs typeface="Arial"/>
          </a:endParaRPr>
        </a:p>
      </dgm:t>
    </dgm:pt>
    <dgm:pt modelId="{6D19CA2B-9E1A-9143-888C-F254FEC5A5CE}">
      <dgm:prSet/>
      <dgm:spPr>
        <a:ln>
          <a:solidFill>
            <a:srgbClr val="4F81BD"/>
          </a:solidFill>
        </a:ln>
      </dgm:spPr>
      <dgm:t>
        <a:bodyPr/>
        <a:lstStyle/>
        <a:p>
          <a:r>
            <a:rPr lang="en-GB" dirty="0">
              <a:latin typeface="Arial"/>
              <a:cs typeface="Arial"/>
            </a:rPr>
            <a:t>Fluent thinking</a:t>
          </a:r>
        </a:p>
      </dgm:t>
    </dgm:pt>
    <dgm:pt modelId="{E72D4B48-F9FB-864A-8D3D-F59F72CA39A2}" type="sibTrans" cxnId="{28B89699-AB84-3840-9F9A-D66B7B708B6B}">
      <dgm:prSet/>
      <dgm:spPr/>
      <dgm:t>
        <a:bodyPr/>
        <a:lstStyle/>
        <a:p>
          <a:endParaRPr lang="en-US">
            <a:latin typeface="Arial"/>
            <a:cs typeface="Arial"/>
          </a:endParaRPr>
        </a:p>
      </dgm:t>
    </dgm:pt>
    <dgm:pt modelId="{87C0A66F-5C14-0345-A830-ACEE0056F621}" type="parTrans" cxnId="{28B89699-AB84-3840-9F9A-D66B7B708B6B}">
      <dgm:prSet/>
      <dgm:spPr/>
      <dgm:t>
        <a:bodyPr/>
        <a:lstStyle/>
        <a:p>
          <a:endParaRPr lang="en-US">
            <a:latin typeface="Arial"/>
            <a:cs typeface="Arial"/>
          </a:endParaRPr>
        </a:p>
      </dgm:t>
    </dgm:pt>
    <dgm:pt modelId="{99530545-0DBC-FB40-85A5-D2E58253EC95}">
      <dgm:prSet/>
      <dgm:spPr>
        <a:ln>
          <a:solidFill>
            <a:srgbClr val="4F81BD"/>
          </a:solidFill>
        </a:ln>
      </dgm:spPr>
      <dgm:t>
        <a:bodyPr/>
        <a:lstStyle/>
        <a:p>
          <a:r>
            <a:rPr lang="en-GB" dirty="0">
              <a:latin typeface="Arial"/>
              <a:cs typeface="Arial"/>
            </a:rPr>
            <a:t>Flexible thinking</a:t>
          </a:r>
        </a:p>
      </dgm:t>
    </dgm:pt>
    <dgm:pt modelId="{F9E4D0FB-60A0-6148-96C7-71E800D23F93}" type="sibTrans" cxnId="{0D49E03D-C8BE-C245-BA14-4F861851AF0B}">
      <dgm:prSet/>
      <dgm:spPr/>
      <dgm:t>
        <a:bodyPr/>
        <a:lstStyle/>
        <a:p>
          <a:endParaRPr lang="en-US">
            <a:latin typeface="Arial"/>
            <a:cs typeface="Arial"/>
          </a:endParaRPr>
        </a:p>
      </dgm:t>
    </dgm:pt>
    <dgm:pt modelId="{B94BA932-21CD-0A4E-B8A0-627AD725F7F4}" type="parTrans" cxnId="{0D49E03D-C8BE-C245-BA14-4F861851AF0B}">
      <dgm:prSet/>
      <dgm:spPr/>
      <dgm:t>
        <a:bodyPr/>
        <a:lstStyle/>
        <a:p>
          <a:endParaRPr lang="en-US">
            <a:latin typeface="Arial"/>
            <a:cs typeface="Arial"/>
          </a:endParaRPr>
        </a:p>
      </dgm:t>
    </dgm:pt>
    <dgm:pt modelId="{D9770C12-8F81-0940-B938-903FED6324F6}">
      <dgm:prSet/>
      <dgm:spPr>
        <a:ln>
          <a:solidFill>
            <a:srgbClr val="4F81BD"/>
          </a:solidFill>
        </a:ln>
      </dgm:spPr>
      <dgm:t>
        <a:bodyPr/>
        <a:lstStyle/>
        <a:p>
          <a:r>
            <a:rPr lang="en-GB" dirty="0">
              <a:latin typeface="Arial"/>
              <a:cs typeface="Arial"/>
            </a:rPr>
            <a:t>Intellectual playfulness</a:t>
          </a:r>
          <a:endParaRPr lang="en-US" dirty="0">
            <a:latin typeface="Arial"/>
            <a:cs typeface="Arial"/>
          </a:endParaRPr>
        </a:p>
      </dgm:t>
    </dgm:pt>
    <dgm:pt modelId="{88F69848-A319-4748-9A60-E0664A008AE5}" type="sibTrans" cxnId="{34971ECC-C794-D847-A80A-0B634628BBF1}">
      <dgm:prSet/>
      <dgm:spPr/>
      <dgm:t>
        <a:bodyPr/>
        <a:lstStyle/>
        <a:p>
          <a:endParaRPr lang="en-US">
            <a:latin typeface="Arial"/>
            <a:cs typeface="Arial"/>
          </a:endParaRPr>
        </a:p>
      </dgm:t>
    </dgm:pt>
    <dgm:pt modelId="{213F86C4-754B-084F-BC3A-AB7FDE1C47B8}" type="parTrans" cxnId="{34971ECC-C794-D847-A80A-0B634628BBF1}">
      <dgm:prSet/>
      <dgm:spPr/>
      <dgm:t>
        <a:bodyPr/>
        <a:lstStyle/>
        <a:p>
          <a:endParaRPr lang="en-US">
            <a:latin typeface="Arial"/>
            <a:cs typeface="Arial"/>
          </a:endParaRPr>
        </a:p>
      </dgm:t>
    </dgm:pt>
    <dgm:pt modelId="{3CDF45B5-056F-424D-AA9E-8B59392905E3}">
      <dgm:prSet/>
      <dgm:spPr>
        <a:ln>
          <a:solidFill>
            <a:srgbClr val="4F81BD"/>
          </a:solidFill>
        </a:ln>
      </dgm:spPr>
      <dgm:t>
        <a:bodyPr/>
        <a:lstStyle/>
        <a:p>
          <a:r>
            <a:rPr lang="en-GB" dirty="0">
              <a:latin typeface="Arial"/>
              <a:cs typeface="Arial"/>
            </a:rPr>
            <a:t>Self-regulation</a:t>
          </a:r>
          <a:endParaRPr lang="en-US" dirty="0">
            <a:latin typeface="Arial"/>
            <a:cs typeface="Arial"/>
          </a:endParaRPr>
        </a:p>
      </dgm:t>
    </dgm:pt>
    <dgm:pt modelId="{2E821671-E9CD-42D4-93B8-0788E3C1FBA3}" type="parTrans" cxnId="{6CB852ED-015F-4EFB-9A43-582BD941CCEB}">
      <dgm:prSet/>
      <dgm:spPr/>
      <dgm:t>
        <a:bodyPr/>
        <a:lstStyle/>
        <a:p>
          <a:endParaRPr lang="en-GB"/>
        </a:p>
      </dgm:t>
    </dgm:pt>
    <dgm:pt modelId="{D18D774B-D0A7-4E8F-983D-4EBABA4083A8}" type="sibTrans" cxnId="{6CB852ED-015F-4EFB-9A43-582BD941CCEB}">
      <dgm:prSet/>
      <dgm:spPr/>
      <dgm:t>
        <a:bodyPr/>
        <a:lstStyle/>
        <a:p>
          <a:endParaRPr lang="en-GB"/>
        </a:p>
      </dgm:t>
    </dgm:pt>
    <dgm:pt modelId="{7C61BE66-B0D8-4659-9F99-E74A1EAB857F}">
      <dgm:prSet/>
      <dgm:spPr>
        <a:ln>
          <a:solidFill>
            <a:srgbClr val="4F81BD"/>
          </a:solidFill>
        </a:ln>
      </dgm:spPr>
      <dgm:t>
        <a:bodyPr/>
        <a:lstStyle/>
        <a:p>
          <a:r>
            <a:rPr lang="en-GB" dirty="0">
              <a:latin typeface="Arial"/>
              <a:cs typeface="Arial"/>
            </a:rPr>
            <a:t>Strategy planning</a:t>
          </a:r>
          <a:endParaRPr lang="en-US" dirty="0">
            <a:latin typeface="Arial"/>
            <a:cs typeface="Arial"/>
          </a:endParaRPr>
        </a:p>
      </dgm:t>
    </dgm:pt>
    <dgm:pt modelId="{5406ACAC-FF3F-468C-9A7D-4638D5BEC3B8}" type="parTrans" cxnId="{FA8217A7-1D53-48F2-B7E2-8687DFF5C724}">
      <dgm:prSet/>
      <dgm:spPr/>
      <dgm:t>
        <a:bodyPr/>
        <a:lstStyle/>
        <a:p>
          <a:endParaRPr lang="en-GB"/>
        </a:p>
      </dgm:t>
    </dgm:pt>
    <dgm:pt modelId="{11F9A5C3-8B2A-4E93-8AB2-FD0DEEAA4FA0}" type="sibTrans" cxnId="{FA8217A7-1D53-48F2-B7E2-8687DFF5C724}">
      <dgm:prSet/>
      <dgm:spPr/>
      <dgm:t>
        <a:bodyPr/>
        <a:lstStyle/>
        <a:p>
          <a:endParaRPr lang="en-GB"/>
        </a:p>
      </dgm:t>
    </dgm:pt>
    <dgm:pt modelId="{A1CE7432-BD53-45C5-9114-EBDE820F802B}">
      <dgm:prSet/>
      <dgm:spPr>
        <a:ln>
          <a:solidFill>
            <a:srgbClr val="4F81BD"/>
          </a:solidFill>
        </a:ln>
      </dgm:spPr>
      <dgm:t>
        <a:bodyPr/>
        <a:lstStyle/>
        <a:p>
          <a:r>
            <a:rPr lang="en-US" dirty="0">
              <a:latin typeface="Arial"/>
              <a:cs typeface="Arial"/>
            </a:rPr>
            <a:t>Speed and accuracy</a:t>
          </a:r>
        </a:p>
      </dgm:t>
    </dgm:pt>
    <dgm:pt modelId="{6ABE5C65-92D7-4B14-9420-91A6962B9611}" type="parTrans" cxnId="{9BA5CE1F-BB9C-4C6B-B083-03D859D3FD31}">
      <dgm:prSet/>
      <dgm:spPr/>
      <dgm:t>
        <a:bodyPr/>
        <a:lstStyle/>
        <a:p>
          <a:endParaRPr lang="en-GB"/>
        </a:p>
      </dgm:t>
    </dgm:pt>
    <dgm:pt modelId="{1B119EDD-0A8E-4EA8-BB04-7819B0AAD28C}" type="sibTrans" cxnId="{9BA5CE1F-BB9C-4C6B-B083-03D859D3FD31}">
      <dgm:prSet/>
      <dgm:spPr/>
      <dgm:t>
        <a:bodyPr/>
        <a:lstStyle/>
        <a:p>
          <a:endParaRPr lang="en-GB"/>
        </a:p>
      </dgm:t>
    </dgm:pt>
    <dgm:pt modelId="{BA712449-E9EE-CD4F-91B3-DF92784781C8}" type="pres">
      <dgm:prSet presAssocID="{DD69C57F-29D1-3044-A6F7-6AA44ADECEAE}" presName="diagram" presStyleCnt="0">
        <dgm:presLayoutVars>
          <dgm:dir/>
          <dgm:animLvl val="lvl"/>
          <dgm:resizeHandles val="exact"/>
        </dgm:presLayoutVars>
      </dgm:prSet>
      <dgm:spPr/>
    </dgm:pt>
    <dgm:pt modelId="{980F06F7-C081-F24C-8086-2D1BA0CF04AA}" type="pres">
      <dgm:prSet presAssocID="{CE96FDDA-6166-164B-85AB-163F91E45120}" presName="compNode" presStyleCnt="0"/>
      <dgm:spPr/>
    </dgm:pt>
    <dgm:pt modelId="{9451AA5A-36C8-9E4B-87D3-04957B16E5F7}" type="pres">
      <dgm:prSet presAssocID="{CE96FDDA-6166-164B-85AB-163F91E45120}" presName="childRect" presStyleLbl="bgAcc1" presStyleIdx="0" presStyleCnt="5">
        <dgm:presLayoutVars>
          <dgm:bulletEnabled val="1"/>
        </dgm:presLayoutVars>
      </dgm:prSet>
      <dgm:spPr/>
    </dgm:pt>
    <dgm:pt modelId="{E2BBC3BA-48DE-BD40-AF09-92E33A56051D}" type="pres">
      <dgm:prSet presAssocID="{CE96FDDA-6166-164B-85AB-163F91E45120}" presName="parentText" presStyleLbl="node1" presStyleIdx="0" presStyleCnt="0">
        <dgm:presLayoutVars>
          <dgm:chMax val="0"/>
          <dgm:bulletEnabled val="1"/>
        </dgm:presLayoutVars>
      </dgm:prSet>
      <dgm:spPr/>
    </dgm:pt>
    <dgm:pt modelId="{4A7388AA-1B2B-914B-B045-7D4CB1D38506}" type="pres">
      <dgm:prSet presAssocID="{CE96FDDA-6166-164B-85AB-163F91E45120}" presName="parentRect" presStyleLbl="alignNode1" presStyleIdx="0" presStyleCnt="5"/>
      <dgm:spPr/>
    </dgm:pt>
    <dgm:pt modelId="{64571A19-975D-5240-809F-A3C2DACDAA0F}" type="pres">
      <dgm:prSet presAssocID="{CE96FDDA-6166-164B-85AB-163F91E45120}" presName="adorn" presStyleLbl="fgAccFollowNode1" presStyleIdx="0" presStyleCnt="5" custLinFactNeighborX="-11188" custLinFactNeighborY="-25788"/>
      <dgm:spPr>
        <a:blipFill>
          <a:blip xmlns:r="http://schemas.openxmlformats.org/officeDocument/2006/relationships" r:embed="rId1"/>
          <a:srcRect/>
          <a:stretch>
            <a:fillRect l="-20000" r="-20000"/>
          </a:stretch>
        </a:blipFill>
        <a:ln>
          <a:solidFill>
            <a:srgbClr val="4F81BD"/>
          </a:solidFill>
        </a:ln>
      </dgm:spPr>
    </dgm:pt>
    <dgm:pt modelId="{42CC27E6-9C2A-DA41-B137-C5EB8825F1E9}" type="pres">
      <dgm:prSet presAssocID="{52258F9D-770B-8E41-A896-9AAF3105513A}" presName="sibTrans" presStyleLbl="sibTrans2D1" presStyleIdx="0" presStyleCnt="0"/>
      <dgm:spPr/>
    </dgm:pt>
    <dgm:pt modelId="{75D91AC1-A2B2-1B44-9A78-6370075DDFB8}" type="pres">
      <dgm:prSet presAssocID="{53E0A48A-DBDA-6B48-A766-0F73D0806870}" presName="compNode" presStyleCnt="0"/>
      <dgm:spPr/>
    </dgm:pt>
    <dgm:pt modelId="{F30DB491-0D0C-E740-AC37-8C14900A9E76}" type="pres">
      <dgm:prSet presAssocID="{53E0A48A-DBDA-6B48-A766-0F73D0806870}" presName="childRect" presStyleLbl="bgAcc1" presStyleIdx="1" presStyleCnt="5">
        <dgm:presLayoutVars>
          <dgm:bulletEnabled val="1"/>
        </dgm:presLayoutVars>
      </dgm:prSet>
      <dgm:spPr/>
    </dgm:pt>
    <dgm:pt modelId="{F3ED5343-BB1E-7A46-BE20-211C12FF666E}" type="pres">
      <dgm:prSet presAssocID="{53E0A48A-DBDA-6B48-A766-0F73D0806870}" presName="parentText" presStyleLbl="node1" presStyleIdx="0" presStyleCnt="0">
        <dgm:presLayoutVars>
          <dgm:chMax val="0"/>
          <dgm:bulletEnabled val="1"/>
        </dgm:presLayoutVars>
      </dgm:prSet>
      <dgm:spPr/>
    </dgm:pt>
    <dgm:pt modelId="{3766E0C4-1CDB-4240-9F52-35F5817BDC11}" type="pres">
      <dgm:prSet presAssocID="{53E0A48A-DBDA-6B48-A766-0F73D0806870}" presName="parentRect" presStyleLbl="alignNode1" presStyleIdx="1" presStyleCnt="5"/>
      <dgm:spPr/>
    </dgm:pt>
    <dgm:pt modelId="{4BA7D37C-CB55-0746-8EFC-D6C48EBF0E13}" type="pres">
      <dgm:prSet presAssocID="{53E0A48A-DBDA-6B48-A766-0F73D0806870}" presName="adorn" presStyleLbl="fgAccFollowNode1" presStyleIdx="1" presStyleCnt="5" custLinFactNeighborX="2036" custLinFactNeighborY="-16141"/>
      <dgm:spPr>
        <a:blipFill>
          <a:blip xmlns:r="http://schemas.openxmlformats.org/officeDocument/2006/relationships" r:embed="rId2"/>
          <a:srcRect/>
          <a:stretch>
            <a:fillRect l="-21000" r="-21000"/>
          </a:stretch>
        </a:blipFill>
        <a:ln>
          <a:solidFill>
            <a:srgbClr val="4F81BD"/>
          </a:solidFill>
        </a:ln>
      </dgm:spPr>
    </dgm:pt>
    <dgm:pt modelId="{8BAAC958-FE17-FD49-B432-4FD68DEFB9F7}" type="pres">
      <dgm:prSet presAssocID="{D8C938E8-D886-FD46-82CB-33CD90AA8576}" presName="sibTrans" presStyleLbl="sibTrans2D1" presStyleIdx="0" presStyleCnt="0"/>
      <dgm:spPr/>
    </dgm:pt>
    <dgm:pt modelId="{9579DAC5-740F-AB4C-AD4B-169812E4F1AB}" type="pres">
      <dgm:prSet presAssocID="{3F344C47-83F4-C648-9054-412052F4CFA7}" presName="compNode" presStyleCnt="0"/>
      <dgm:spPr/>
    </dgm:pt>
    <dgm:pt modelId="{68D57E58-7688-F045-847C-DB919CA49EA6}" type="pres">
      <dgm:prSet presAssocID="{3F344C47-83F4-C648-9054-412052F4CFA7}" presName="childRect" presStyleLbl="bgAcc1" presStyleIdx="2" presStyleCnt="5">
        <dgm:presLayoutVars>
          <dgm:bulletEnabled val="1"/>
        </dgm:presLayoutVars>
      </dgm:prSet>
      <dgm:spPr/>
    </dgm:pt>
    <dgm:pt modelId="{293D4C8A-C26D-EC48-B2C3-ABF7E52F4C79}" type="pres">
      <dgm:prSet presAssocID="{3F344C47-83F4-C648-9054-412052F4CFA7}" presName="parentText" presStyleLbl="node1" presStyleIdx="0" presStyleCnt="0">
        <dgm:presLayoutVars>
          <dgm:chMax val="0"/>
          <dgm:bulletEnabled val="1"/>
        </dgm:presLayoutVars>
      </dgm:prSet>
      <dgm:spPr/>
    </dgm:pt>
    <dgm:pt modelId="{8CBCF5F9-FC0E-9D45-9E48-E4D745BD109C}" type="pres">
      <dgm:prSet presAssocID="{3F344C47-83F4-C648-9054-412052F4CFA7}" presName="parentRect" presStyleLbl="alignNode1" presStyleIdx="2" presStyleCnt="5"/>
      <dgm:spPr/>
    </dgm:pt>
    <dgm:pt modelId="{765A562D-44BD-1246-BDF2-2A7E1E85BB81}" type="pres">
      <dgm:prSet presAssocID="{3F344C47-83F4-C648-9054-412052F4CFA7}" presName="adorn" presStyleLbl="fgAccFollowNode1" presStyleIdx="2" presStyleCnt="5" custLinFactNeighborX="15260" custLinFactNeighborY="-16141"/>
      <dgm:spPr>
        <a:blipFill>
          <a:blip xmlns:r="http://schemas.openxmlformats.org/officeDocument/2006/relationships" r:embed="rId3"/>
          <a:srcRect/>
          <a:stretch>
            <a:fillRect l="-22000" r="-22000"/>
          </a:stretch>
        </a:blipFill>
        <a:ln>
          <a:solidFill>
            <a:srgbClr val="4F81BD"/>
          </a:solidFill>
        </a:ln>
      </dgm:spPr>
    </dgm:pt>
    <dgm:pt modelId="{3CAF76BE-A596-9747-8B3F-0F1D22FB921F}" type="pres">
      <dgm:prSet presAssocID="{FAA18E9E-4750-894B-ADBF-0D75061CF9BB}" presName="sibTrans" presStyleLbl="sibTrans2D1" presStyleIdx="0" presStyleCnt="0"/>
      <dgm:spPr/>
    </dgm:pt>
    <dgm:pt modelId="{6B4754CB-B3F2-5040-AEF7-3489E6D8EB2E}" type="pres">
      <dgm:prSet presAssocID="{D2CC7194-70AE-2744-B0A6-14BA493105BB}" presName="compNode" presStyleCnt="0"/>
      <dgm:spPr/>
    </dgm:pt>
    <dgm:pt modelId="{563F9DD1-ABC5-914A-9EA9-94C66D2E9FD5}" type="pres">
      <dgm:prSet presAssocID="{D2CC7194-70AE-2744-B0A6-14BA493105BB}" presName="childRect" presStyleLbl="bgAcc1" presStyleIdx="3" presStyleCnt="5" custLinFactNeighborX="-2631" custLinFactNeighborY="-9830">
        <dgm:presLayoutVars>
          <dgm:bulletEnabled val="1"/>
        </dgm:presLayoutVars>
      </dgm:prSet>
      <dgm:spPr/>
    </dgm:pt>
    <dgm:pt modelId="{482F7262-CE84-4A4A-B47B-8E11A96F6619}" type="pres">
      <dgm:prSet presAssocID="{D2CC7194-70AE-2744-B0A6-14BA493105BB}" presName="parentText" presStyleLbl="node1" presStyleIdx="0" presStyleCnt="0">
        <dgm:presLayoutVars>
          <dgm:chMax val="0"/>
          <dgm:bulletEnabled val="1"/>
        </dgm:presLayoutVars>
      </dgm:prSet>
      <dgm:spPr/>
    </dgm:pt>
    <dgm:pt modelId="{D861EAC0-4098-8A48-95AC-1B6793B8DCE2}" type="pres">
      <dgm:prSet presAssocID="{D2CC7194-70AE-2744-B0A6-14BA493105BB}" presName="parentRect" presStyleLbl="alignNode1" presStyleIdx="3" presStyleCnt="5" custLinFactNeighborX="-2631" custLinFactNeighborY="-24004"/>
      <dgm:spPr/>
    </dgm:pt>
    <dgm:pt modelId="{8C8C6D34-84A1-E047-BA1F-FF9D2F1CA89C}" type="pres">
      <dgm:prSet presAssocID="{D2CC7194-70AE-2744-B0A6-14BA493105BB}" presName="adorn" presStyleLbl="fgAccFollowNode1" presStyleIdx="3" presStyleCnt="5" custLinFactNeighborX="14718" custLinFactNeighborY="-36581"/>
      <dgm:spPr>
        <a:blipFill>
          <a:blip xmlns:r="http://schemas.openxmlformats.org/officeDocument/2006/relationships" r:embed="rId4"/>
          <a:srcRect/>
          <a:stretch>
            <a:fillRect l="-18000" r="-18000"/>
          </a:stretch>
        </a:blipFill>
        <a:ln>
          <a:solidFill>
            <a:srgbClr val="4F81BD"/>
          </a:solidFill>
        </a:ln>
      </dgm:spPr>
    </dgm:pt>
    <dgm:pt modelId="{A9337AC9-6B14-5148-A96C-017E98A20AFE}" type="pres">
      <dgm:prSet presAssocID="{8A769B79-0B94-1845-93F6-D582D7623EFC}" presName="sibTrans" presStyleLbl="sibTrans2D1" presStyleIdx="0" presStyleCnt="0"/>
      <dgm:spPr/>
    </dgm:pt>
    <dgm:pt modelId="{6E00CF75-BD94-7944-A637-1003C16A8C2B}" type="pres">
      <dgm:prSet presAssocID="{6AF2A6D5-BDA5-1A48-8F10-630AD88DFB0A}" presName="compNode" presStyleCnt="0"/>
      <dgm:spPr/>
    </dgm:pt>
    <dgm:pt modelId="{123BF232-DCEC-584C-B4D1-47B127256147}" type="pres">
      <dgm:prSet presAssocID="{6AF2A6D5-BDA5-1A48-8F10-630AD88DFB0A}" presName="childRect" presStyleLbl="bgAcc1" presStyleIdx="4" presStyleCnt="5" custLinFactNeighborX="-1379" custLinFactNeighborY="-9830">
        <dgm:presLayoutVars>
          <dgm:bulletEnabled val="1"/>
        </dgm:presLayoutVars>
      </dgm:prSet>
      <dgm:spPr/>
    </dgm:pt>
    <dgm:pt modelId="{810859A7-4166-F645-A1EA-515A96E6F72B}" type="pres">
      <dgm:prSet presAssocID="{6AF2A6D5-BDA5-1A48-8F10-630AD88DFB0A}" presName="parentText" presStyleLbl="node1" presStyleIdx="0" presStyleCnt="0">
        <dgm:presLayoutVars>
          <dgm:chMax val="0"/>
          <dgm:bulletEnabled val="1"/>
        </dgm:presLayoutVars>
      </dgm:prSet>
      <dgm:spPr/>
    </dgm:pt>
    <dgm:pt modelId="{C9477A56-DFFD-364E-9B8E-A8D513CAE4B5}" type="pres">
      <dgm:prSet presAssocID="{6AF2A6D5-BDA5-1A48-8F10-630AD88DFB0A}" presName="parentRect" presStyleLbl="alignNode1" presStyleIdx="4" presStyleCnt="5" custLinFactNeighborX="-1379" custLinFactNeighborY="-24004"/>
      <dgm:spPr/>
    </dgm:pt>
    <dgm:pt modelId="{127784C6-7E27-C148-841C-637C7FF103FE}" type="pres">
      <dgm:prSet presAssocID="{6AF2A6D5-BDA5-1A48-8F10-630AD88DFB0A}" presName="adorn" presStyleLbl="fgAccFollowNode1" presStyleIdx="4" presStyleCnt="5" custLinFactNeighborX="27942" custLinFactNeighborY="-46228"/>
      <dgm:spPr>
        <a:blipFill>
          <a:blip xmlns:r="http://schemas.openxmlformats.org/officeDocument/2006/relationships" r:embed="rId5"/>
          <a:srcRect/>
          <a:stretch>
            <a:fillRect l="-17000" r="-17000"/>
          </a:stretch>
        </a:blipFill>
        <a:ln>
          <a:solidFill>
            <a:srgbClr val="4F81BD"/>
          </a:solidFill>
        </a:ln>
      </dgm:spPr>
    </dgm:pt>
  </dgm:ptLst>
  <dgm:cxnLst>
    <dgm:cxn modelId="{9594B000-C6AD-2849-9CFB-1BF71FAB405D}" srcId="{D2CC7194-70AE-2744-B0A6-14BA493105BB}" destId="{DB82290B-7449-5040-947F-1397F2E40955}" srcOrd="1" destOrd="0" parTransId="{3B94AA27-5599-334A-9510-4F5F85E3F52C}" sibTransId="{B334E279-FF6B-C04A-B112-A248BF5D527D}"/>
    <dgm:cxn modelId="{5B58E300-0D96-4D88-BC29-AAA14368BF1A}" type="presOf" srcId="{79C1FBD2-665B-024D-9A7F-847F41B3ECFA}" destId="{68D57E58-7688-F045-847C-DB919CA49EA6}" srcOrd="0" destOrd="2" presId="urn:microsoft.com/office/officeart/2005/8/layout/bList2#3"/>
    <dgm:cxn modelId="{68E5CF09-F61C-4C6A-A66D-8B231A44F529}" type="presOf" srcId="{AF5A901E-1299-8740-9533-CD06161DFB61}" destId="{68D57E58-7688-F045-847C-DB919CA49EA6}" srcOrd="0" destOrd="1" presId="urn:microsoft.com/office/officeart/2005/8/layout/bList2#3"/>
    <dgm:cxn modelId="{E876260F-7D60-4E40-AD41-0BF2FBDC7489}" type="presOf" srcId="{E3557ABF-EE1B-BF4D-BE54-40F93A6DF6C8}" destId="{9451AA5A-36C8-9E4B-87D3-04957B16E5F7}" srcOrd="0" destOrd="4" presId="urn:microsoft.com/office/officeart/2005/8/layout/bList2#3"/>
    <dgm:cxn modelId="{6A747E10-7103-6649-9E7C-F7E19842EE04}" srcId="{3F344C47-83F4-C648-9054-412052F4CFA7}" destId="{A115AA27-7DCB-EF41-90DC-AEE1CC170F81}" srcOrd="4" destOrd="0" parTransId="{BB80770E-E43F-8340-9F17-E4C56AC88DB0}" sibTransId="{57D6F9CE-0F58-A241-A666-4C0195EF15BA}"/>
    <dgm:cxn modelId="{F69FB414-750B-4BCD-ACBA-D1F2232D2F89}" type="presOf" srcId="{52258F9D-770B-8E41-A896-9AAF3105513A}" destId="{42CC27E6-9C2A-DA41-B137-C5EB8825F1E9}" srcOrd="0" destOrd="0" presId="urn:microsoft.com/office/officeart/2005/8/layout/bList2#3"/>
    <dgm:cxn modelId="{9843A219-69E0-477D-B10A-1CB38047530A}" type="presOf" srcId="{FAA18E9E-4750-894B-ADBF-0D75061CF9BB}" destId="{3CAF76BE-A596-9747-8B3F-0F1D22FB921F}" srcOrd="0" destOrd="0" presId="urn:microsoft.com/office/officeart/2005/8/layout/bList2#3"/>
    <dgm:cxn modelId="{9E21B619-A07D-4317-8BB1-C039B32837AF}" type="presOf" srcId="{07AFCF16-C46E-9D4E-BB82-CE13A5C108E1}" destId="{68D57E58-7688-F045-847C-DB919CA49EA6}" srcOrd="0" destOrd="3" presId="urn:microsoft.com/office/officeart/2005/8/layout/bList2#3"/>
    <dgm:cxn modelId="{9BA5CE1F-BB9C-4C6B-B083-03D859D3FD31}" srcId="{6AF2A6D5-BDA5-1A48-8F10-630AD88DFB0A}" destId="{A1CE7432-BD53-45C5-9114-EBDE820F802B}" srcOrd="1" destOrd="0" parTransId="{6ABE5C65-92D7-4B14-9420-91A6962B9611}" sibTransId="{1B119EDD-0A8E-4EA8-BB04-7819B0AAD28C}"/>
    <dgm:cxn modelId="{1942FF2A-436B-4CD4-A59F-1BCD6C962518}" type="presOf" srcId="{6AF2A6D5-BDA5-1A48-8F10-630AD88DFB0A}" destId="{C9477A56-DFFD-364E-9B8E-A8D513CAE4B5}" srcOrd="1" destOrd="0" presId="urn:microsoft.com/office/officeart/2005/8/layout/bList2#3"/>
    <dgm:cxn modelId="{FD9DD82B-68DE-4B4F-ACAA-66681EC11D21}" srcId="{D2CC7194-70AE-2744-B0A6-14BA493105BB}" destId="{C86FAC78-CB7C-ED42-B7D2-5D895A0AF360}" srcOrd="2" destOrd="0" parTransId="{7A889261-0866-3C4C-9D50-9FBC050A53CA}" sibTransId="{55C96BFC-3F3E-6240-AD84-2984D89BB95A}"/>
    <dgm:cxn modelId="{E4DCE52C-7FAA-46F1-9548-1A3E655CC332}" type="presOf" srcId="{A1CE7432-BD53-45C5-9114-EBDE820F802B}" destId="{123BF232-DCEC-584C-B4D1-47B127256147}" srcOrd="0" destOrd="1" presId="urn:microsoft.com/office/officeart/2005/8/layout/bList2#3"/>
    <dgm:cxn modelId="{FE149837-56CC-4E8E-99A8-545FE4D6B510}" type="presOf" srcId="{7CD1EB16-C990-1D4A-A7C0-82779552FE7F}" destId="{123BF232-DCEC-584C-B4D1-47B127256147}" srcOrd="0" destOrd="0" presId="urn:microsoft.com/office/officeart/2005/8/layout/bList2#3"/>
    <dgm:cxn modelId="{BF065A39-8FA4-4CA2-A862-3334637BB5A8}" type="presOf" srcId="{3CDF45B5-056F-424D-AA9E-8B59392905E3}" destId="{F30DB491-0D0C-E740-AC37-8C14900A9E76}" srcOrd="0" destOrd="1" presId="urn:microsoft.com/office/officeart/2005/8/layout/bList2#3"/>
    <dgm:cxn modelId="{0D49E03D-C8BE-C245-BA14-4F861851AF0B}" srcId="{CE96FDDA-6166-164B-85AB-163F91E45120}" destId="{99530545-0DBC-FB40-85A5-D2E58253EC95}" srcOrd="1" destOrd="0" parTransId="{B94BA932-21CD-0A4E-B8A0-627AD725F7F4}" sibTransId="{F9E4D0FB-60A0-6148-96C7-71E800D23F93}"/>
    <dgm:cxn modelId="{3A5B5B44-6AFC-0945-A103-4318CAC62F14}" srcId="{53E0A48A-DBDA-6B48-A766-0F73D0806870}" destId="{3A16CE5E-6BFE-7B42-91D7-BF7500F1B596}" srcOrd="3" destOrd="0" parTransId="{07265E51-4C3E-AA4A-B67D-120F87196764}" sibTransId="{A3375401-0E10-C248-BFEE-BD9044F622F3}"/>
    <dgm:cxn modelId="{BAA9BD6D-F287-4B80-B9D6-82C8B45C4BC2}" type="presOf" srcId="{605CB288-C821-1A49-B8FE-FF88D35FA72A}" destId="{F30DB491-0D0C-E740-AC37-8C14900A9E76}" srcOrd="0" destOrd="0" presId="urn:microsoft.com/office/officeart/2005/8/layout/bList2#3"/>
    <dgm:cxn modelId="{6F32976E-5715-4BA0-8CD3-95B2A8FD3364}" type="presOf" srcId="{4B748E53-D2AC-4849-A654-F5190B6C6795}" destId="{68D57E58-7688-F045-847C-DB919CA49EA6}" srcOrd="0" destOrd="0" presId="urn:microsoft.com/office/officeart/2005/8/layout/bList2#3"/>
    <dgm:cxn modelId="{B51C9D6E-B089-44D3-BDF1-988E68A63A8F}" type="presOf" srcId="{CE96FDDA-6166-164B-85AB-163F91E45120}" destId="{4A7388AA-1B2B-914B-B045-7D4CB1D38506}" srcOrd="1" destOrd="0" presId="urn:microsoft.com/office/officeart/2005/8/layout/bList2#3"/>
    <dgm:cxn modelId="{0743454F-36D6-4199-B23A-960436ABA9C2}" type="presOf" srcId="{6D19CA2B-9E1A-9143-888C-F254FEC5A5CE}" destId="{9451AA5A-36C8-9E4B-87D3-04957B16E5F7}" srcOrd="0" destOrd="2" presId="urn:microsoft.com/office/officeart/2005/8/layout/bList2#3"/>
    <dgm:cxn modelId="{C0A8F054-801F-DD40-9BFE-1DEF18CEDF19}" srcId="{DD69C57F-29D1-3044-A6F7-6AA44ADECEAE}" destId="{53E0A48A-DBDA-6B48-A766-0F73D0806870}" srcOrd="1" destOrd="0" parTransId="{342F3DE0-DC51-6D46-896C-943EA2D01F2E}" sibTransId="{D8C938E8-D886-FD46-82CB-33CD90AA8576}"/>
    <dgm:cxn modelId="{024D0976-9D8C-8043-8AF2-D815D79899F1}" srcId="{DD69C57F-29D1-3044-A6F7-6AA44ADECEAE}" destId="{CE96FDDA-6166-164B-85AB-163F91E45120}" srcOrd="0" destOrd="0" parTransId="{1B5F10B0-7988-864C-AD98-4B08400E8BF0}" sibTransId="{52258F9D-770B-8E41-A896-9AAF3105513A}"/>
    <dgm:cxn modelId="{24DFAF7B-6C86-EA45-9BF0-B2324B6CF40B}" srcId="{53E0A48A-DBDA-6B48-A766-0F73D0806870}" destId="{605CB288-C821-1A49-B8FE-FF88D35FA72A}" srcOrd="0" destOrd="0" parTransId="{8C611439-3A7A-6E47-90C4-92AEFC3D015E}" sibTransId="{694DE263-AA1E-B243-8D56-22EC83EDFB8B}"/>
    <dgm:cxn modelId="{C28B7B7D-DAFD-B345-82E1-13D072453DDE}" srcId="{DD69C57F-29D1-3044-A6F7-6AA44ADECEAE}" destId="{6AF2A6D5-BDA5-1A48-8F10-630AD88DFB0A}" srcOrd="4" destOrd="0" parTransId="{7EB29D48-E79E-EC40-A4AD-11E22EE4CE0E}" sibTransId="{25686094-4AD1-7047-B086-7FD72C8D282E}"/>
    <dgm:cxn modelId="{11C28A81-3361-43C0-BE6B-95097C5E0C2C}" type="presOf" srcId="{99530545-0DBC-FB40-85A5-D2E58253EC95}" destId="{9451AA5A-36C8-9E4B-87D3-04957B16E5F7}" srcOrd="0" destOrd="1" presId="urn:microsoft.com/office/officeart/2005/8/layout/bList2#3"/>
    <dgm:cxn modelId="{DFAD0985-7E87-4D1B-8953-C0D40BDD8BCA}" type="presOf" srcId="{DB82290B-7449-5040-947F-1397F2E40955}" destId="{563F9DD1-ABC5-914A-9EA9-94C66D2E9FD5}" srcOrd="0" destOrd="1" presId="urn:microsoft.com/office/officeart/2005/8/layout/bList2#3"/>
    <dgm:cxn modelId="{60C77A8A-89D1-4BE4-8703-6DC86458D616}" type="presOf" srcId="{D2CC7194-70AE-2744-B0A6-14BA493105BB}" destId="{482F7262-CE84-4A4A-B47B-8E11A96F6619}" srcOrd="0" destOrd="0" presId="urn:microsoft.com/office/officeart/2005/8/layout/bList2#3"/>
    <dgm:cxn modelId="{589FF18C-BAD8-490F-ADD7-A6E202F802E6}" type="presOf" srcId="{D8C938E8-D886-FD46-82CB-33CD90AA8576}" destId="{8BAAC958-FE17-FD49-B432-4FD68DEFB9F7}" srcOrd="0" destOrd="0" presId="urn:microsoft.com/office/officeart/2005/8/layout/bList2#3"/>
    <dgm:cxn modelId="{28B89699-AB84-3840-9F9A-D66B7B708B6B}" srcId="{CE96FDDA-6166-164B-85AB-163F91E45120}" destId="{6D19CA2B-9E1A-9143-888C-F254FEC5A5CE}" srcOrd="2" destOrd="0" parTransId="{87C0A66F-5C14-0345-A830-ACEE0056F621}" sibTransId="{E72D4B48-F9FB-864A-8D3D-F59F72CA39A2}"/>
    <dgm:cxn modelId="{F602B29E-DD43-4706-9E86-73BEF59DD6B6}" type="presOf" srcId="{8A769B79-0B94-1845-93F6-D582D7623EFC}" destId="{A9337AC9-6B14-5148-A96C-017E98A20AFE}" srcOrd="0" destOrd="0" presId="urn:microsoft.com/office/officeart/2005/8/layout/bList2#3"/>
    <dgm:cxn modelId="{D08E21A3-7856-854D-8C6E-B4BFDBCF7DDF}" srcId="{3F344C47-83F4-C648-9054-412052F4CFA7}" destId="{4B748E53-D2AC-4849-A654-F5190B6C6795}" srcOrd="0" destOrd="0" parTransId="{FC5B18BE-C6B0-0B4F-B739-BE126A91CD5E}" sibTransId="{2943DCE6-5422-5240-82D8-8A9D2FE52F34}"/>
    <dgm:cxn modelId="{D6456CA6-2FC5-5F47-B37C-C285D3E39C4C}" srcId="{6AF2A6D5-BDA5-1A48-8F10-630AD88DFB0A}" destId="{7CD1EB16-C990-1D4A-A7C0-82779552FE7F}" srcOrd="0" destOrd="0" parTransId="{27BFDAE1-4458-0540-A74E-9130EB032303}" sibTransId="{CC913898-3E67-FE4E-BDA9-E9FDF796CD08}"/>
    <dgm:cxn modelId="{FA8217A7-1D53-48F2-B7E2-8687DFF5C724}" srcId="{53E0A48A-DBDA-6B48-A766-0F73D0806870}" destId="{7C61BE66-B0D8-4659-9F99-E74A1EAB857F}" srcOrd="2" destOrd="0" parTransId="{5406ACAC-FF3F-468C-9A7D-4638D5BEC3B8}" sibTransId="{11F9A5C3-8B2A-4E93-8AB2-FD0DEEAA4FA0}"/>
    <dgm:cxn modelId="{B5BDABAD-3F5B-E841-8365-AEEE50D31074}" srcId="{3F344C47-83F4-C648-9054-412052F4CFA7}" destId="{79C1FBD2-665B-024D-9A7F-847F41B3ECFA}" srcOrd="2" destOrd="0" parTransId="{8064112D-B2A1-7944-8023-D67C030D1F54}" sibTransId="{C530A2D8-6B71-9446-B3AF-897D9716E955}"/>
    <dgm:cxn modelId="{A04A0BAE-3E41-4D22-9BD6-A969E3A8B924}" type="presOf" srcId="{D9770C12-8F81-0940-B938-903FED6324F6}" destId="{9451AA5A-36C8-9E4B-87D3-04957B16E5F7}" srcOrd="0" destOrd="0" presId="urn:microsoft.com/office/officeart/2005/8/layout/bList2#3"/>
    <dgm:cxn modelId="{B1F16BB2-4E5B-4660-94E3-AE634515CC16}" type="presOf" srcId="{3F4C14DC-C938-7842-8F74-FB658717A3EF}" destId="{563F9DD1-ABC5-914A-9EA9-94C66D2E9FD5}" srcOrd="0" destOrd="0" presId="urn:microsoft.com/office/officeart/2005/8/layout/bList2#3"/>
    <dgm:cxn modelId="{954E0FBE-F1A3-42AE-9628-F4431553C61E}" type="presOf" srcId="{D2CC7194-70AE-2744-B0A6-14BA493105BB}" destId="{D861EAC0-4098-8A48-95AC-1B6793B8DCE2}" srcOrd="1" destOrd="0" presId="urn:microsoft.com/office/officeart/2005/8/layout/bList2#3"/>
    <dgm:cxn modelId="{4623BDC0-707B-1142-AD70-E6AE654A6458}" srcId="{3F344C47-83F4-C648-9054-412052F4CFA7}" destId="{07AFCF16-C46E-9D4E-BB82-CE13A5C108E1}" srcOrd="3" destOrd="0" parTransId="{00C1D779-DFF1-5840-B67B-57EE61ACF313}" sibTransId="{3AD32DB8-D46F-D940-B133-B40535E44708}"/>
    <dgm:cxn modelId="{F0F742C3-D167-754A-97EA-23B467E5CE41}" srcId="{CE96FDDA-6166-164B-85AB-163F91E45120}" destId="{F171584A-417D-F642-AD47-50E3AAD503FA}" srcOrd="3" destOrd="0" parTransId="{E79C5F3E-FA33-1448-87B6-8086A5C1EFF0}" sibTransId="{DF78872F-2B43-7D45-A60F-DA37F3E2F845}"/>
    <dgm:cxn modelId="{BA393EC4-9C1F-49FE-9DDB-E27072FCD071}" type="presOf" srcId="{DD69C57F-29D1-3044-A6F7-6AA44ADECEAE}" destId="{BA712449-E9EE-CD4F-91B3-DF92784781C8}" srcOrd="0" destOrd="0" presId="urn:microsoft.com/office/officeart/2005/8/layout/bList2#3"/>
    <dgm:cxn modelId="{64E655C5-1503-4129-AE70-A0290AA71EBB}" type="presOf" srcId="{C86FAC78-CB7C-ED42-B7D2-5D895A0AF360}" destId="{563F9DD1-ABC5-914A-9EA9-94C66D2E9FD5}" srcOrd="0" destOrd="2" presId="urn:microsoft.com/office/officeart/2005/8/layout/bList2#3"/>
    <dgm:cxn modelId="{A665F7C5-7D51-44C0-BDAA-BE28A4396F14}" type="presOf" srcId="{3F344C47-83F4-C648-9054-412052F4CFA7}" destId="{8CBCF5F9-FC0E-9D45-9E48-E4D745BD109C}" srcOrd="1" destOrd="0" presId="urn:microsoft.com/office/officeart/2005/8/layout/bList2#3"/>
    <dgm:cxn modelId="{9BC707C7-A03B-2344-9716-B8543BB124CF}" srcId="{3F344C47-83F4-C648-9054-412052F4CFA7}" destId="{AF5A901E-1299-8740-9533-CD06161DFB61}" srcOrd="1" destOrd="0" parTransId="{C2D6D692-199A-D547-A82F-A1F18FA41139}" sibTransId="{30C35435-0FA7-8540-98B2-870715A45F1E}"/>
    <dgm:cxn modelId="{AFC07ACB-A218-4C43-8F62-1C7E1EF8BE10}" srcId="{DD69C57F-29D1-3044-A6F7-6AA44ADECEAE}" destId="{D2CC7194-70AE-2744-B0A6-14BA493105BB}" srcOrd="3" destOrd="0" parTransId="{F3AF1F66-0253-6E45-80CD-C0F3B9A89AEE}" sibTransId="{8A769B79-0B94-1845-93F6-D582D7623EFC}"/>
    <dgm:cxn modelId="{34971ECC-C794-D847-A80A-0B634628BBF1}" srcId="{CE96FDDA-6166-164B-85AB-163F91E45120}" destId="{D9770C12-8F81-0940-B938-903FED6324F6}" srcOrd="0" destOrd="0" parTransId="{213F86C4-754B-084F-BC3A-AB7FDE1C47B8}" sibTransId="{88F69848-A319-4748-9A60-E0664A008AE5}"/>
    <dgm:cxn modelId="{DC20C2CD-3BE8-4D12-A1EF-749CBF5F888D}" type="presOf" srcId="{3A16CE5E-6BFE-7B42-91D7-BF7500F1B596}" destId="{F30DB491-0D0C-E740-AC37-8C14900A9E76}" srcOrd="0" destOrd="3" presId="urn:microsoft.com/office/officeart/2005/8/layout/bList2#3"/>
    <dgm:cxn modelId="{09EC40D4-A457-1B4C-A975-E090AA6FF5B4}" srcId="{D2CC7194-70AE-2744-B0A6-14BA493105BB}" destId="{3F4C14DC-C938-7842-8F74-FB658717A3EF}" srcOrd="0" destOrd="0" parTransId="{3E424DC7-74B9-3A4B-BBD8-56797225AFA4}" sibTransId="{1C3B35D9-8C34-F446-ACF4-7C93A9A6DF9F}"/>
    <dgm:cxn modelId="{B254ABD5-0A55-473B-B0CA-76AC5A171D07}" type="presOf" srcId="{F171584A-417D-F642-AD47-50E3AAD503FA}" destId="{9451AA5A-36C8-9E4B-87D3-04957B16E5F7}" srcOrd="0" destOrd="3" presId="urn:microsoft.com/office/officeart/2005/8/layout/bList2#3"/>
    <dgm:cxn modelId="{1F2873D6-78E5-4B14-AB73-25EB97CD8F91}" type="presOf" srcId="{6AF2A6D5-BDA5-1A48-8F10-630AD88DFB0A}" destId="{810859A7-4166-F645-A1EA-515A96E6F72B}" srcOrd="0" destOrd="0" presId="urn:microsoft.com/office/officeart/2005/8/layout/bList2#3"/>
    <dgm:cxn modelId="{3544E8E0-F0C8-794C-9A23-1C35B9366A2D}" srcId="{CE96FDDA-6166-164B-85AB-163F91E45120}" destId="{E3557ABF-EE1B-BF4D-BE54-40F93A6DF6C8}" srcOrd="4" destOrd="0" parTransId="{68F0D813-ABB2-1D4B-9872-279EF0C42DD5}" sibTransId="{DB313A1F-80A1-544D-9A95-422DA066D41C}"/>
    <dgm:cxn modelId="{F17FC0E1-F2F3-4322-9CEB-B7E847B6D534}" type="presOf" srcId="{CE96FDDA-6166-164B-85AB-163F91E45120}" destId="{E2BBC3BA-48DE-BD40-AF09-92E33A56051D}" srcOrd="0" destOrd="0" presId="urn:microsoft.com/office/officeart/2005/8/layout/bList2#3"/>
    <dgm:cxn modelId="{1FAF75E6-9308-4596-995A-87AEEF5628C5}" type="presOf" srcId="{3F344C47-83F4-C648-9054-412052F4CFA7}" destId="{293D4C8A-C26D-EC48-B2C3-ABF7E52F4C79}" srcOrd="0" destOrd="0" presId="urn:microsoft.com/office/officeart/2005/8/layout/bList2#3"/>
    <dgm:cxn modelId="{F84345E9-7634-49E0-83C9-DD14FC9EFE04}" type="presOf" srcId="{53E0A48A-DBDA-6B48-A766-0F73D0806870}" destId="{3766E0C4-1CDB-4240-9F52-35F5817BDC11}" srcOrd="1" destOrd="0" presId="urn:microsoft.com/office/officeart/2005/8/layout/bList2#3"/>
    <dgm:cxn modelId="{A894E3EC-8F26-46A7-B8AE-ACFFDE4AFE49}" type="presOf" srcId="{028FD2F1-AF58-E44C-8A6D-04EF1C1523CB}" destId="{68D57E58-7688-F045-847C-DB919CA49EA6}" srcOrd="0" destOrd="5" presId="urn:microsoft.com/office/officeart/2005/8/layout/bList2#3"/>
    <dgm:cxn modelId="{6CB852ED-015F-4EFB-9A43-582BD941CCEB}" srcId="{53E0A48A-DBDA-6B48-A766-0F73D0806870}" destId="{3CDF45B5-056F-424D-AA9E-8B59392905E3}" srcOrd="1" destOrd="0" parTransId="{2E821671-E9CD-42D4-93B8-0788E3C1FBA3}" sibTransId="{D18D774B-D0A7-4E8F-983D-4EBABA4083A8}"/>
    <dgm:cxn modelId="{7803D1ED-C351-D545-84F7-C7F5AA16FEF3}" srcId="{3F344C47-83F4-C648-9054-412052F4CFA7}" destId="{028FD2F1-AF58-E44C-8A6D-04EF1C1523CB}" srcOrd="5" destOrd="0" parTransId="{C8862700-F830-3548-94A6-22016D4A52C9}" sibTransId="{632C62A1-B668-1047-A786-F5B5C310166C}"/>
    <dgm:cxn modelId="{ED1EB8F0-F5BE-4402-A2CB-F42B3B176F2C}" type="presOf" srcId="{A115AA27-7DCB-EF41-90DC-AEE1CC170F81}" destId="{68D57E58-7688-F045-847C-DB919CA49EA6}" srcOrd="0" destOrd="4" presId="urn:microsoft.com/office/officeart/2005/8/layout/bList2#3"/>
    <dgm:cxn modelId="{FB141FF1-F8E8-E04C-BBD0-69146A214550}" srcId="{DD69C57F-29D1-3044-A6F7-6AA44ADECEAE}" destId="{3F344C47-83F4-C648-9054-412052F4CFA7}" srcOrd="2" destOrd="0" parTransId="{FCBD04F2-404A-184C-A173-F01C3A219121}" sibTransId="{FAA18E9E-4750-894B-ADBF-0D75061CF9BB}"/>
    <dgm:cxn modelId="{562766F2-04C2-4D02-AD6F-9ACEFEF5F1D6}" type="presOf" srcId="{7C61BE66-B0D8-4659-9F99-E74A1EAB857F}" destId="{F30DB491-0D0C-E740-AC37-8C14900A9E76}" srcOrd="0" destOrd="2" presId="urn:microsoft.com/office/officeart/2005/8/layout/bList2#3"/>
    <dgm:cxn modelId="{B9214FFA-5E96-4088-8005-FA19CE038FE9}" type="presOf" srcId="{53E0A48A-DBDA-6B48-A766-0F73D0806870}" destId="{F3ED5343-BB1E-7A46-BE20-211C12FF666E}" srcOrd="0" destOrd="0" presId="urn:microsoft.com/office/officeart/2005/8/layout/bList2#3"/>
    <dgm:cxn modelId="{6C5D7A23-BE32-43A6-B31D-127802A20561}" type="presParOf" srcId="{BA712449-E9EE-CD4F-91B3-DF92784781C8}" destId="{980F06F7-C081-F24C-8086-2D1BA0CF04AA}" srcOrd="0" destOrd="0" presId="urn:microsoft.com/office/officeart/2005/8/layout/bList2#3"/>
    <dgm:cxn modelId="{51D1A717-F16A-440D-AC33-CA2F982746F4}" type="presParOf" srcId="{980F06F7-C081-F24C-8086-2D1BA0CF04AA}" destId="{9451AA5A-36C8-9E4B-87D3-04957B16E5F7}" srcOrd="0" destOrd="0" presId="urn:microsoft.com/office/officeart/2005/8/layout/bList2#3"/>
    <dgm:cxn modelId="{2A79E36D-179C-4749-A8C5-FA6ED44FFE64}" type="presParOf" srcId="{980F06F7-C081-F24C-8086-2D1BA0CF04AA}" destId="{E2BBC3BA-48DE-BD40-AF09-92E33A56051D}" srcOrd="1" destOrd="0" presId="urn:microsoft.com/office/officeart/2005/8/layout/bList2#3"/>
    <dgm:cxn modelId="{736A944F-B24B-4EC9-A427-2327A4646101}" type="presParOf" srcId="{980F06F7-C081-F24C-8086-2D1BA0CF04AA}" destId="{4A7388AA-1B2B-914B-B045-7D4CB1D38506}" srcOrd="2" destOrd="0" presId="urn:microsoft.com/office/officeart/2005/8/layout/bList2#3"/>
    <dgm:cxn modelId="{0BBC704B-F61F-4835-9B15-3BD4CB2671F8}" type="presParOf" srcId="{980F06F7-C081-F24C-8086-2D1BA0CF04AA}" destId="{64571A19-975D-5240-809F-A3C2DACDAA0F}" srcOrd="3" destOrd="0" presId="urn:microsoft.com/office/officeart/2005/8/layout/bList2#3"/>
    <dgm:cxn modelId="{6D81B139-6A3F-4B72-A96E-19C639781A30}" type="presParOf" srcId="{BA712449-E9EE-CD4F-91B3-DF92784781C8}" destId="{42CC27E6-9C2A-DA41-B137-C5EB8825F1E9}" srcOrd="1" destOrd="0" presId="urn:microsoft.com/office/officeart/2005/8/layout/bList2#3"/>
    <dgm:cxn modelId="{407EDD49-6542-4453-B451-88CC6796AA2E}" type="presParOf" srcId="{BA712449-E9EE-CD4F-91B3-DF92784781C8}" destId="{75D91AC1-A2B2-1B44-9A78-6370075DDFB8}" srcOrd="2" destOrd="0" presId="urn:microsoft.com/office/officeart/2005/8/layout/bList2#3"/>
    <dgm:cxn modelId="{F9906A6C-B313-4F9E-90A6-6FD37AA5D9B6}" type="presParOf" srcId="{75D91AC1-A2B2-1B44-9A78-6370075DDFB8}" destId="{F30DB491-0D0C-E740-AC37-8C14900A9E76}" srcOrd="0" destOrd="0" presId="urn:microsoft.com/office/officeart/2005/8/layout/bList2#3"/>
    <dgm:cxn modelId="{47673B87-9F14-4E69-B8DB-E1752010B30A}" type="presParOf" srcId="{75D91AC1-A2B2-1B44-9A78-6370075DDFB8}" destId="{F3ED5343-BB1E-7A46-BE20-211C12FF666E}" srcOrd="1" destOrd="0" presId="urn:microsoft.com/office/officeart/2005/8/layout/bList2#3"/>
    <dgm:cxn modelId="{2ABACE2A-2832-45B1-8851-2F2ADC2E37B7}" type="presParOf" srcId="{75D91AC1-A2B2-1B44-9A78-6370075DDFB8}" destId="{3766E0C4-1CDB-4240-9F52-35F5817BDC11}" srcOrd="2" destOrd="0" presId="urn:microsoft.com/office/officeart/2005/8/layout/bList2#3"/>
    <dgm:cxn modelId="{2374A4E8-0F12-403F-BE2F-8BEEDF85044D}" type="presParOf" srcId="{75D91AC1-A2B2-1B44-9A78-6370075DDFB8}" destId="{4BA7D37C-CB55-0746-8EFC-D6C48EBF0E13}" srcOrd="3" destOrd="0" presId="urn:microsoft.com/office/officeart/2005/8/layout/bList2#3"/>
    <dgm:cxn modelId="{5BC676ED-F6E2-4741-9EAB-1D7C013E4D5A}" type="presParOf" srcId="{BA712449-E9EE-CD4F-91B3-DF92784781C8}" destId="{8BAAC958-FE17-FD49-B432-4FD68DEFB9F7}" srcOrd="3" destOrd="0" presId="urn:microsoft.com/office/officeart/2005/8/layout/bList2#3"/>
    <dgm:cxn modelId="{9715F1B9-8AA5-42E7-943D-09B3498C1CE8}" type="presParOf" srcId="{BA712449-E9EE-CD4F-91B3-DF92784781C8}" destId="{9579DAC5-740F-AB4C-AD4B-169812E4F1AB}" srcOrd="4" destOrd="0" presId="urn:microsoft.com/office/officeart/2005/8/layout/bList2#3"/>
    <dgm:cxn modelId="{41B6DEEC-B2CC-4501-9EAB-8EC59DD03D8B}" type="presParOf" srcId="{9579DAC5-740F-AB4C-AD4B-169812E4F1AB}" destId="{68D57E58-7688-F045-847C-DB919CA49EA6}" srcOrd="0" destOrd="0" presId="urn:microsoft.com/office/officeart/2005/8/layout/bList2#3"/>
    <dgm:cxn modelId="{628EC0BE-80EF-40C4-AAEC-445A7FD83475}" type="presParOf" srcId="{9579DAC5-740F-AB4C-AD4B-169812E4F1AB}" destId="{293D4C8A-C26D-EC48-B2C3-ABF7E52F4C79}" srcOrd="1" destOrd="0" presId="urn:microsoft.com/office/officeart/2005/8/layout/bList2#3"/>
    <dgm:cxn modelId="{1210E5B4-F384-4437-90A2-57573C69E0E8}" type="presParOf" srcId="{9579DAC5-740F-AB4C-AD4B-169812E4F1AB}" destId="{8CBCF5F9-FC0E-9D45-9E48-E4D745BD109C}" srcOrd="2" destOrd="0" presId="urn:microsoft.com/office/officeart/2005/8/layout/bList2#3"/>
    <dgm:cxn modelId="{205007DA-B1EE-4EE1-8D84-3BF770B61F61}" type="presParOf" srcId="{9579DAC5-740F-AB4C-AD4B-169812E4F1AB}" destId="{765A562D-44BD-1246-BDF2-2A7E1E85BB81}" srcOrd="3" destOrd="0" presId="urn:microsoft.com/office/officeart/2005/8/layout/bList2#3"/>
    <dgm:cxn modelId="{DF701E46-4D5A-400D-81A1-B25F5FCE7166}" type="presParOf" srcId="{BA712449-E9EE-CD4F-91B3-DF92784781C8}" destId="{3CAF76BE-A596-9747-8B3F-0F1D22FB921F}" srcOrd="5" destOrd="0" presId="urn:microsoft.com/office/officeart/2005/8/layout/bList2#3"/>
    <dgm:cxn modelId="{D68EA661-2B0D-4F29-B2EB-A299EDB30E73}" type="presParOf" srcId="{BA712449-E9EE-CD4F-91B3-DF92784781C8}" destId="{6B4754CB-B3F2-5040-AEF7-3489E6D8EB2E}" srcOrd="6" destOrd="0" presId="urn:microsoft.com/office/officeart/2005/8/layout/bList2#3"/>
    <dgm:cxn modelId="{67D2A427-9C84-4ED8-A6B5-ABB4CEE33DF8}" type="presParOf" srcId="{6B4754CB-B3F2-5040-AEF7-3489E6D8EB2E}" destId="{563F9DD1-ABC5-914A-9EA9-94C66D2E9FD5}" srcOrd="0" destOrd="0" presId="urn:microsoft.com/office/officeart/2005/8/layout/bList2#3"/>
    <dgm:cxn modelId="{5C0D5FB5-04CE-4CAD-B46A-D1C4AC5A2777}" type="presParOf" srcId="{6B4754CB-B3F2-5040-AEF7-3489E6D8EB2E}" destId="{482F7262-CE84-4A4A-B47B-8E11A96F6619}" srcOrd="1" destOrd="0" presId="urn:microsoft.com/office/officeart/2005/8/layout/bList2#3"/>
    <dgm:cxn modelId="{F4F06DD2-0516-4E76-8EA1-853D4D6C728C}" type="presParOf" srcId="{6B4754CB-B3F2-5040-AEF7-3489E6D8EB2E}" destId="{D861EAC0-4098-8A48-95AC-1B6793B8DCE2}" srcOrd="2" destOrd="0" presId="urn:microsoft.com/office/officeart/2005/8/layout/bList2#3"/>
    <dgm:cxn modelId="{6666ED0C-3DB6-4A58-9F36-D818055D2499}" type="presParOf" srcId="{6B4754CB-B3F2-5040-AEF7-3489E6D8EB2E}" destId="{8C8C6D34-84A1-E047-BA1F-FF9D2F1CA89C}" srcOrd="3" destOrd="0" presId="urn:microsoft.com/office/officeart/2005/8/layout/bList2#3"/>
    <dgm:cxn modelId="{C37FAC6D-B4CA-47A4-A205-A1F339734BA6}" type="presParOf" srcId="{BA712449-E9EE-CD4F-91B3-DF92784781C8}" destId="{A9337AC9-6B14-5148-A96C-017E98A20AFE}" srcOrd="7" destOrd="0" presId="urn:microsoft.com/office/officeart/2005/8/layout/bList2#3"/>
    <dgm:cxn modelId="{DB8B2961-B0D6-44D9-B1CB-0F9C9AE934E2}" type="presParOf" srcId="{BA712449-E9EE-CD4F-91B3-DF92784781C8}" destId="{6E00CF75-BD94-7944-A637-1003C16A8C2B}" srcOrd="8" destOrd="0" presId="urn:microsoft.com/office/officeart/2005/8/layout/bList2#3"/>
    <dgm:cxn modelId="{99C20877-B4D7-4F7F-8317-03EE6209AB7E}" type="presParOf" srcId="{6E00CF75-BD94-7944-A637-1003C16A8C2B}" destId="{123BF232-DCEC-584C-B4D1-47B127256147}" srcOrd="0" destOrd="0" presId="urn:microsoft.com/office/officeart/2005/8/layout/bList2#3"/>
    <dgm:cxn modelId="{A87E9BCA-FAE3-4A2A-AAAC-73782E03649C}" type="presParOf" srcId="{6E00CF75-BD94-7944-A637-1003C16A8C2B}" destId="{810859A7-4166-F645-A1EA-515A96E6F72B}" srcOrd="1" destOrd="0" presId="urn:microsoft.com/office/officeart/2005/8/layout/bList2#3"/>
    <dgm:cxn modelId="{378B0B7E-5534-4EEB-8C63-CCF5684214AC}" type="presParOf" srcId="{6E00CF75-BD94-7944-A637-1003C16A8C2B}" destId="{C9477A56-DFFD-364E-9B8E-A8D513CAE4B5}" srcOrd="2" destOrd="0" presId="urn:microsoft.com/office/officeart/2005/8/layout/bList2#3"/>
    <dgm:cxn modelId="{5E8C3E05-412F-4A29-9053-277696C35AB4}" type="presParOf" srcId="{6E00CF75-BD94-7944-A637-1003C16A8C2B}" destId="{127784C6-7E27-C148-841C-637C7FF103FE}" srcOrd="3" destOrd="0" presId="urn:microsoft.com/office/officeart/2005/8/layout/bList2#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1AA5A-36C8-9E4B-87D3-04957B16E5F7}">
      <dsp:nvSpPr>
        <dsp:cNvPr id="0" name=""/>
        <dsp:cNvSpPr/>
      </dsp:nvSpPr>
      <dsp:spPr>
        <a:xfrm>
          <a:off x="35584" y="2014"/>
          <a:ext cx="1345911" cy="100469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3429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latin typeface="Arial"/>
              <a:cs typeface="Arial"/>
            </a:rPr>
            <a:t>Intellectual playfulness</a:t>
          </a:r>
          <a:endParaRPr lang="en-US" sz="900" kern="1200" dirty="0">
            <a:latin typeface="Arial"/>
            <a:cs typeface="Arial"/>
          </a:endParaRPr>
        </a:p>
        <a:p>
          <a:pPr marL="57150" lvl="1" indent="-57150" algn="l" defTabSz="400050">
            <a:lnSpc>
              <a:spcPct val="90000"/>
            </a:lnSpc>
            <a:spcBef>
              <a:spcPct val="0"/>
            </a:spcBef>
            <a:spcAft>
              <a:spcPct val="15000"/>
            </a:spcAft>
            <a:buChar char="•"/>
          </a:pPr>
          <a:r>
            <a:rPr lang="en-GB" sz="900" kern="1200" dirty="0">
              <a:latin typeface="Arial"/>
              <a:cs typeface="Arial"/>
            </a:rPr>
            <a:t>Flexible thinking</a:t>
          </a:r>
        </a:p>
        <a:p>
          <a:pPr marL="57150" lvl="1" indent="-57150" algn="l" defTabSz="400050">
            <a:lnSpc>
              <a:spcPct val="90000"/>
            </a:lnSpc>
            <a:spcBef>
              <a:spcPct val="0"/>
            </a:spcBef>
            <a:spcAft>
              <a:spcPct val="15000"/>
            </a:spcAft>
            <a:buChar char="•"/>
          </a:pPr>
          <a:r>
            <a:rPr lang="en-GB" sz="900" kern="1200" dirty="0">
              <a:latin typeface="Arial"/>
              <a:cs typeface="Arial"/>
            </a:rPr>
            <a:t>Fluent thinking</a:t>
          </a:r>
        </a:p>
        <a:p>
          <a:pPr marL="57150" lvl="1" indent="-57150" algn="l" defTabSz="400050">
            <a:lnSpc>
              <a:spcPct val="90000"/>
            </a:lnSpc>
            <a:spcBef>
              <a:spcPct val="0"/>
            </a:spcBef>
            <a:spcAft>
              <a:spcPct val="15000"/>
            </a:spcAft>
            <a:buChar char="•"/>
          </a:pPr>
          <a:r>
            <a:rPr lang="en-GB" sz="900" kern="1200" dirty="0">
              <a:latin typeface="Arial"/>
              <a:cs typeface="Arial"/>
            </a:rPr>
            <a:t>Originality</a:t>
          </a:r>
        </a:p>
        <a:p>
          <a:pPr marL="57150" lvl="1" indent="-57150" algn="l" defTabSz="400050">
            <a:lnSpc>
              <a:spcPct val="90000"/>
            </a:lnSpc>
            <a:spcBef>
              <a:spcPct val="0"/>
            </a:spcBef>
            <a:spcAft>
              <a:spcPct val="15000"/>
            </a:spcAft>
            <a:buChar char="•"/>
          </a:pPr>
          <a:r>
            <a:rPr lang="en-GB" sz="900" kern="1200" dirty="0">
              <a:latin typeface="Arial"/>
              <a:cs typeface="Arial"/>
            </a:rPr>
            <a:t>Evolutionary or revolutionary thinking</a:t>
          </a:r>
        </a:p>
      </dsp:txBody>
      <dsp:txXfrm>
        <a:off x="59125" y="25555"/>
        <a:ext cx="1298829" cy="981153"/>
      </dsp:txXfrm>
    </dsp:sp>
    <dsp:sp modelId="{4A7388AA-1B2B-914B-B045-7D4CB1D38506}">
      <dsp:nvSpPr>
        <dsp:cNvPr id="0" name=""/>
        <dsp:cNvSpPr/>
      </dsp:nvSpPr>
      <dsp:spPr>
        <a:xfrm>
          <a:off x="35584" y="1006709"/>
          <a:ext cx="1345911" cy="432018"/>
        </a:xfrm>
        <a:prstGeom prst="rect">
          <a:avLst/>
        </a:prstGeom>
        <a:solidFill>
          <a:schemeClr val="accent1">
            <a:lumMod val="60000"/>
            <a:lumOff val="40000"/>
          </a:schemeClr>
        </a:solidFill>
        <a:ln w="6350" cap="flat" cmpd="sng" algn="ctr">
          <a:solidFill>
            <a:srgbClr val="4F81B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latin typeface="Arial"/>
              <a:cs typeface="Arial"/>
            </a:rPr>
            <a:t>Creating</a:t>
          </a:r>
        </a:p>
      </dsp:txBody>
      <dsp:txXfrm>
        <a:off x="35584" y="1006709"/>
        <a:ext cx="947825" cy="432018"/>
      </dsp:txXfrm>
    </dsp:sp>
    <dsp:sp modelId="{64571A19-975D-5240-809F-A3C2DACDAA0F}">
      <dsp:nvSpPr>
        <dsp:cNvPr id="0" name=""/>
        <dsp:cNvSpPr/>
      </dsp:nvSpPr>
      <dsp:spPr>
        <a:xfrm>
          <a:off x="968780" y="953852"/>
          <a:ext cx="471069" cy="471069"/>
        </a:xfrm>
        <a:prstGeom prst="ellipse">
          <a:avLst/>
        </a:prstGeom>
        <a:blipFill>
          <a:blip xmlns:r="http://schemas.openxmlformats.org/officeDocument/2006/relationships" r:embed="rId1"/>
          <a:srcRect/>
          <a:stretch>
            <a:fillRect l="-20000" r="-20000"/>
          </a:stretch>
        </a:blip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sp>
    <dsp:sp modelId="{F30DB491-0D0C-E740-AC37-8C14900A9E76}">
      <dsp:nvSpPr>
        <dsp:cNvPr id="0" name=""/>
        <dsp:cNvSpPr/>
      </dsp:nvSpPr>
      <dsp:spPr>
        <a:xfrm>
          <a:off x="1609257" y="2014"/>
          <a:ext cx="1345911" cy="100469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3429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latin typeface="Arial"/>
              <a:cs typeface="Arial"/>
            </a:rPr>
            <a:t>Meta-cognition</a:t>
          </a:r>
          <a:endParaRPr lang="en-US" sz="900" kern="1200" dirty="0">
            <a:latin typeface="Arial"/>
            <a:cs typeface="Arial"/>
          </a:endParaRPr>
        </a:p>
        <a:p>
          <a:pPr marL="57150" lvl="1" indent="-57150" algn="l" defTabSz="400050">
            <a:lnSpc>
              <a:spcPct val="90000"/>
            </a:lnSpc>
            <a:spcBef>
              <a:spcPct val="0"/>
            </a:spcBef>
            <a:spcAft>
              <a:spcPct val="15000"/>
            </a:spcAft>
            <a:buChar char="•"/>
          </a:pPr>
          <a:r>
            <a:rPr lang="en-GB" sz="900" kern="1200" dirty="0">
              <a:latin typeface="Arial"/>
              <a:cs typeface="Arial"/>
            </a:rPr>
            <a:t>Self-regulation</a:t>
          </a:r>
          <a:endParaRPr lang="en-US" sz="900" kern="1200" dirty="0">
            <a:latin typeface="Arial"/>
            <a:cs typeface="Arial"/>
          </a:endParaRPr>
        </a:p>
        <a:p>
          <a:pPr marL="57150" lvl="1" indent="-57150" algn="l" defTabSz="400050">
            <a:lnSpc>
              <a:spcPct val="90000"/>
            </a:lnSpc>
            <a:spcBef>
              <a:spcPct val="0"/>
            </a:spcBef>
            <a:spcAft>
              <a:spcPct val="15000"/>
            </a:spcAft>
            <a:buChar char="•"/>
          </a:pPr>
          <a:r>
            <a:rPr lang="en-GB" sz="900" kern="1200" dirty="0">
              <a:latin typeface="Arial"/>
              <a:cs typeface="Arial"/>
            </a:rPr>
            <a:t>Strategy planning</a:t>
          </a:r>
          <a:endParaRPr lang="en-US" sz="900" kern="1200" dirty="0">
            <a:latin typeface="Arial"/>
            <a:cs typeface="Arial"/>
          </a:endParaRPr>
        </a:p>
        <a:p>
          <a:pPr marL="57150" lvl="1" indent="-57150" algn="l" defTabSz="400050">
            <a:lnSpc>
              <a:spcPct val="90000"/>
            </a:lnSpc>
            <a:spcBef>
              <a:spcPct val="0"/>
            </a:spcBef>
            <a:spcAft>
              <a:spcPct val="15000"/>
            </a:spcAft>
            <a:buChar char="•"/>
          </a:pPr>
          <a:r>
            <a:rPr lang="en-GB" sz="900" kern="1200" dirty="0">
              <a:latin typeface="Arial"/>
              <a:cs typeface="Arial"/>
            </a:rPr>
            <a:t>Intellectual confidence</a:t>
          </a:r>
        </a:p>
      </dsp:txBody>
      <dsp:txXfrm>
        <a:off x="1632798" y="25555"/>
        <a:ext cx="1298829" cy="981153"/>
      </dsp:txXfrm>
    </dsp:sp>
    <dsp:sp modelId="{3766E0C4-1CDB-4240-9F52-35F5817BDC11}">
      <dsp:nvSpPr>
        <dsp:cNvPr id="0" name=""/>
        <dsp:cNvSpPr/>
      </dsp:nvSpPr>
      <dsp:spPr>
        <a:xfrm>
          <a:off x="1609257" y="1006709"/>
          <a:ext cx="1345911" cy="432018"/>
        </a:xfrm>
        <a:prstGeom prst="rect">
          <a:avLst/>
        </a:prstGeom>
        <a:solidFill>
          <a:schemeClr val="accent1">
            <a:lumMod val="60000"/>
            <a:lumOff val="40000"/>
          </a:schemeClr>
        </a:solidFill>
        <a:ln w="6350" cap="flat" cmpd="sng" algn="ctr">
          <a:solidFill>
            <a:srgbClr val="4F81B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latin typeface="Arial"/>
              <a:cs typeface="Arial"/>
            </a:rPr>
            <a:t>Meta-thinking</a:t>
          </a:r>
        </a:p>
      </dsp:txBody>
      <dsp:txXfrm>
        <a:off x="1609257" y="1006709"/>
        <a:ext cx="947825" cy="432018"/>
      </dsp:txXfrm>
    </dsp:sp>
    <dsp:sp modelId="{4BA7D37C-CB55-0746-8EFC-D6C48EBF0E13}">
      <dsp:nvSpPr>
        <dsp:cNvPr id="0" name=""/>
        <dsp:cNvSpPr/>
      </dsp:nvSpPr>
      <dsp:spPr>
        <a:xfrm>
          <a:off x="2604747" y="999296"/>
          <a:ext cx="471069" cy="471069"/>
        </a:xfrm>
        <a:prstGeom prst="ellipse">
          <a:avLst/>
        </a:prstGeom>
        <a:blipFill>
          <a:blip xmlns:r="http://schemas.openxmlformats.org/officeDocument/2006/relationships" r:embed="rId2"/>
          <a:srcRect/>
          <a:stretch>
            <a:fillRect l="-21000" r="-21000"/>
          </a:stretch>
        </a:blip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sp>
    <dsp:sp modelId="{68D57E58-7688-F045-847C-DB919CA49EA6}">
      <dsp:nvSpPr>
        <dsp:cNvPr id="0" name=""/>
        <dsp:cNvSpPr/>
      </dsp:nvSpPr>
      <dsp:spPr>
        <a:xfrm>
          <a:off x="3182930" y="2014"/>
          <a:ext cx="1345911" cy="100469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3429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latin typeface="Arial"/>
              <a:cs typeface="Arial"/>
            </a:rPr>
            <a:t>Connection finding</a:t>
          </a:r>
          <a:endParaRPr lang="en-US" sz="900" kern="1200" dirty="0">
            <a:latin typeface="Arial"/>
            <a:cs typeface="Arial"/>
          </a:endParaRPr>
        </a:p>
        <a:p>
          <a:pPr marL="57150" lvl="1" indent="-57150" algn="l" defTabSz="400050">
            <a:lnSpc>
              <a:spcPct val="90000"/>
            </a:lnSpc>
            <a:spcBef>
              <a:spcPct val="0"/>
            </a:spcBef>
            <a:spcAft>
              <a:spcPct val="15000"/>
            </a:spcAft>
            <a:buChar char="•"/>
          </a:pPr>
          <a:r>
            <a:rPr lang="en-GB" sz="900" kern="1200" dirty="0">
              <a:latin typeface="Arial"/>
              <a:cs typeface="Arial"/>
            </a:rPr>
            <a:t>Generalisation</a:t>
          </a:r>
        </a:p>
        <a:p>
          <a:pPr marL="57150" lvl="1" indent="-57150" algn="l" defTabSz="400050">
            <a:lnSpc>
              <a:spcPct val="90000"/>
            </a:lnSpc>
            <a:spcBef>
              <a:spcPct val="0"/>
            </a:spcBef>
            <a:spcAft>
              <a:spcPct val="15000"/>
            </a:spcAft>
            <a:buChar char="•"/>
          </a:pPr>
          <a:r>
            <a:rPr lang="en-GB" sz="900" kern="1200" dirty="0">
              <a:latin typeface="Arial"/>
              <a:cs typeface="Arial"/>
            </a:rPr>
            <a:t>Imagination</a:t>
          </a:r>
        </a:p>
        <a:p>
          <a:pPr marL="57150" lvl="1" indent="-57150" algn="l" defTabSz="400050">
            <a:lnSpc>
              <a:spcPct val="90000"/>
            </a:lnSpc>
            <a:spcBef>
              <a:spcPct val="0"/>
            </a:spcBef>
            <a:spcAft>
              <a:spcPct val="15000"/>
            </a:spcAft>
            <a:buChar char="•"/>
          </a:pPr>
          <a:r>
            <a:rPr lang="en-GB" sz="900" kern="1200" dirty="0">
              <a:latin typeface="Arial"/>
              <a:cs typeface="Arial"/>
            </a:rPr>
            <a:t>‘Big picture’ thinking</a:t>
          </a:r>
        </a:p>
        <a:p>
          <a:pPr marL="57150" lvl="1" indent="-57150" algn="l" defTabSz="400050">
            <a:lnSpc>
              <a:spcPct val="90000"/>
            </a:lnSpc>
            <a:spcBef>
              <a:spcPct val="0"/>
            </a:spcBef>
            <a:spcAft>
              <a:spcPct val="15000"/>
            </a:spcAft>
            <a:buChar char="•"/>
          </a:pPr>
          <a:r>
            <a:rPr lang="en-GB" sz="900" kern="1200" dirty="0">
              <a:latin typeface="Arial"/>
              <a:cs typeface="Arial"/>
            </a:rPr>
            <a:t>Seeing alternative perspectives</a:t>
          </a:r>
        </a:p>
        <a:p>
          <a:pPr marL="57150" lvl="1" indent="-57150" algn="l" defTabSz="400050">
            <a:lnSpc>
              <a:spcPct val="90000"/>
            </a:lnSpc>
            <a:spcBef>
              <a:spcPct val="0"/>
            </a:spcBef>
            <a:spcAft>
              <a:spcPct val="15000"/>
            </a:spcAft>
            <a:buChar char="•"/>
          </a:pPr>
          <a:r>
            <a:rPr lang="en-GB" sz="900" kern="1200" dirty="0">
              <a:latin typeface="Arial"/>
              <a:cs typeface="Arial"/>
            </a:rPr>
            <a:t>Abstraction</a:t>
          </a:r>
        </a:p>
      </dsp:txBody>
      <dsp:txXfrm>
        <a:off x="3206471" y="25555"/>
        <a:ext cx="1298829" cy="981153"/>
      </dsp:txXfrm>
    </dsp:sp>
    <dsp:sp modelId="{8CBCF5F9-FC0E-9D45-9E48-E4D745BD109C}">
      <dsp:nvSpPr>
        <dsp:cNvPr id="0" name=""/>
        <dsp:cNvSpPr/>
      </dsp:nvSpPr>
      <dsp:spPr>
        <a:xfrm>
          <a:off x="3182930" y="1006709"/>
          <a:ext cx="1345911" cy="432018"/>
        </a:xfrm>
        <a:prstGeom prst="rect">
          <a:avLst/>
        </a:prstGeom>
        <a:solidFill>
          <a:schemeClr val="accent1">
            <a:lumMod val="60000"/>
            <a:lumOff val="40000"/>
          </a:schemeClr>
        </a:solidFill>
        <a:ln w="6350" cap="flat" cmpd="sng" algn="ctr">
          <a:solidFill>
            <a:srgbClr val="4F81B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latin typeface="Arial"/>
              <a:cs typeface="Arial"/>
            </a:rPr>
            <a:t>Linking</a:t>
          </a:r>
        </a:p>
      </dsp:txBody>
      <dsp:txXfrm>
        <a:off x="3182930" y="1006709"/>
        <a:ext cx="947825" cy="432018"/>
      </dsp:txXfrm>
    </dsp:sp>
    <dsp:sp modelId="{765A562D-44BD-1246-BDF2-2A7E1E85BB81}">
      <dsp:nvSpPr>
        <dsp:cNvPr id="0" name=""/>
        <dsp:cNvSpPr/>
      </dsp:nvSpPr>
      <dsp:spPr>
        <a:xfrm>
          <a:off x="4204413" y="999296"/>
          <a:ext cx="471069" cy="471069"/>
        </a:xfrm>
        <a:prstGeom prst="ellipse">
          <a:avLst/>
        </a:prstGeom>
        <a:blipFill>
          <a:blip xmlns:r="http://schemas.openxmlformats.org/officeDocument/2006/relationships" r:embed="rId3"/>
          <a:srcRect/>
          <a:stretch>
            <a:fillRect l="-22000" r="-22000"/>
          </a:stretch>
        </a:blip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sp>
    <dsp:sp modelId="{563F9DD1-ABC5-914A-9EA9-94C66D2E9FD5}">
      <dsp:nvSpPr>
        <dsp:cNvPr id="0" name=""/>
        <dsp:cNvSpPr/>
      </dsp:nvSpPr>
      <dsp:spPr>
        <a:xfrm>
          <a:off x="787010" y="1680949"/>
          <a:ext cx="1345911" cy="100469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34290" rIns="11430" bIns="11430" numCol="1" spcCol="1270" anchor="t" anchorCtr="0">
          <a:noAutofit/>
        </a:bodyPr>
        <a:lstStyle/>
        <a:p>
          <a:pPr marL="57150" lvl="1" indent="-57150" algn="l" defTabSz="400050">
            <a:lnSpc>
              <a:spcPct val="90000"/>
            </a:lnSpc>
            <a:spcBef>
              <a:spcPct val="0"/>
            </a:spcBef>
            <a:spcAft>
              <a:spcPct val="15000"/>
            </a:spcAft>
            <a:buChar char="•"/>
          </a:pPr>
          <a:r>
            <a:rPr lang="en-GB" sz="900" kern="1200" dirty="0">
              <a:latin typeface="Arial"/>
              <a:cs typeface="Arial"/>
            </a:rPr>
            <a:t>Critical or logical thinking</a:t>
          </a:r>
          <a:endParaRPr lang="en-US" sz="900" kern="1200" dirty="0">
            <a:latin typeface="Arial"/>
            <a:cs typeface="Arial"/>
          </a:endParaRPr>
        </a:p>
        <a:p>
          <a:pPr marL="57150" lvl="1" indent="-57150" algn="l" defTabSz="400050">
            <a:lnSpc>
              <a:spcPct val="90000"/>
            </a:lnSpc>
            <a:spcBef>
              <a:spcPct val="0"/>
            </a:spcBef>
            <a:spcAft>
              <a:spcPct val="15000"/>
            </a:spcAft>
            <a:buChar char="•"/>
          </a:pPr>
          <a:r>
            <a:rPr lang="en-GB" sz="900" kern="1200" dirty="0">
              <a:latin typeface="Arial"/>
              <a:cs typeface="Arial"/>
            </a:rPr>
            <a:t>Precision</a:t>
          </a:r>
        </a:p>
        <a:p>
          <a:pPr marL="57150" lvl="1" indent="-57150" algn="l" defTabSz="400050">
            <a:lnSpc>
              <a:spcPct val="90000"/>
            </a:lnSpc>
            <a:spcBef>
              <a:spcPct val="0"/>
            </a:spcBef>
            <a:spcAft>
              <a:spcPct val="15000"/>
            </a:spcAft>
            <a:buChar char="•"/>
          </a:pPr>
          <a:r>
            <a:rPr lang="en-GB" sz="900" kern="1200" dirty="0">
              <a:latin typeface="Arial"/>
              <a:cs typeface="Arial"/>
            </a:rPr>
            <a:t>Complex and multi-step problem solving</a:t>
          </a:r>
        </a:p>
      </dsp:txBody>
      <dsp:txXfrm>
        <a:off x="810551" y="1704490"/>
        <a:ext cx="1298829" cy="981153"/>
      </dsp:txXfrm>
    </dsp:sp>
    <dsp:sp modelId="{D861EAC0-4098-8A48-95AC-1B6793B8DCE2}">
      <dsp:nvSpPr>
        <dsp:cNvPr id="0" name=""/>
        <dsp:cNvSpPr/>
      </dsp:nvSpPr>
      <dsp:spPr>
        <a:xfrm>
          <a:off x="787010" y="2680704"/>
          <a:ext cx="1345911" cy="432018"/>
        </a:xfrm>
        <a:prstGeom prst="rect">
          <a:avLst/>
        </a:prstGeom>
        <a:solidFill>
          <a:schemeClr val="accent1">
            <a:lumMod val="60000"/>
            <a:lumOff val="40000"/>
          </a:schemeClr>
        </a:solidFill>
        <a:ln w="6350" cap="flat" cmpd="sng" algn="ctr">
          <a:solidFill>
            <a:srgbClr val="4F81B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latin typeface="Arial"/>
              <a:cs typeface="Arial"/>
            </a:rPr>
            <a:t> </a:t>
          </a:r>
          <a:r>
            <a:rPr lang="en-US" sz="1500" kern="1200" dirty="0" err="1">
              <a:solidFill>
                <a:schemeClr val="tx1"/>
              </a:solidFill>
              <a:latin typeface="Arial"/>
              <a:cs typeface="Arial"/>
            </a:rPr>
            <a:t>Analysing</a:t>
          </a:r>
          <a:endParaRPr lang="en-US" sz="1500" kern="1200" dirty="0">
            <a:solidFill>
              <a:schemeClr val="tx1"/>
            </a:solidFill>
            <a:latin typeface="Arial"/>
            <a:cs typeface="Arial"/>
          </a:endParaRPr>
        </a:p>
      </dsp:txBody>
      <dsp:txXfrm>
        <a:off x="787010" y="2680704"/>
        <a:ext cx="947825" cy="432018"/>
      </dsp:txXfrm>
    </dsp:sp>
    <dsp:sp modelId="{8C8C6D34-84A1-E047-BA1F-FF9D2F1CA89C}">
      <dsp:nvSpPr>
        <dsp:cNvPr id="0" name=""/>
        <dsp:cNvSpPr/>
      </dsp:nvSpPr>
      <dsp:spPr>
        <a:xfrm>
          <a:off x="1877652" y="2680706"/>
          <a:ext cx="471069" cy="471069"/>
        </a:xfrm>
        <a:prstGeom prst="ellipse">
          <a:avLst/>
        </a:prstGeom>
        <a:blipFill>
          <a:blip xmlns:r="http://schemas.openxmlformats.org/officeDocument/2006/relationships" r:embed="rId4"/>
          <a:srcRect/>
          <a:stretch>
            <a:fillRect l="-18000" r="-18000"/>
          </a:stretch>
        </a:blip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sp>
    <dsp:sp modelId="{123BF232-DCEC-584C-B4D1-47B127256147}">
      <dsp:nvSpPr>
        <dsp:cNvPr id="0" name=""/>
        <dsp:cNvSpPr/>
      </dsp:nvSpPr>
      <dsp:spPr>
        <a:xfrm>
          <a:off x="2377533" y="1680949"/>
          <a:ext cx="1345911" cy="100469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34290" rIns="11430" bIns="11430" numCol="1" spcCol="1270" anchor="t" anchorCtr="0">
          <a:noAutofit/>
        </a:bodyPr>
        <a:lstStyle/>
        <a:p>
          <a:pPr marL="57150" lvl="1" indent="-57150" algn="l" defTabSz="400050">
            <a:lnSpc>
              <a:spcPct val="90000"/>
            </a:lnSpc>
            <a:spcBef>
              <a:spcPct val="0"/>
            </a:spcBef>
            <a:spcAft>
              <a:spcPct val="15000"/>
            </a:spcAft>
            <a:buChar char="•"/>
          </a:pPr>
          <a:r>
            <a:rPr lang="en-US" sz="900" kern="1200" dirty="0">
              <a:latin typeface="Arial"/>
              <a:cs typeface="Arial"/>
            </a:rPr>
            <a:t>Automaticity</a:t>
          </a:r>
        </a:p>
        <a:p>
          <a:pPr marL="57150" lvl="1" indent="-57150" algn="l" defTabSz="400050">
            <a:lnSpc>
              <a:spcPct val="90000"/>
            </a:lnSpc>
            <a:spcBef>
              <a:spcPct val="0"/>
            </a:spcBef>
            <a:spcAft>
              <a:spcPct val="15000"/>
            </a:spcAft>
            <a:buChar char="•"/>
          </a:pPr>
          <a:r>
            <a:rPr lang="en-US" sz="900" kern="1200" dirty="0">
              <a:latin typeface="Arial"/>
              <a:cs typeface="Arial"/>
            </a:rPr>
            <a:t>Speed and accuracy</a:t>
          </a:r>
        </a:p>
      </dsp:txBody>
      <dsp:txXfrm>
        <a:off x="2401074" y="1704490"/>
        <a:ext cx="1298829" cy="981153"/>
      </dsp:txXfrm>
    </dsp:sp>
    <dsp:sp modelId="{C9477A56-DFFD-364E-9B8E-A8D513CAE4B5}">
      <dsp:nvSpPr>
        <dsp:cNvPr id="0" name=""/>
        <dsp:cNvSpPr/>
      </dsp:nvSpPr>
      <dsp:spPr>
        <a:xfrm>
          <a:off x="2377533" y="2680704"/>
          <a:ext cx="1345911" cy="432018"/>
        </a:xfrm>
        <a:prstGeom prst="rect">
          <a:avLst/>
        </a:prstGeom>
        <a:solidFill>
          <a:schemeClr val="accent1">
            <a:lumMod val="60000"/>
            <a:lumOff val="40000"/>
          </a:schemeClr>
        </a:solidFill>
        <a:ln w="6350" cap="flat" cmpd="sng" algn="ctr">
          <a:solidFill>
            <a:srgbClr val="4F81B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kern="1200" dirty="0" err="1">
              <a:solidFill>
                <a:schemeClr val="tx1"/>
              </a:solidFill>
              <a:latin typeface="Arial"/>
              <a:cs typeface="Arial"/>
            </a:rPr>
            <a:t>Realising</a:t>
          </a:r>
          <a:endParaRPr lang="en-US" sz="1500" kern="1200" dirty="0">
            <a:solidFill>
              <a:schemeClr val="tx1"/>
            </a:solidFill>
            <a:latin typeface="Arial"/>
            <a:cs typeface="Arial"/>
          </a:endParaRPr>
        </a:p>
      </dsp:txBody>
      <dsp:txXfrm>
        <a:off x="2377533" y="2680704"/>
        <a:ext cx="947825" cy="432018"/>
      </dsp:txXfrm>
    </dsp:sp>
    <dsp:sp modelId="{127784C6-7E27-C148-841C-637C7FF103FE}">
      <dsp:nvSpPr>
        <dsp:cNvPr id="0" name=""/>
        <dsp:cNvSpPr/>
      </dsp:nvSpPr>
      <dsp:spPr>
        <a:xfrm>
          <a:off x="3513618" y="2635262"/>
          <a:ext cx="471069" cy="471069"/>
        </a:xfrm>
        <a:prstGeom prst="ellipse">
          <a:avLst/>
        </a:prstGeom>
        <a:blipFill>
          <a:blip xmlns:r="http://schemas.openxmlformats.org/officeDocument/2006/relationships" r:embed="rId5"/>
          <a:srcRect/>
          <a:stretch>
            <a:fillRect l="-17000" r="-17000"/>
          </a:stretch>
        </a:blipFill>
        <a:ln w="6350" cap="flat" cmpd="sng" algn="ctr">
          <a:solidFill>
            <a:srgbClr val="4F81BD"/>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3">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889C6F40-EFC7-460F-9CAC-1FA04546F788}" type="datetimeFigureOut">
              <a:rPr lang="en-GB" smtClean="0"/>
              <a:t>20/10/2021</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B15BF87-6235-4577-A5F0-661B7C8BE3A3}" type="slidenum">
              <a:rPr lang="en-GB" smtClean="0"/>
              <a:t>‹#›</a:t>
            </a:fld>
            <a:endParaRPr lang="en-GB"/>
          </a:p>
        </p:txBody>
      </p:sp>
    </p:spTree>
    <p:extLst>
      <p:ext uri="{BB962C8B-B14F-4D97-AF65-F5344CB8AC3E}">
        <p14:creationId xmlns:p14="http://schemas.microsoft.com/office/powerpoint/2010/main" val="405627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messages at the start:</a:t>
            </a:r>
          </a:p>
          <a:p>
            <a:pPr marL="241539" indent="-241539">
              <a:buAutoNum type="arabicPeriod"/>
            </a:pPr>
            <a:r>
              <a:rPr lang="en-GB" dirty="0"/>
              <a:t>I work for a social enterprise</a:t>
            </a:r>
            <a:r>
              <a:rPr lang="en-GB" baseline="0" dirty="0"/>
              <a:t> that works with schools to move from good to great. We work on a philosophy based on my academic research which provides a basis or framework. Its not a programme, it is a lens or structure through which to think about your school</a:t>
            </a:r>
          </a:p>
          <a:p>
            <a:pPr marL="241539" indent="-241539">
              <a:buAutoNum type="arabicPeriod"/>
            </a:pPr>
            <a:r>
              <a:rPr lang="en-GB" baseline="0" dirty="0"/>
              <a:t>At GEMS  schools you are ambitious and that is wonderful – I hope this talk may help you in your quest to be great. </a:t>
            </a:r>
          </a:p>
          <a:p>
            <a:pPr marL="241539" indent="-241539">
              <a:buAutoNum type="arabicPeriod"/>
            </a:pPr>
            <a:r>
              <a:rPr lang="en-GB" baseline="0" dirty="0"/>
              <a:t>I am going to introduce some demanding ideas and challenge some orthodoxies.  But most of all I am going to ask you to think about students and their learning. </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1</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2897283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201613" y="822325"/>
            <a:ext cx="7321551" cy="41195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Shape 278"/>
          <p:cNvSpPr txBox="1">
            <a:spLocks noGrp="1"/>
          </p:cNvSpPr>
          <p:nvPr>
            <p:ph type="body" idx="1"/>
          </p:nvPr>
        </p:nvSpPr>
        <p:spPr>
          <a:xfrm>
            <a:off x="691846" y="5215775"/>
            <a:ext cx="5534767" cy="4941260"/>
          </a:xfrm>
          <a:prstGeom prst="rect">
            <a:avLst/>
          </a:prstGeom>
          <a:noFill/>
          <a:ln>
            <a:noFill/>
          </a:ln>
        </p:spPr>
        <p:txBody>
          <a:bodyPr spcFirstLastPara="1" wrap="square" lIns="97656" tIns="48815" rIns="97656" bIns="48815" anchor="t" anchorCtr="0">
            <a:noAutofit/>
          </a:bodyPr>
          <a:lstStyle/>
          <a:p>
            <a:r>
              <a:rPr lang="en-GB" sz="1300" dirty="0">
                <a:solidFill>
                  <a:schemeClr val="dk1"/>
                </a:solidFill>
                <a:latin typeface="Calibri"/>
                <a:ea typeface="Calibri"/>
                <a:cs typeface="Calibri"/>
                <a:sym typeface="Calibri"/>
              </a:rPr>
              <a:t>Want to start by saying that….. Not sure we have altogether realised the implications of this but some teachers have and it is changing their practice. </a:t>
            </a:r>
            <a:endParaRPr sz="1300" dirty="0">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918860" y="10429646"/>
            <a:ext cx="2997998" cy="549029"/>
          </a:xfrm>
          <a:prstGeom prst="rect">
            <a:avLst/>
          </a:prstGeom>
          <a:noFill/>
          <a:ln>
            <a:noFill/>
          </a:ln>
        </p:spPr>
        <p:txBody>
          <a:bodyPr spcFirstLastPara="1" wrap="square" lIns="97656" tIns="48815" rIns="97656" bIns="48815" anchor="b" anchorCtr="0">
            <a:noAutofit/>
          </a:bodyPr>
          <a:lstStyle/>
          <a:p>
            <a:pPr defTabSz="483078" fontAlgn="base">
              <a:defRPr/>
            </a:pPr>
            <a:fld id="{00000000-1234-1234-1234-123412341234}" type="slidenum">
              <a:rPr lang="en-GB">
                <a:solidFill>
                  <a:prstClr val="black"/>
                </a:solidFill>
                <a:latin typeface="Georgia"/>
                <a:ea typeface="Georgia"/>
                <a:cs typeface="Georgia"/>
                <a:sym typeface="Georgia"/>
              </a:rPr>
              <a:pPr defTabSz="483078" fontAlgn="base">
                <a:defRPr/>
              </a:pPr>
              <a:t>12</a:t>
            </a:fld>
            <a:endParaRPr>
              <a:solidFill>
                <a:prstClr val="black"/>
              </a:solidFill>
              <a:latin typeface="Georgia"/>
              <a:ea typeface="Georgia"/>
              <a:cs typeface="Georgia"/>
              <a:sym typeface="Georgia"/>
            </a:endParaRPr>
          </a:p>
        </p:txBody>
      </p:sp>
    </p:spTree>
    <p:extLst>
      <p:ext uri="{BB962C8B-B14F-4D97-AF65-F5344CB8AC3E}">
        <p14:creationId xmlns:p14="http://schemas.microsoft.com/office/powerpoint/2010/main" val="306220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201613" y="822325"/>
            <a:ext cx="7321551" cy="41195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Shape 278"/>
          <p:cNvSpPr txBox="1">
            <a:spLocks noGrp="1"/>
          </p:cNvSpPr>
          <p:nvPr>
            <p:ph type="body" idx="1"/>
          </p:nvPr>
        </p:nvSpPr>
        <p:spPr>
          <a:xfrm>
            <a:off x="691846" y="5215775"/>
            <a:ext cx="5534767" cy="4941260"/>
          </a:xfrm>
          <a:prstGeom prst="rect">
            <a:avLst/>
          </a:prstGeom>
          <a:noFill/>
          <a:ln>
            <a:noFill/>
          </a:ln>
        </p:spPr>
        <p:txBody>
          <a:bodyPr spcFirstLastPara="1" wrap="square" lIns="97656" tIns="48815" rIns="97656" bIns="48815" anchor="t" anchorCtr="0">
            <a:noAutofit/>
          </a:bodyPr>
          <a:lstStyle/>
          <a:p>
            <a:r>
              <a:rPr lang="en-GB" sz="1300" dirty="0">
                <a:solidFill>
                  <a:schemeClr val="dk1"/>
                </a:solidFill>
                <a:latin typeface="Calibri"/>
                <a:ea typeface="Calibri"/>
                <a:cs typeface="Calibri"/>
                <a:sym typeface="Calibri"/>
              </a:rPr>
              <a:t>Want to start by saying that….. Not sure we have altogether realised the implications of this but some teachers have and it is changing their practice. </a:t>
            </a:r>
            <a:endParaRPr sz="1300" dirty="0">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918860" y="10429646"/>
            <a:ext cx="2997998" cy="549029"/>
          </a:xfrm>
          <a:prstGeom prst="rect">
            <a:avLst/>
          </a:prstGeom>
          <a:noFill/>
          <a:ln>
            <a:noFill/>
          </a:ln>
        </p:spPr>
        <p:txBody>
          <a:bodyPr spcFirstLastPara="1" wrap="square" lIns="97656" tIns="48815" rIns="97656" bIns="48815" anchor="b" anchorCtr="0">
            <a:noAutofit/>
          </a:bodyPr>
          <a:lstStyle/>
          <a:p>
            <a:pPr defTabSz="483078" fontAlgn="base">
              <a:defRPr/>
            </a:pPr>
            <a:fld id="{00000000-1234-1234-1234-123412341234}" type="slidenum">
              <a:rPr lang="en-GB">
                <a:solidFill>
                  <a:prstClr val="black"/>
                </a:solidFill>
                <a:latin typeface="Georgia"/>
                <a:ea typeface="Georgia"/>
                <a:cs typeface="Georgia"/>
                <a:sym typeface="Georgia"/>
              </a:rPr>
              <a:pPr defTabSz="483078" fontAlgn="base">
                <a:defRPr/>
              </a:pPr>
              <a:t>15</a:t>
            </a:fld>
            <a:endParaRPr>
              <a:solidFill>
                <a:prstClr val="black"/>
              </a:solidFill>
              <a:latin typeface="Georgia"/>
              <a:ea typeface="Georgia"/>
              <a:cs typeface="Georgia"/>
              <a:sym typeface="Georgia"/>
            </a:endParaRPr>
          </a:p>
        </p:txBody>
      </p:sp>
    </p:spTree>
    <p:extLst>
      <p:ext uri="{BB962C8B-B14F-4D97-AF65-F5344CB8AC3E}">
        <p14:creationId xmlns:p14="http://schemas.microsoft.com/office/powerpoint/2010/main" val="1224365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we bring this all together…. </a:t>
            </a:r>
          </a:p>
          <a:p>
            <a:br>
              <a:rPr lang="en-GB" dirty="0"/>
            </a:br>
            <a:r>
              <a:rPr lang="en-GB" dirty="0"/>
              <a:t>As we talk this through you will probably think I am doing some of this already and that is correct but the key is that this is like the picture</a:t>
            </a:r>
            <a:r>
              <a:rPr lang="en-GB" baseline="0" dirty="0"/>
              <a:t> on the front of the jigsaw box. You already have some pieces in place but this helps you understand what is missing and when you put everything together you have a wonderful picture and that is what is needed if you are to actively create more </a:t>
            </a:r>
            <a:r>
              <a:rPr lang="en-GB" baseline="0"/>
              <a:t>high performers. </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16</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279741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901700"/>
            <a:ext cx="8018463" cy="4511675"/>
          </a:xfrm>
        </p:spPr>
      </p:sp>
      <p:sp>
        <p:nvSpPr>
          <p:cNvPr id="3" name="Notes Placeholder 2"/>
          <p:cNvSpPr>
            <a:spLocks noGrp="1"/>
          </p:cNvSpPr>
          <p:nvPr>
            <p:ph type="body" idx="1"/>
          </p:nvPr>
        </p:nvSpPr>
        <p:spPr/>
        <p:txBody>
          <a:bodyPr>
            <a:normAutofit/>
          </a:bodyPr>
          <a:lstStyle/>
          <a:p>
            <a:r>
              <a:rPr lang="en-GB" dirty="0"/>
              <a:t>Striving brings more satisfaction than just doing the easy work </a:t>
            </a:r>
          </a:p>
        </p:txBody>
      </p:sp>
      <p:sp>
        <p:nvSpPr>
          <p:cNvPr id="4" name="Slide Number Placeholder 3"/>
          <p:cNvSpPr>
            <a:spLocks noGrp="1"/>
          </p:cNvSpPr>
          <p:nvPr>
            <p:ph type="sldNum" sz="quarter" idx="10"/>
          </p:nvPr>
        </p:nvSpPr>
        <p:spPr/>
        <p:txBody>
          <a:bodyPr/>
          <a:lstStyle/>
          <a:p>
            <a:pPr defTabSz="539310" fontAlgn="base">
              <a:spcBef>
                <a:spcPct val="0"/>
              </a:spcBef>
              <a:spcAft>
                <a:spcPct val="0"/>
              </a:spcAft>
              <a:defRPr/>
            </a:pPr>
            <a:fld id="{2015D4E4-F7E3-4F1C-A73E-0DDD3BCD5ACB}" type="slidenum">
              <a:rPr lang="en-GB" sz="1500">
                <a:solidFill>
                  <a:prstClr val="black"/>
                </a:solidFill>
                <a:latin typeface="Georgia" pitchFamily="18" charset="0"/>
                <a:ea typeface="ＭＳ Ｐゴシック"/>
              </a:rPr>
              <a:pPr defTabSz="539310" fontAlgn="base">
                <a:spcBef>
                  <a:spcPct val="0"/>
                </a:spcBef>
                <a:spcAft>
                  <a:spcPct val="0"/>
                </a:spcAft>
                <a:defRPr/>
              </a:pPr>
              <a:t>17</a:t>
            </a:fld>
            <a:endParaRPr lang="en-GB" sz="1500" dirty="0">
              <a:solidFill>
                <a:prstClr val="black"/>
              </a:solidFill>
              <a:latin typeface="Georgia" pitchFamily="18" charset="0"/>
              <a:ea typeface="ＭＳ Ｐゴシック"/>
            </a:endParaRPr>
          </a:p>
        </p:txBody>
      </p:sp>
    </p:spTree>
    <p:extLst>
      <p:ext uri="{BB962C8B-B14F-4D97-AF65-F5344CB8AC3E}">
        <p14:creationId xmlns:p14="http://schemas.microsoft.com/office/powerpoint/2010/main" val="114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to pull up the first list and ask for comments from delegates. Do they accept these statements as evidence of a Growth Mindset and how do they encourage this  in their classes?</a:t>
            </a:r>
          </a:p>
          <a:p>
            <a:r>
              <a:rPr lang="en-GB" dirty="0"/>
              <a:t>Click to pull up the second list.  What are the differences? Do they think the second list is achievable? Desirable?</a:t>
            </a:r>
          </a:p>
        </p:txBody>
      </p:sp>
      <p:sp>
        <p:nvSpPr>
          <p:cNvPr id="4" name="Slide Number Placeholder 3"/>
          <p:cNvSpPr>
            <a:spLocks noGrp="1"/>
          </p:cNvSpPr>
          <p:nvPr>
            <p:ph type="sldNum" sz="quarter" idx="10"/>
          </p:nvPr>
        </p:nvSpPr>
        <p:spPr/>
        <p:txBody>
          <a:bodyPr/>
          <a:lstStyle/>
          <a:p>
            <a:pPr defTabSz="966155">
              <a:defRPr/>
            </a:pPr>
            <a:fld id="{150FA1D2-EEAC-44D1-93CA-F2542433D5AA}" type="slidenum">
              <a:rPr lang="en-GB">
                <a:solidFill>
                  <a:prstClr val="black"/>
                </a:solidFill>
                <a:latin typeface="Calibri" panose="020F0502020204030204"/>
                <a:ea typeface="ＭＳ Ｐゴシック"/>
              </a:rPr>
              <a:pPr defTabSz="966155">
                <a:defRPr/>
              </a:pPr>
              <a:t>19</a:t>
            </a:fld>
            <a:endParaRPr lang="en-GB">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469348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drill down to some detail.  In HPL there are two types of competencies you need to help pupils develop</a:t>
            </a:r>
            <a:r>
              <a:rPr lang="en-GB" baseline="0" dirty="0"/>
              <a:t> </a:t>
            </a:r>
            <a:r>
              <a:rPr lang="en-GB" dirty="0"/>
              <a:t>and pupils need to develop them through regular and frequent practice</a:t>
            </a:r>
            <a:r>
              <a:rPr lang="en-GB" baseline="0" dirty="0"/>
              <a:t> in their normal lessons. </a:t>
            </a:r>
          </a:p>
          <a:p>
            <a:endParaRPr lang="en-GB" baseline="0" dirty="0"/>
          </a:p>
          <a:p>
            <a:r>
              <a:rPr lang="en-GB" baseline="0" dirty="0"/>
              <a:t>The two types are mutually reliant. </a:t>
            </a:r>
            <a:r>
              <a:rPr lang="en-GB" dirty="0"/>
              <a:t>Like the double helix, one is no good without the other. We need to enable pupils</a:t>
            </a:r>
            <a:r>
              <a:rPr lang="en-GB" baseline="0" dirty="0"/>
              <a:t> to develop the full range. Both ‘Thinking’ and ‘Behaviours’. </a:t>
            </a:r>
          </a:p>
          <a:p>
            <a:endParaRPr lang="en-GB" baseline="0" dirty="0"/>
          </a:p>
          <a:p>
            <a:r>
              <a:rPr lang="en-GB" baseline="0" dirty="0"/>
              <a:t>They have been proven to be the basis of advanced cognitive performance. </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20</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2118362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 it through systematically developing advanced cognition </a:t>
            </a:r>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21</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609725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the group</a:t>
            </a:r>
            <a:r>
              <a:rPr lang="en-GB" baseline="0" dirty="0"/>
              <a:t> through these one at a time. Not a ‘pick and mix’ set of competencies and habits but a set that need to be developed in its entirety. Using the different competencies should not be confusing, difficult or onerous.</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22</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1060624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t>Might look a bit daunting but it isn’t really. You know all this – we are just putting it all together. </a:t>
            </a:r>
          </a:p>
        </p:txBody>
      </p:sp>
      <p:sp>
        <p:nvSpPr>
          <p:cNvPr id="199683" name="Slide Number Placeholder 3"/>
          <p:cNvSpPr txBox="1">
            <a:spLocks noGrp="1"/>
          </p:cNvSpPr>
          <p:nvPr/>
        </p:nvSpPr>
        <p:spPr bwMode="auto">
          <a:xfrm>
            <a:off x="3936095" y="11427341"/>
            <a:ext cx="3011185" cy="601549"/>
          </a:xfrm>
          <a:prstGeom prst="rect">
            <a:avLst/>
          </a:prstGeom>
          <a:noFill/>
          <a:ln w="9525">
            <a:noFill/>
            <a:miter lim="800000"/>
            <a:headEnd/>
            <a:tailEnd/>
          </a:ln>
        </p:spPr>
        <p:txBody>
          <a:bodyPr lIns="107851" tIns="53926" rIns="107851" bIns="53926" anchor="b"/>
          <a:lstStyle/>
          <a:p>
            <a:pPr algn="r" defTabSz="539259" fontAlgn="base">
              <a:spcBef>
                <a:spcPct val="0"/>
              </a:spcBef>
              <a:spcAft>
                <a:spcPct val="0"/>
              </a:spcAft>
              <a:defRPr/>
            </a:pPr>
            <a:fld id="{70B61C85-73D3-461B-BBCA-648F81DA7633}" type="slidenum">
              <a:rPr lang="en-US" sz="1500">
                <a:solidFill>
                  <a:prstClr val="black"/>
                </a:solidFill>
                <a:latin typeface="Georgia" pitchFamily="18" charset="0"/>
                <a:ea typeface="ＭＳ Ｐゴシック"/>
              </a:rPr>
              <a:pPr algn="r" defTabSz="539259" fontAlgn="base">
                <a:spcBef>
                  <a:spcPct val="0"/>
                </a:spcBef>
                <a:spcAft>
                  <a:spcPct val="0"/>
                </a:spcAft>
                <a:defRPr/>
              </a:pPr>
              <a:t>24</a:t>
            </a:fld>
            <a:endParaRPr lang="en-US" sz="1500">
              <a:solidFill>
                <a:prstClr val="black"/>
              </a:solidFill>
              <a:latin typeface="Georgia" pitchFamily="18" charset="0"/>
              <a:ea typeface="ＭＳ Ｐゴシック"/>
            </a:endParaRPr>
          </a:p>
        </p:txBody>
      </p:sp>
    </p:spTree>
    <p:extLst>
      <p:ext uri="{BB962C8B-B14F-4D97-AF65-F5344CB8AC3E}">
        <p14:creationId xmlns:p14="http://schemas.microsoft.com/office/powerpoint/2010/main" val="15101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to pull up the first list and ask for comments from delegates. Do they accept these statements as evidence of a Growth Mindset and how do they encourage this  in their classes?</a:t>
            </a:r>
          </a:p>
          <a:p>
            <a:r>
              <a:rPr lang="en-GB" dirty="0"/>
              <a:t>Click to pull up the second list.  What are the differences? Do they think the second list is achievable? Desirable?</a:t>
            </a:r>
          </a:p>
        </p:txBody>
      </p:sp>
      <p:sp>
        <p:nvSpPr>
          <p:cNvPr id="4" name="Slide Number Placeholder 3"/>
          <p:cNvSpPr>
            <a:spLocks noGrp="1"/>
          </p:cNvSpPr>
          <p:nvPr>
            <p:ph type="sldNum" sz="quarter" idx="10"/>
          </p:nvPr>
        </p:nvSpPr>
        <p:spPr/>
        <p:txBody>
          <a:bodyPr/>
          <a:lstStyle/>
          <a:p>
            <a:pPr defTabSz="966155">
              <a:defRPr/>
            </a:pPr>
            <a:fld id="{150FA1D2-EEAC-44D1-93CA-F2542433D5AA}" type="slidenum">
              <a:rPr lang="en-GB">
                <a:solidFill>
                  <a:prstClr val="black"/>
                </a:solidFill>
                <a:latin typeface="Calibri" panose="020F0502020204030204"/>
                <a:ea typeface="ＭＳ Ｐゴシック"/>
              </a:rPr>
              <a:pPr defTabSz="966155">
                <a:defRPr/>
              </a:pPr>
              <a:t>27</a:t>
            </a:fld>
            <a:endParaRPr lang="en-GB">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59365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a:t>
            </a:r>
            <a:r>
              <a:rPr lang="en-GB" baseline="0" dirty="0"/>
              <a:t> 1 – we know its possible so that is our goal</a:t>
            </a:r>
          </a:p>
          <a:p>
            <a:r>
              <a:rPr lang="en-GB" baseline="0" dirty="0"/>
              <a:t>Set 2 – we know how and need to establish this methodology in our classroom/s and embed it</a:t>
            </a:r>
          </a:p>
          <a:p>
            <a:r>
              <a:rPr lang="en-GB" baseline="0" dirty="0"/>
              <a:t>Set 3 – it’s a teacher’s responsibility to work out how to best develop these competencies as a part of their day to day practice what holds back individuals from achieving this competence. </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4</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995122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A48CB16E-FE8F-4558-BC1A-4069EEE4BE57}" type="slidenum">
              <a:rPr lang="en-GB">
                <a:solidFill>
                  <a:prstClr val="black"/>
                </a:solidFill>
                <a:latin typeface="Georgia" pitchFamily="18" charset="0"/>
                <a:ea typeface="ＭＳ Ｐゴシック"/>
              </a:rPr>
              <a:pPr defTabSz="483078" fontAlgn="base">
                <a:spcBef>
                  <a:spcPct val="0"/>
                </a:spcBef>
                <a:spcAft>
                  <a:spcPct val="0"/>
                </a:spcAft>
                <a:defRPr/>
              </a:pPr>
              <a:t>28</a:t>
            </a:fld>
            <a:endParaRPr lang="en-GB">
              <a:solidFill>
                <a:prstClr val="black"/>
              </a:solidFill>
              <a:latin typeface="Georgia" pitchFamily="18" charset="0"/>
              <a:ea typeface="ＭＳ Ｐゴシック"/>
            </a:endParaRPr>
          </a:p>
        </p:txBody>
      </p:sp>
    </p:spTree>
    <p:extLst>
      <p:ext uri="{BB962C8B-B14F-4D97-AF65-F5344CB8AC3E}">
        <p14:creationId xmlns:p14="http://schemas.microsoft.com/office/powerpoint/2010/main" val="3102796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201613" y="822325"/>
            <a:ext cx="7321551" cy="41195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Shape 661"/>
          <p:cNvSpPr txBox="1">
            <a:spLocks noGrp="1"/>
          </p:cNvSpPr>
          <p:nvPr>
            <p:ph type="body" idx="1"/>
          </p:nvPr>
        </p:nvSpPr>
        <p:spPr>
          <a:xfrm>
            <a:off x="691846" y="5215775"/>
            <a:ext cx="5534767" cy="4941260"/>
          </a:xfrm>
          <a:prstGeom prst="rect">
            <a:avLst/>
          </a:prstGeom>
          <a:noFill/>
          <a:ln>
            <a:noFill/>
          </a:ln>
        </p:spPr>
        <p:txBody>
          <a:bodyPr spcFirstLastPara="1" wrap="square" lIns="97656" tIns="48815" rIns="97656" bIns="48815" anchor="t" anchorCtr="0">
            <a:noAutofit/>
          </a:bodyPr>
          <a:lstStyle/>
          <a:p>
            <a:endParaRPr sz="1300" dirty="0">
              <a:solidFill>
                <a:schemeClr val="dk1"/>
              </a:solidFill>
              <a:latin typeface="Calibri"/>
              <a:ea typeface="Calibri"/>
              <a:cs typeface="Calibri"/>
              <a:sym typeface="Calibri"/>
            </a:endParaRPr>
          </a:p>
          <a:p>
            <a:endParaRPr sz="1300" dirty="0">
              <a:solidFill>
                <a:schemeClr val="dk1"/>
              </a:solidFill>
              <a:latin typeface="Calibri"/>
              <a:ea typeface="Calibri"/>
              <a:cs typeface="Calibri"/>
              <a:sym typeface="Calibri"/>
            </a:endParaRPr>
          </a:p>
        </p:txBody>
      </p:sp>
      <p:sp>
        <p:nvSpPr>
          <p:cNvPr id="662" name="Shape 662"/>
          <p:cNvSpPr txBox="1">
            <a:spLocks noGrp="1"/>
          </p:cNvSpPr>
          <p:nvPr>
            <p:ph type="sldNum" idx="12"/>
          </p:nvPr>
        </p:nvSpPr>
        <p:spPr>
          <a:xfrm>
            <a:off x="3918860" y="10429646"/>
            <a:ext cx="2997998" cy="549029"/>
          </a:xfrm>
          <a:prstGeom prst="rect">
            <a:avLst/>
          </a:prstGeom>
          <a:noFill/>
          <a:ln>
            <a:noFill/>
          </a:ln>
        </p:spPr>
        <p:txBody>
          <a:bodyPr spcFirstLastPara="1" wrap="square" lIns="97656" tIns="48815" rIns="97656" bIns="48815" anchor="b" anchorCtr="0">
            <a:noAutofit/>
          </a:bodyPr>
          <a:lstStyle/>
          <a:p>
            <a:pPr defTabSz="966155">
              <a:defRPr/>
            </a:pPr>
            <a:fld id="{00000000-1234-1234-1234-123412341234}" type="slidenum">
              <a:rPr lang="en-GB">
                <a:solidFill>
                  <a:prstClr val="black"/>
                </a:solidFill>
                <a:latin typeface="Georgia"/>
                <a:ea typeface="Georgia"/>
                <a:cs typeface="Georgia"/>
                <a:sym typeface="Georgia"/>
              </a:rPr>
              <a:pPr defTabSz="966155">
                <a:defRPr/>
              </a:pPr>
              <a:t>35</a:t>
            </a:fld>
            <a:endParaRPr>
              <a:solidFill>
                <a:prstClr val="black"/>
              </a:solidFill>
              <a:latin typeface="Georgia"/>
              <a:ea typeface="Georgia"/>
              <a:cs typeface="Georgia"/>
              <a:sym typeface="Georg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a:t>
            </a:r>
            <a:r>
              <a:rPr lang="en-GB" baseline="0" dirty="0"/>
              <a:t> banish this old fashioned thinking from our minds and instead… </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5</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200547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think its difficult</a:t>
            </a:r>
            <a:r>
              <a:rPr lang="en-GB" baseline="0" dirty="0"/>
              <a:t> to imagine the unimaginable think gender</a:t>
            </a:r>
            <a:endParaRPr lang="en-GB" dirty="0"/>
          </a:p>
        </p:txBody>
      </p:sp>
      <p:sp>
        <p:nvSpPr>
          <p:cNvPr id="4" name="Slide Number Placeholder 3"/>
          <p:cNvSpPr>
            <a:spLocks noGrp="1"/>
          </p:cNvSpPr>
          <p:nvPr>
            <p:ph type="sldNum" sz="quarter" idx="10"/>
          </p:nvPr>
        </p:nvSpPr>
        <p:spPr/>
        <p:txBody>
          <a:bodyPr/>
          <a:lstStyle/>
          <a:p>
            <a:pPr defTabSz="966155">
              <a:defRPr/>
            </a:pPr>
            <a:fld id="{47ED8B0C-82EA-ED49-B5B9-1595C7112D7A}" type="slidenum">
              <a:rPr lang="en-US">
                <a:solidFill>
                  <a:prstClr val="black"/>
                </a:solidFill>
                <a:latin typeface="Calibri" panose="020F0502020204030204"/>
              </a:rPr>
              <a:pPr defTabSz="96615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138153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201613" y="822325"/>
            <a:ext cx="7321551" cy="41195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Shape 278"/>
          <p:cNvSpPr txBox="1">
            <a:spLocks noGrp="1"/>
          </p:cNvSpPr>
          <p:nvPr>
            <p:ph type="body" idx="1"/>
          </p:nvPr>
        </p:nvSpPr>
        <p:spPr>
          <a:xfrm>
            <a:off x="691846" y="5215775"/>
            <a:ext cx="5534767" cy="4941260"/>
          </a:xfrm>
          <a:prstGeom prst="rect">
            <a:avLst/>
          </a:prstGeom>
          <a:noFill/>
          <a:ln>
            <a:noFill/>
          </a:ln>
        </p:spPr>
        <p:txBody>
          <a:bodyPr spcFirstLastPara="1" wrap="square" lIns="97656" tIns="48815" rIns="97656" bIns="48815" anchor="t" anchorCtr="0">
            <a:noAutofit/>
          </a:bodyPr>
          <a:lstStyle/>
          <a:p>
            <a:r>
              <a:rPr lang="en-GB" sz="1300" dirty="0">
                <a:solidFill>
                  <a:schemeClr val="dk1"/>
                </a:solidFill>
                <a:latin typeface="Calibri"/>
                <a:ea typeface="Calibri"/>
                <a:cs typeface="Calibri"/>
                <a:sym typeface="Calibri"/>
              </a:rPr>
              <a:t>Want to start by saying that….. Not sure we have altogether realised the implications of this but some teachers have and it is changing their practice. </a:t>
            </a:r>
            <a:endParaRPr sz="1300" dirty="0">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918860" y="10429646"/>
            <a:ext cx="2997998" cy="549029"/>
          </a:xfrm>
          <a:prstGeom prst="rect">
            <a:avLst/>
          </a:prstGeom>
          <a:noFill/>
          <a:ln>
            <a:noFill/>
          </a:ln>
        </p:spPr>
        <p:txBody>
          <a:bodyPr spcFirstLastPara="1" wrap="square" lIns="97656" tIns="48815" rIns="97656" bIns="48815" anchor="b" anchorCtr="0">
            <a:noAutofit/>
          </a:bodyPr>
          <a:lstStyle/>
          <a:p>
            <a:pPr defTabSz="483078" fontAlgn="base">
              <a:defRPr/>
            </a:pPr>
            <a:fld id="{00000000-1234-1234-1234-123412341234}" type="slidenum">
              <a:rPr lang="en-GB">
                <a:solidFill>
                  <a:prstClr val="black"/>
                </a:solidFill>
                <a:latin typeface="Georgia"/>
                <a:ea typeface="Georgia"/>
                <a:cs typeface="Georgia"/>
                <a:sym typeface="Georgia"/>
              </a:rPr>
              <a:pPr defTabSz="483078" fontAlgn="base">
                <a:defRPr/>
              </a:pPr>
              <a:t>7</a:t>
            </a:fld>
            <a:endParaRPr>
              <a:solidFill>
                <a:prstClr val="black"/>
              </a:solidFill>
              <a:latin typeface="Georgia"/>
              <a:ea typeface="Georgia"/>
              <a:cs typeface="Georgia"/>
              <a:sym typeface="Georgia"/>
            </a:endParaRPr>
          </a:p>
        </p:txBody>
      </p:sp>
    </p:spTree>
    <p:extLst>
      <p:ext uri="{BB962C8B-B14F-4D97-AF65-F5344CB8AC3E}">
        <p14:creationId xmlns:p14="http://schemas.microsoft.com/office/powerpoint/2010/main" val="401627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8</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427205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9</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670916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improve intelligence because the brain is mouldable</a:t>
            </a:r>
            <a:r>
              <a:rPr lang="en-GB" baseline="0" dirty="0"/>
              <a:t> and more plastic than we thought. (Thanks Neuro-science for demonstrating </a:t>
            </a:r>
            <a:r>
              <a:rPr lang="en-GB" b="1" baseline="0" dirty="0"/>
              <a:t>why</a:t>
            </a:r>
            <a:r>
              <a:rPr lang="en-GB" baseline="0" dirty="0"/>
              <a:t> we can make people more intelligent).</a:t>
            </a:r>
          </a:p>
          <a:p>
            <a:endParaRPr lang="en-GB" baseline="0" dirty="0"/>
          </a:p>
          <a:p>
            <a:r>
              <a:rPr lang="en-GB" baseline="0" dirty="0"/>
              <a:t>Think about that for a moment… what does that imply for us in education</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10</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77054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according to Angers Ericsson everyone can be a high</a:t>
            </a:r>
            <a:r>
              <a:rPr lang="en-GB" baseline="0" dirty="0"/>
              <a:t> performer. He has proved that you can take random groups of people and train them to be experts in any domain of your choice. </a:t>
            </a:r>
          </a:p>
          <a:p>
            <a:endParaRPr lang="en-GB" baseline="0" dirty="0"/>
          </a:p>
          <a:p>
            <a:r>
              <a:rPr lang="en-GB" baseline="0" dirty="0"/>
              <a:t>So maybe we could all be high </a:t>
            </a:r>
            <a:r>
              <a:rPr lang="en-GB" baseline="0" dirty="0" err="1"/>
              <a:t>perfromers</a:t>
            </a:r>
            <a:r>
              <a:rPr lang="en-GB" baseline="0" dirty="0"/>
              <a:t>. </a:t>
            </a:r>
            <a:endParaRPr lang="en-GB" dirty="0"/>
          </a:p>
        </p:txBody>
      </p:sp>
      <p:sp>
        <p:nvSpPr>
          <p:cNvPr id="4" name="Slide Number Placeholder 3"/>
          <p:cNvSpPr>
            <a:spLocks noGrp="1"/>
          </p:cNvSpPr>
          <p:nvPr>
            <p:ph type="sldNum" sz="quarter" idx="10"/>
          </p:nvPr>
        </p:nvSpPr>
        <p:spPr/>
        <p:txBody>
          <a:bodyPr/>
          <a:lstStyle/>
          <a:p>
            <a:pPr defTabSz="483078" fontAlgn="base">
              <a:spcBef>
                <a:spcPct val="0"/>
              </a:spcBef>
              <a:spcAft>
                <a:spcPct val="0"/>
              </a:spcAft>
              <a:defRPr/>
            </a:pPr>
            <a:fld id="{47ED8B0C-82EA-ED49-B5B9-1595C7112D7A}" type="slidenum">
              <a:rPr lang="en-US">
                <a:solidFill>
                  <a:prstClr val="black"/>
                </a:solidFill>
                <a:latin typeface="Georgia" pitchFamily="18" charset="0"/>
                <a:ea typeface="ＭＳ Ｐゴシック"/>
              </a:rPr>
              <a:pPr defTabSz="483078" fontAlgn="base">
                <a:spcBef>
                  <a:spcPct val="0"/>
                </a:spcBef>
                <a:spcAft>
                  <a:spcPct val="0"/>
                </a:spcAft>
                <a:defRPr/>
              </a:pPr>
              <a:t>11</a:t>
            </a:fld>
            <a:endParaRPr lang="en-US">
              <a:solidFill>
                <a:prstClr val="black"/>
              </a:solidFill>
              <a:latin typeface="Georgia" pitchFamily="18" charset="0"/>
              <a:ea typeface="ＭＳ Ｐゴシック"/>
            </a:endParaRPr>
          </a:p>
        </p:txBody>
      </p:sp>
    </p:spTree>
    <p:extLst>
      <p:ext uri="{BB962C8B-B14F-4D97-AF65-F5344CB8AC3E}">
        <p14:creationId xmlns:p14="http://schemas.microsoft.com/office/powerpoint/2010/main" val="3221894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770157"/>
            <a:ext cx="9144000" cy="808630"/>
          </a:xfrm>
        </p:spPr>
        <p:txBody>
          <a:bodyPr/>
          <a:lstStyle>
            <a:lvl1pPr marL="0" indent="0" algn="ctr">
              <a:buNone/>
              <a:defRPr sz="2400">
                <a:solidFill>
                  <a:srgbClr val="E8502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p:cNvSpPr/>
          <p:nvPr/>
        </p:nvSpPr>
        <p:spPr>
          <a:xfrm>
            <a:off x="0" y="2"/>
            <a:ext cx="12192000" cy="140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914400" y="2133951"/>
            <a:ext cx="10363200" cy="2022362"/>
          </a:xfrm>
        </p:spPr>
        <p:txBody>
          <a:bodyPr anchor="b"/>
          <a:lstStyle>
            <a:lvl1pPr algn="ctr">
              <a:defRPr sz="6000">
                <a:solidFill>
                  <a:srgbClr val="E85024"/>
                </a:solidFill>
              </a:defRPr>
            </a:lvl1pPr>
          </a:lstStyle>
          <a:p>
            <a:r>
              <a:rPr lang="en-US"/>
              <a:t>Click to edit Master title style</a:t>
            </a:r>
            <a:endParaRPr lang="en-US" dirty="0"/>
          </a:p>
        </p:txBody>
      </p:sp>
      <p:pic>
        <p:nvPicPr>
          <p:cNvPr id="10" name="Picture 9" descr="HPL-logo.jpg"/>
          <p:cNvPicPr>
            <a:picLocks noChangeAspect="1"/>
          </p:cNvPicPr>
          <p:nvPr/>
        </p:nvPicPr>
        <p:blipFill>
          <a:blip r:embed="rId2" cstate="print"/>
          <a:stretch>
            <a:fillRect/>
          </a:stretch>
        </p:blipFill>
        <p:spPr>
          <a:xfrm>
            <a:off x="719668" y="540000"/>
            <a:ext cx="4701452" cy="1136400"/>
          </a:xfrm>
          <a:prstGeom prst="rect">
            <a:avLst/>
          </a:prstGeom>
        </p:spPr>
      </p:pic>
    </p:spTree>
    <p:extLst>
      <p:ext uri="{BB962C8B-B14F-4D97-AF65-F5344CB8AC3E}">
        <p14:creationId xmlns:p14="http://schemas.microsoft.com/office/powerpoint/2010/main" val="199578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Features of World Class Schools</a:t>
            </a:r>
          </a:p>
        </p:txBody>
      </p:sp>
      <p:sp>
        <p:nvSpPr>
          <p:cNvPr id="3" name="TextBox 2"/>
          <p:cNvSpPr txBox="1"/>
          <p:nvPr/>
        </p:nvSpPr>
        <p:spPr>
          <a:xfrm>
            <a:off x="1297909" y="1800000"/>
            <a:ext cx="9600000" cy="2431435"/>
          </a:xfrm>
          <a:prstGeom prst="rect">
            <a:avLst/>
          </a:prstGeom>
          <a:noFill/>
        </p:spPr>
        <p:txBody>
          <a:bodyPr wrap="square" rtlCol="0">
            <a:spAutoFit/>
          </a:bodyPr>
          <a:lstStyle/>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They see the school as a well-oiled machine that can deliver the same high standards for students year on year, regardless of background.</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They are purposeful but also relaxed, with both students and staff feeling at ease in the school. </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They place a high level of trust in their teachers and their students and structures are geared to timely intervention and benchmarking rather than constant monitoring.</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Internal accountability precedes external accountability with the school taking ownership for their own performance. </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Everyone feels an emotional attachment to the school.  They don’t see themselves as world class because they are never complacent and are continually seeking to refine and improve. </a:t>
            </a:r>
          </a:p>
        </p:txBody>
      </p:sp>
    </p:spTree>
    <p:extLst>
      <p:ext uri="{BB962C8B-B14F-4D97-AF65-F5344CB8AC3E}">
        <p14:creationId xmlns:p14="http://schemas.microsoft.com/office/powerpoint/2010/main" val="333358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The 7 Pillars of High Performance</a:t>
            </a:r>
            <a:endParaRPr lang="en-US" dirty="0"/>
          </a:p>
        </p:txBody>
      </p:sp>
      <p:pic>
        <p:nvPicPr>
          <p:cNvPr id="3" name="Picture 2" descr="Slide 6a.jpg"/>
          <p:cNvPicPr>
            <a:picLocks noChangeAspect="1"/>
          </p:cNvPicPr>
          <p:nvPr/>
        </p:nvPicPr>
        <p:blipFill>
          <a:blip r:embed="rId2" cstate="print"/>
          <a:stretch>
            <a:fillRect/>
          </a:stretch>
        </p:blipFill>
        <p:spPr>
          <a:xfrm>
            <a:off x="1689405" y="5454093"/>
            <a:ext cx="8590482" cy="413309"/>
          </a:xfrm>
          <a:prstGeom prst="rect">
            <a:avLst/>
          </a:prstGeom>
        </p:spPr>
      </p:pic>
      <p:pic>
        <p:nvPicPr>
          <p:cNvPr id="4" name="Picture 3" descr="Slide 6b.jpg"/>
          <p:cNvPicPr>
            <a:picLocks noChangeAspect="1"/>
          </p:cNvPicPr>
          <p:nvPr/>
        </p:nvPicPr>
        <p:blipFill>
          <a:blip r:embed="rId3" cstate="print"/>
          <a:stretch>
            <a:fillRect/>
          </a:stretch>
        </p:blipFill>
        <p:spPr>
          <a:xfrm>
            <a:off x="1689405" y="2815135"/>
            <a:ext cx="8590482" cy="3052267"/>
          </a:xfrm>
          <a:prstGeom prst="rect">
            <a:avLst/>
          </a:prstGeom>
        </p:spPr>
      </p:pic>
      <p:pic>
        <p:nvPicPr>
          <p:cNvPr id="5" name="Picture 4" descr="Slide 6c.jpg"/>
          <p:cNvPicPr>
            <a:picLocks noChangeAspect="1"/>
          </p:cNvPicPr>
          <p:nvPr/>
        </p:nvPicPr>
        <p:blipFill>
          <a:blip r:embed="rId4" cstate="print"/>
          <a:stretch>
            <a:fillRect/>
          </a:stretch>
        </p:blipFill>
        <p:spPr>
          <a:xfrm>
            <a:off x="1699160" y="2815135"/>
            <a:ext cx="8590482" cy="3052267"/>
          </a:xfrm>
          <a:prstGeom prst="rect">
            <a:avLst/>
          </a:prstGeom>
        </p:spPr>
      </p:pic>
      <p:pic>
        <p:nvPicPr>
          <p:cNvPr id="7" name="Picture 6" descr="Slide 6d.jpg"/>
          <p:cNvPicPr>
            <a:picLocks noChangeAspect="1"/>
          </p:cNvPicPr>
          <p:nvPr/>
        </p:nvPicPr>
        <p:blipFill>
          <a:blip r:embed="rId5" cstate="print"/>
          <a:stretch>
            <a:fillRect/>
          </a:stretch>
        </p:blipFill>
        <p:spPr>
          <a:xfrm>
            <a:off x="1697788" y="2813085"/>
            <a:ext cx="8590482" cy="3052267"/>
          </a:xfrm>
          <a:prstGeom prst="rect">
            <a:avLst/>
          </a:prstGeom>
        </p:spPr>
      </p:pic>
      <p:pic>
        <p:nvPicPr>
          <p:cNvPr id="8" name="Picture 7" descr="Slide 6e.jpg"/>
          <p:cNvPicPr>
            <a:picLocks noChangeAspect="1"/>
          </p:cNvPicPr>
          <p:nvPr/>
        </p:nvPicPr>
        <p:blipFill>
          <a:blip r:embed="rId6" cstate="print"/>
          <a:stretch>
            <a:fillRect/>
          </a:stretch>
        </p:blipFill>
        <p:spPr>
          <a:xfrm>
            <a:off x="1697788" y="2813085"/>
            <a:ext cx="8590482" cy="3052267"/>
          </a:xfrm>
          <a:prstGeom prst="rect">
            <a:avLst/>
          </a:prstGeom>
        </p:spPr>
      </p:pic>
      <p:pic>
        <p:nvPicPr>
          <p:cNvPr id="9" name="Picture 8" descr="Slide 6f.jpg"/>
          <p:cNvPicPr>
            <a:picLocks noChangeAspect="1"/>
          </p:cNvPicPr>
          <p:nvPr/>
        </p:nvPicPr>
        <p:blipFill>
          <a:blip r:embed="rId7" cstate="print"/>
          <a:stretch>
            <a:fillRect/>
          </a:stretch>
        </p:blipFill>
        <p:spPr>
          <a:xfrm>
            <a:off x="1689405" y="2752954"/>
            <a:ext cx="8590482" cy="3114446"/>
          </a:xfrm>
          <a:prstGeom prst="rect">
            <a:avLst/>
          </a:prstGeom>
        </p:spPr>
      </p:pic>
      <p:pic>
        <p:nvPicPr>
          <p:cNvPr id="10" name="Picture 9" descr="Slide 6g.jpg"/>
          <p:cNvPicPr>
            <a:picLocks noChangeAspect="1"/>
          </p:cNvPicPr>
          <p:nvPr/>
        </p:nvPicPr>
        <p:blipFill>
          <a:blip r:embed="rId8" cstate="print"/>
          <a:stretch>
            <a:fillRect/>
          </a:stretch>
        </p:blipFill>
        <p:spPr>
          <a:xfrm>
            <a:off x="1697788" y="2750904"/>
            <a:ext cx="8590482" cy="3114446"/>
          </a:xfrm>
          <a:prstGeom prst="rect">
            <a:avLst/>
          </a:prstGeom>
        </p:spPr>
      </p:pic>
      <p:pic>
        <p:nvPicPr>
          <p:cNvPr id="11" name="Picture 10" descr="Slide 6h.jpg"/>
          <p:cNvPicPr>
            <a:picLocks noChangeAspect="1"/>
          </p:cNvPicPr>
          <p:nvPr/>
        </p:nvPicPr>
        <p:blipFill>
          <a:blip r:embed="rId9" cstate="print"/>
          <a:stretch>
            <a:fillRect/>
          </a:stretch>
        </p:blipFill>
        <p:spPr>
          <a:xfrm>
            <a:off x="1697788" y="2754834"/>
            <a:ext cx="8590482" cy="3114446"/>
          </a:xfrm>
          <a:prstGeom prst="rect">
            <a:avLst/>
          </a:prstGeom>
        </p:spPr>
      </p:pic>
      <p:pic>
        <p:nvPicPr>
          <p:cNvPr id="12" name="Picture 11" descr="Slide 6i.jpg"/>
          <p:cNvPicPr>
            <a:picLocks noChangeAspect="1"/>
          </p:cNvPicPr>
          <p:nvPr/>
        </p:nvPicPr>
        <p:blipFill>
          <a:blip r:embed="rId10" cstate="print"/>
          <a:stretch>
            <a:fillRect/>
          </a:stretch>
        </p:blipFill>
        <p:spPr>
          <a:xfrm>
            <a:off x="1689406" y="1631900"/>
            <a:ext cx="8609990" cy="4235501"/>
          </a:xfrm>
          <a:prstGeom prst="rect">
            <a:avLst/>
          </a:prstGeom>
        </p:spPr>
      </p:pic>
    </p:spTree>
    <p:extLst>
      <p:ext uri="{BB962C8B-B14F-4D97-AF65-F5344CB8AC3E}">
        <p14:creationId xmlns:p14="http://schemas.microsoft.com/office/powerpoint/2010/main" val="18108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Title 1"/>
          <p:cNvSpPr txBox="1">
            <a:spLocks/>
          </p:cNvSpPr>
          <p:nvPr/>
        </p:nvSpPr>
        <p:spPr>
          <a:xfrm>
            <a:off x="5666704" y="92651"/>
            <a:ext cx="6332113" cy="348767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E85024"/>
                </a:solidFill>
                <a:effectLst/>
                <a:uLnTx/>
                <a:uFillTx/>
                <a:latin typeface="Arial"/>
                <a:ea typeface="+mj-ea"/>
                <a:cs typeface="Arial"/>
              </a:rPr>
              <a:t>Thank You!</a:t>
            </a:r>
          </a:p>
        </p:txBody>
      </p:sp>
      <p:sp>
        <p:nvSpPr>
          <p:cNvPr id="4" name="Subtitle 2"/>
          <p:cNvSpPr>
            <a:spLocks noGrp="1"/>
          </p:cNvSpPr>
          <p:nvPr>
            <p:ph type="subTitle" idx="1" hasCustomPrompt="1"/>
          </p:nvPr>
        </p:nvSpPr>
        <p:spPr>
          <a:xfrm>
            <a:off x="377780" y="4533363"/>
            <a:ext cx="9878096" cy="1346468"/>
          </a:xfrm>
        </p:spPr>
        <p:txBody>
          <a:bodyPr>
            <a:normAutofit lnSpcReduction="10000"/>
          </a:bodyPr>
          <a:lstStyle>
            <a:lvl1pPr>
              <a:spcAft>
                <a:spcPts val="600"/>
              </a:spcAft>
              <a:buNone/>
              <a:defRPr sz="1800"/>
            </a:lvl1pPr>
            <a:lvl2pPr>
              <a:spcAft>
                <a:spcPts val="600"/>
              </a:spcAft>
              <a:buFontTx/>
              <a:buNone/>
              <a:defRPr sz="1800"/>
            </a:lvl2pPr>
          </a:lstStyle>
          <a:p>
            <a:pPr algn="l"/>
            <a:r>
              <a:rPr lang="en-GB" dirty="0"/>
              <a:t>For further information:</a:t>
            </a:r>
          </a:p>
          <a:p>
            <a:pPr lvl="1" algn="l"/>
            <a:r>
              <a:rPr lang="en-GB" b="1" dirty="0"/>
              <a:t>[put your email address here]</a:t>
            </a:r>
          </a:p>
          <a:p>
            <a:pPr lvl="1" algn="l"/>
            <a:r>
              <a:rPr lang="en-GB" b="1" dirty="0"/>
              <a:t>[put your web address here]</a:t>
            </a:r>
          </a:p>
          <a:p>
            <a:pPr algn="l"/>
            <a:endParaRPr lang="en-GB" dirty="0"/>
          </a:p>
        </p:txBody>
      </p:sp>
    </p:spTree>
    <p:extLst>
      <p:ext uri="{BB962C8B-B14F-4D97-AF65-F5344CB8AC3E}">
        <p14:creationId xmlns:p14="http://schemas.microsoft.com/office/powerpoint/2010/main" val="3947483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4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7022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770157"/>
            <a:ext cx="9144000" cy="808630"/>
          </a:xfrm>
        </p:spPr>
        <p:txBody>
          <a:bodyPr/>
          <a:lstStyle>
            <a:lvl1pPr marL="0" indent="0" algn="ctr">
              <a:buNone/>
              <a:defRPr sz="2400">
                <a:solidFill>
                  <a:srgbClr val="E8502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p:cNvSpPr/>
          <p:nvPr/>
        </p:nvSpPr>
        <p:spPr>
          <a:xfrm>
            <a:off x="0" y="2"/>
            <a:ext cx="12192000" cy="140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914400" y="2133951"/>
            <a:ext cx="10363200" cy="2022362"/>
          </a:xfrm>
        </p:spPr>
        <p:txBody>
          <a:bodyPr anchor="b"/>
          <a:lstStyle>
            <a:lvl1pPr algn="ctr">
              <a:defRPr sz="6000">
                <a:solidFill>
                  <a:srgbClr val="E85024"/>
                </a:solidFill>
              </a:defRPr>
            </a:lvl1pPr>
          </a:lstStyle>
          <a:p>
            <a:r>
              <a:rPr lang="en-US"/>
              <a:t>Click to edit Master title style</a:t>
            </a:r>
            <a:endParaRPr lang="en-US" dirty="0"/>
          </a:p>
        </p:txBody>
      </p:sp>
      <p:pic>
        <p:nvPicPr>
          <p:cNvPr id="10" name="Picture 9" descr="HPL-logo.jpg"/>
          <p:cNvPicPr>
            <a:picLocks noChangeAspect="1"/>
          </p:cNvPicPr>
          <p:nvPr/>
        </p:nvPicPr>
        <p:blipFill>
          <a:blip r:embed="rId2" cstate="print"/>
          <a:stretch>
            <a:fillRect/>
          </a:stretch>
        </p:blipFill>
        <p:spPr>
          <a:xfrm>
            <a:off x="719668" y="540000"/>
            <a:ext cx="4701452" cy="1136400"/>
          </a:xfrm>
          <a:prstGeom prst="rect">
            <a:avLst/>
          </a:prstGeom>
        </p:spPr>
      </p:pic>
    </p:spTree>
    <p:extLst>
      <p:ext uri="{BB962C8B-B14F-4D97-AF65-F5344CB8AC3E}">
        <p14:creationId xmlns:p14="http://schemas.microsoft.com/office/powerpoint/2010/main" val="22272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1298" y="1279717"/>
            <a:ext cx="5621749"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1577" y="1279717"/>
            <a:ext cx="5622876"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5182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220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dirty="0"/>
              <a:t>The Student Profile</a:t>
            </a:r>
          </a:p>
        </p:txBody>
      </p:sp>
      <p:pic>
        <p:nvPicPr>
          <p:cNvPr id="3" name="Picture 2" descr="Slide 1a.jpg"/>
          <p:cNvPicPr>
            <a:picLocks noChangeAspect="1"/>
          </p:cNvPicPr>
          <p:nvPr/>
        </p:nvPicPr>
        <p:blipFill>
          <a:blip r:embed="rId2" cstate="print"/>
          <a:stretch>
            <a:fillRect/>
          </a:stretch>
        </p:blipFill>
        <p:spPr>
          <a:xfrm>
            <a:off x="2543251" y="1980307"/>
            <a:ext cx="2760270" cy="3390595"/>
          </a:xfrm>
          <a:prstGeom prst="rect">
            <a:avLst/>
          </a:prstGeom>
        </p:spPr>
      </p:pic>
      <p:pic>
        <p:nvPicPr>
          <p:cNvPr id="6" name="Picture 5" descr="Slide 1b.jpg"/>
          <p:cNvPicPr>
            <a:picLocks noChangeAspect="1"/>
          </p:cNvPicPr>
          <p:nvPr/>
        </p:nvPicPr>
        <p:blipFill>
          <a:blip r:embed="rId3" cstate="print"/>
          <a:stretch>
            <a:fillRect/>
          </a:stretch>
        </p:blipFill>
        <p:spPr>
          <a:xfrm>
            <a:off x="2540001" y="1980307"/>
            <a:ext cx="4835346" cy="3390595"/>
          </a:xfrm>
          <a:prstGeom prst="rect">
            <a:avLst/>
          </a:prstGeom>
        </p:spPr>
      </p:pic>
      <p:pic>
        <p:nvPicPr>
          <p:cNvPr id="7" name="Picture 6" descr="Slide 1c.jpg"/>
          <p:cNvPicPr>
            <a:picLocks noChangeAspect="1"/>
          </p:cNvPicPr>
          <p:nvPr/>
        </p:nvPicPr>
        <p:blipFill>
          <a:blip r:embed="rId4" cstate="print"/>
          <a:stretch>
            <a:fillRect/>
          </a:stretch>
        </p:blipFill>
        <p:spPr>
          <a:xfrm>
            <a:off x="2540000" y="1980307"/>
            <a:ext cx="6912864" cy="3390595"/>
          </a:xfrm>
          <a:prstGeom prst="rect">
            <a:avLst/>
          </a:prstGeom>
        </p:spPr>
      </p:pic>
    </p:spTree>
    <p:extLst>
      <p:ext uri="{BB962C8B-B14F-4D97-AF65-F5344CB8AC3E}">
        <p14:creationId xmlns:p14="http://schemas.microsoft.com/office/powerpoint/2010/main" val="16964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9486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dirty="0"/>
              <a:t>The Formula</a:t>
            </a:r>
          </a:p>
        </p:txBody>
      </p:sp>
      <p:pic>
        <p:nvPicPr>
          <p:cNvPr id="3" name="Picture 2" descr="Slide 2a.jpg"/>
          <p:cNvPicPr>
            <a:picLocks noChangeAspect="1"/>
          </p:cNvPicPr>
          <p:nvPr/>
        </p:nvPicPr>
        <p:blipFill>
          <a:blip r:embed="rId2" cstate="print"/>
          <a:stretch>
            <a:fillRect/>
          </a:stretch>
        </p:blipFill>
        <p:spPr>
          <a:xfrm>
            <a:off x="1531200" y="2268000"/>
            <a:ext cx="1784910" cy="1036930"/>
          </a:xfrm>
          <a:prstGeom prst="rect">
            <a:avLst/>
          </a:prstGeom>
        </p:spPr>
      </p:pic>
      <p:pic>
        <p:nvPicPr>
          <p:cNvPr id="4" name="Picture 3" descr="Slide 2b.jpg"/>
          <p:cNvPicPr>
            <a:picLocks noChangeAspect="1"/>
          </p:cNvPicPr>
          <p:nvPr/>
        </p:nvPicPr>
        <p:blipFill>
          <a:blip r:embed="rId3" cstate="print"/>
          <a:stretch>
            <a:fillRect/>
          </a:stretch>
        </p:blipFill>
        <p:spPr>
          <a:xfrm>
            <a:off x="1529081" y="2133600"/>
            <a:ext cx="5530290" cy="1166774"/>
          </a:xfrm>
          <a:prstGeom prst="rect">
            <a:avLst/>
          </a:prstGeom>
        </p:spPr>
      </p:pic>
      <p:pic>
        <p:nvPicPr>
          <p:cNvPr id="5" name="Picture 4" descr="Slide 2c.jpg"/>
          <p:cNvPicPr>
            <a:picLocks noChangeAspect="1"/>
          </p:cNvPicPr>
          <p:nvPr/>
        </p:nvPicPr>
        <p:blipFill>
          <a:blip r:embed="rId4" cstate="print"/>
          <a:stretch>
            <a:fillRect/>
          </a:stretch>
        </p:blipFill>
        <p:spPr>
          <a:xfrm>
            <a:off x="1529081" y="2132383"/>
            <a:ext cx="5530290" cy="1296619"/>
          </a:xfrm>
          <a:prstGeom prst="rect">
            <a:avLst/>
          </a:prstGeom>
        </p:spPr>
      </p:pic>
      <p:pic>
        <p:nvPicPr>
          <p:cNvPr id="6" name="Picture 5" descr="Slide 2d.jpg"/>
          <p:cNvPicPr>
            <a:picLocks noChangeAspect="1"/>
          </p:cNvPicPr>
          <p:nvPr/>
        </p:nvPicPr>
        <p:blipFill>
          <a:blip r:embed="rId5" cstate="print"/>
          <a:stretch>
            <a:fillRect/>
          </a:stretch>
        </p:blipFill>
        <p:spPr>
          <a:xfrm>
            <a:off x="1532739" y="2133602"/>
            <a:ext cx="8926982" cy="1296619"/>
          </a:xfrm>
          <a:prstGeom prst="rect">
            <a:avLst/>
          </a:prstGeom>
        </p:spPr>
      </p:pic>
      <p:pic>
        <p:nvPicPr>
          <p:cNvPr id="7" name="Picture 6" descr="Slide 2e.jpg"/>
          <p:cNvPicPr>
            <a:picLocks noChangeAspect="1"/>
          </p:cNvPicPr>
          <p:nvPr/>
        </p:nvPicPr>
        <p:blipFill>
          <a:blip r:embed="rId6" cstate="print"/>
          <a:stretch>
            <a:fillRect/>
          </a:stretch>
        </p:blipFill>
        <p:spPr>
          <a:xfrm>
            <a:off x="1529081" y="2133600"/>
            <a:ext cx="8930640" cy="2567940"/>
          </a:xfrm>
          <a:prstGeom prst="rect">
            <a:avLst/>
          </a:prstGeom>
        </p:spPr>
      </p:pic>
    </p:spTree>
    <p:extLst>
      <p:ext uri="{BB962C8B-B14F-4D97-AF65-F5344CB8AC3E}">
        <p14:creationId xmlns:p14="http://schemas.microsoft.com/office/powerpoint/2010/main" val="410231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dirty="0"/>
              <a:t>The Two Core Strands</a:t>
            </a:r>
          </a:p>
        </p:txBody>
      </p:sp>
      <p:pic>
        <p:nvPicPr>
          <p:cNvPr id="3" name="Picture 2" descr="Slide 3a.jpg"/>
          <p:cNvPicPr>
            <a:picLocks noChangeAspect="1"/>
          </p:cNvPicPr>
          <p:nvPr/>
        </p:nvPicPr>
        <p:blipFill>
          <a:blip r:embed="rId2" cstate="print"/>
          <a:stretch>
            <a:fillRect/>
          </a:stretch>
        </p:blipFill>
        <p:spPr>
          <a:xfrm>
            <a:off x="3048408" y="1908000"/>
            <a:ext cx="3240634" cy="3672230"/>
          </a:xfrm>
          <a:prstGeom prst="rect">
            <a:avLst/>
          </a:prstGeom>
        </p:spPr>
      </p:pic>
      <p:pic>
        <p:nvPicPr>
          <p:cNvPr id="4" name="Picture 3" descr="Slide 3b.jpg"/>
          <p:cNvPicPr>
            <a:picLocks noChangeAspect="1"/>
          </p:cNvPicPr>
          <p:nvPr/>
        </p:nvPicPr>
        <p:blipFill>
          <a:blip r:embed="rId3" cstate="print"/>
          <a:stretch>
            <a:fillRect/>
          </a:stretch>
        </p:blipFill>
        <p:spPr>
          <a:xfrm>
            <a:off x="3048000" y="1908000"/>
            <a:ext cx="5974080" cy="3659429"/>
          </a:xfrm>
          <a:prstGeom prst="rect">
            <a:avLst/>
          </a:prstGeom>
        </p:spPr>
      </p:pic>
    </p:spTree>
    <p:extLst>
      <p:ext uri="{BB962C8B-B14F-4D97-AF65-F5344CB8AC3E}">
        <p14:creationId xmlns:p14="http://schemas.microsoft.com/office/powerpoint/2010/main" val="33144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The Learning Journey</a:t>
            </a:r>
          </a:p>
        </p:txBody>
      </p:sp>
      <p:pic>
        <p:nvPicPr>
          <p:cNvPr id="3" name="Picture 2" descr="Slide 4a.jpg"/>
          <p:cNvPicPr>
            <a:picLocks noChangeAspect="1"/>
          </p:cNvPicPr>
          <p:nvPr/>
        </p:nvPicPr>
        <p:blipFill>
          <a:blip r:embed="rId2" cstate="print"/>
          <a:stretch>
            <a:fillRect/>
          </a:stretch>
        </p:blipFill>
        <p:spPr>
          <a:xfrm>
            <a:off x="2136001" y="1905000"/>
            <a:ext cx="3813658" cy="588874"/>
          </a:xfrm>
          <a:prstGeom prst="rect">
            <a:avLst/>
          </a:prstGeom>
        </p:spPr>
      </p:pic>
      <p:pic>
        <p:nvPicPr>
          <p:cNvPr id="4" name="Picture 3" descr="Slide 4b.jpg"/>
          <p:cNvPicPr>
            <a:picLocks noChangeAspect="1"/>
          </p:cNvPicPr>
          <p:nvPr/>
        </p:nvPicPr>
        <p:blipFill>
          <a:blip r:embed="rId3" cstate="print"/>
          <a:stretch>
            <a:fillRect/>
          </a:stretch>
        </p:blipFill>
        <p:spPr>
          <a:xfrm>
            <a:off x="2136000" y="1905000"/>
            <a:ext cx="7637070" cy="1100938"/>
          </a:xfrm>
          <a:prstGeom prst="rect">
            <a:avLst/>
          </a:prstGeom>
        </p:spPr>
      </p:pic>
      <p:pic>
        <p:nvPicPr>
          <p:cNvPr id="5" name="Picture 4" descr="Slide 4c.jpg"/>
          <p:cNvPicPr>
            <a:picLocks noChangeAspect="1"/>
          </p:cNvPicPr>
          <p:nvPr/>
        </p:nvPicPr>
        <p:blipFill>
          <a:blip r:embed="rId4" cstate="print"/>
          <a:stretch>
            <a:fillRect/>
          </a:stretch>
        </p:blipFill>
        <p:spPr>
          <a:xfrm>
            <a:off x="2136001" y="1905002"/>
            <a:ext cx="7907730" cy="2750515"/>
          </a:xfrm>
          <a:prstGeom prst="rect">
            <a:avLst/>
          </a:prstGeom>
        </p:spPr>
      </p:pic>
      <p:pic>
        <p:nvPicPr>
          <p:cNvPr id="6" name="Picture 5" descr="Slide 4d.jpg"/>
          <p:cNvPicPr>
            <a:picLocks noChangeAspect="1"/>
          </p:cNvPicPr>
          <p:nvPr/>
        </p:nvPicPr>
        <p:blipFill>
          <a:blip r:embed="rId5" cstate="print"/>
          <a:stretch>
            <a:fillRect/>
          </a:stretch>
        </p:blipFill>
        <p:spPr>
          <a:xfrm>
            <a:off x="2136001" y="1905000"/>
            <a:ext cx="7907730" cy="3635654"/>
          </a:xfrm>
          <a:prstGeom prst="rect">
            <a:avLst/>
          </a:prstGeom>
        </p:spPr>
      </p:pic>
      <p:pic>
        <p:nvPicPr>
          <p:cNvPr id="7" name="Picture 6" descr="Slide 4e.jpg"/>
          <p:cNvPicPr>
            <a:picLocks noChangeAspect="1"/>
          </p:cNvPicPr>
          <p:nvPr/>
        </p:nvPicPr>
        <p:blipFill>
          <a:blip r:embed="rId6" cstate="print"/>
          <a:stretch>
            <a:fillRect/>
          </a:stretch>
        </p:blipFill>
        <p:spPr>
          <a:xfrm>
            <a:off x="2142136" y="1902950"/>
            <a:ext cx="7907730" cy="3635654"/>
          </a:xfrm>
          <a:prstGeom prst="rect">
            <a:avLst/>
          </a:prstGeom>
        </p:spPr>
      </p:pic>
      <p:pic>
        <p:nvPicPr>
          <p:cNvPr id="8" name="Picture 7" descr="Slide 4f.jpg"/>
          <p:cNvPicPr>
            <a:picLocks noChangeAspect="1"/>
          </p:cNvPicPr>
          <p:nvPr/>
        </p:nvPicPr>
        <p:blipFill>
          <a:blip r:embed="rId7" cstate="print"/>
          <a:stretch>
            <a:fillRect/>
          </a:stretch>
        </p:blipFill>
        <p:spPr>
          <a:xfrm>
            <a:off x="1950314" y="1905000"/>
            <a:ext cx="8088174" cy="3635654"/>
          </a:xfrm>
          <a:prstGeom prst="rect">
            <a:avLst/>
          </a:prstGeom>
        </p:spPr>
      </p:pic>
    </p:spTree>
    <p:extLst>
      <p:ext uri="{BB962C8B-B14F-4D97-AF65-F5344CB8AC3E}">
        <p14:creationId xmlns:p14="http://schemas.microsoft.com/office/powerpoint/2010/main" val="24361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Features of World Class Schools</a:t>
            </a:r>
          </a:p>
        </p:txBody>
      </p:sp>
      <p:sp>
        <p:nvSpPr>
          <p:cNvPr id="5" name="TextBox 4"/>
          <p:cNvSpPr txBox="1"/>
          <p:nvPr/>
        </p:nvSpPr>
        <p:spPr>
          <a:xfrm>
            <a:off x="1297909" y="1800000"/>
            <a:ext cx="9600000" cy="2215991"/>
          </a:xfrm>
          <a:prstGeom prst="rect">
            <a:avLst/>
          </a:prstGeom>
          <a:noFill/>
        </p:spPr>
        <p:txBody>
          <a:bodyPr wrap="square" rtlCol="0">
            <a:spAutoFit/>
          </a:bodyPr>
          <a:lstStyle/>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start by focusing on the profile of the kind of student they want to develop and build their accountability measures around this. </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select a core curriculum that is overall well-suited to their vision and then audit it in order to enhance and supplement where needed, including by means of the enrichment offer.</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make explicit to students and parents what they are trying to achieve and how they should participate. </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are confident on behalf of their students who feel they can trust the school to help them to be successful.</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see personal and pastoral support and guidance as crucial to academic success. </a:t>
            </a:r>
          </a:p>
        </p:txBody>
      </p:sp>
    </p:spTree>
    <p:extLst>
      <p:ext uri="{BB962C8B-B14F-4D97-AF65-F5344CB8AC3E}">
        <p14:creationId xmlns:p14="http://schemas.microsoft.com/office/powerpoint/2010/main" val="3776411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Features of World Class Schools</a:t>
            </a:r>
          </a:p>
        </p:txBody>
      </p:sp>
      <p:sp>
        <p:nvSpPr>
          <p:cNvPr id="3" name="TextBox 2"/>
          <p:cNvSpPr txBox="1"/>
          <p:nvPr/>
        </p:nvSpPr>
        <p:spPr>
          <a:xfrm>
            <a:off x="1297909" y="1800000"/>
            <a:ext cx="9600000" cy="2431435"/>
          </a:xfrm>
          <a:prstGeom prst="rect">
            <a:avLst/>
          </a:prstGeom>
          <a:noFill/>
        </p:spPr>
        <p:txBody>
          <a:bodyPr wrap="square" rtlCol="0">
            <a:spAutoFit/>
          </a:bodyPr>
          <a:lstStyle/>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They see the school as a well-oiled machine that can deliver the same high standards for students year on year, regardless of background.</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They are purposeful but also relaxed, with both students and staff feeling at ease in the school. </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They place a high level of trust in their teachers and their students and structures are geared to timely intervention and benchmarking rather than constant monitoring.</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Internal accountability precedes external accountability with the school taking ownership for their own performance. </a:t>
            </a:r>
          </a:p>
          <a:p>
            <a:pPr marL="342900" indent="-342900">
              <a:spcAft>
                <a:spcPts val="1200"/>
              </a:spcAft>
              <a:buClr>
                <a:srgbClr val="E85024"/>
              </a:buClr>
              <a:buSzPct val="140000"/>
              <a:buFont typeface="Wingdings" charset="2"/>
              <a:buAutoNum type="arabicPlain" startAt="6"/>
            </a:pPr>
            <a:r>
              <a:rPr lang="en-US" sz="1400" b="0" i="0" dirty="0">
                <a:solidFill>
                  <a:srgbClr val="222C6A"/>
                </a:solidFill>
                <a:latin typeface="Arial"/>
                <a:cs typeface="Arial"/>
              </a:rPr>
              <a:t>Everyone feels an emotional attachment to the school.  They don’t see themselves as world class because they are never complacent and are continually seeking to refine and improve. </a:t>
            </a:r>
          </a:p>
        </p:txBody>
      </p:sp>
    </p:spTree>
    <p:extLst>
      <p:ext uri="{BB962C8B-B14F-4D97-AF65-F5344CB8AC3E}">
        <p14:creationId xmlns:p14="http://schemas.microsoft.com/office/powerpoint/2010/main" val="303027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The 7 Pillars of High Performance</a:t>
            </a:r>
            <a:endParaRPr lang="en-US" dirty="0"/>
          </a:p>
        </p:txBody>
      </p:sp>
      <p:pic>
        <p:nvPicPr>
          <p:cNvPr id="3" name="Picture 2" descr="Slide 6a.jpg"/>
          <p:cNvPicPr>
            <a:picLocks noChangeAspect="1"/>
          </p:cNvPicPr>
          <p:nvPr/>
        </p:nvPicPr>
        <p:blipFill>
          <a:blip r:embed="rId2" cstate="print"/>
          <a:stretch>
            <a:fillRect/>
          </a:stretch>
        </p:blipFill>
        <p:spPr>
          <a:xfrm>
            <a:off x="1689405" y="5454093"/>
            <a:ext cx="8590482" cy="413309"/>
          </a:xfrm>
          <a:prstGeom prst="rect">
            <a:avLst/>
          </a:prstGeom>
        </p:spPr>
      </p:pic>
      <p:pic>
        <p:nvPicPr>
          <p:cNvPr id="4" name="Picture 3" descr="Slide 6b.jpg"/>
          <p:cNvPicPr>
            <a:picLocks noChangeAspect="1"/>
          </p:cNvPicPr>
          <p:nvPr/>
        </p:nvPicPr>
        <p:blipFill>
          <a:blip r:embed="rId3" cstate="print"/>
          <a:stretch>
            <a:fillRect/>
          </a:stretch>
        </p:blipFill>
        <p:spPr>
          <a:xfrm>
            <a:off x="1689405" y="2815135"/>
            <a:ext cx="8590482" cy="3052267"/>
          </a:xfrm>
          <a:prstGeom prst="rect">
            <a:avLst/>
          </a:prstGeom>
        </p:spPr>
      </p:pic>
      <p:pic>
        <p:nvPicPr>
          <p:cNvPr id="5" name="Picture 4" descr="Slide 6c.jpg"/>
          <p:cNvPicPr>
            <a:picLocks noChangeAspect="1"/>
          </p:cNvPicPr>
          <p:nvPr/>
        </p:nvPicPr>
        <p:blipFill>
          <a:blip r:embed="rId4" cstate="print"/>
          <a:stretch>
            <a:fillRect/>
          </a:stretch>
        </p:blipFill>
        <p:spPr>
          <a:xfrm>
            <a:off x="1699160" y="2815135"/>
            <a:ext cx="8590482" cy="3052267"/>
          </a:xfrm>
          <a:prstGeom prst="rect">
            <a:avLst/>
          </a:prstGeom>
        </p:spPr>
      </p:pic>
      <p:pic>
        <p:nvPicPr>
          <p:cNvPr id="7" name="Picture 6" descr="Slide 6d.jpg"/>
          <p:cNvPicPr>
            <a:picLocks noChangeAspect="1"/>
          </p:cNvPicPr>
          <p:nvPr/>
        </p:nvPicPr>
        <p:blipFill>
          <a:blip r:embed="rId5" cstate="print"/>
          <a:stretch>
            <a:fillRect/>
          </a:stretch>
        </p:blipFill>
        <p:spPr>
          <a:xfrm>
            <a:off x="1697788" y="2813085"/>
            <a:ext cx="8590482" cy="3052267"/>
          </a:xfrm>
          <a:prstGeom prst="rect">
            <a:avLst/>
          </a:prstGeom>
        </p:spPr>
      </p:pic>
      <p:pic>
        <p:nvPicPr>
          <p:cNvPr id="8" name="Picture 7" descr="Slide 6e.jpg"/>
          <p:cNvPicPr>
            <a:picLocks noChangeAspect="1"/>
          </p:cNvPicPr>
          <p:nvPr/>
        </p:nvPicPr>
        <p:blipFill>
          <a:blip r:embed="rId6" cstate="print"/>
          <a:stretch>
            <a:fillRect/>
          </a:stretch>
        </p:blipFill>
        <p:spPr>
          <a:xfrm>
            <a:off x="1697788" y="2813085"/>
            <a:ext cx="8590482" cy="3052267"/>
          </a:xfrm>
          <a:prstGeom prst="rect">
            <a:avLst/>
          </a:prstGeom>
        </p:spPr>
      </p:pic>
      <p:pic>
        <p:nvPicPr>
          <p:cNvPr id="9" name="Picture 8" descr="Slide 6f.jpg"/>
          <p:cNvPicPr>
            <a:picLocks noChangeAspect="1"/>
          </p:cNvPicPr>
          <p:nvPr/>
        </p:nvPicPr>
        <p:blipFill>
          <a:blip r:embed="rId7" cstate="print"/>
          <a:stretch>
            <a:fillRect/>
          </a:stretch>
        </p:blipFill>
        <p:spPr>
          <a:xfrm>
            <a:off x="1689405" y="2752954"/>
            <a:ext cx="8590482" cy="3114446"/>
          </a:xfrm>
          <a:prstGeom prst="rect">
            <a:avLst/>
          </a:prstGeom>
        </p:spPr>
      </p:pic>
      <p:pic>
        <p:nvPicPr>
          <p:cNvPr id="10" name="Picture 9" descr="Slide 6g.jpg"/>
          <p:cNvPicPr>
            <a:picLocks noChangeAspect="1"/>
          </p:cNvPicPr>
          <p:nvPr/>
        </p:nvPicPr>
        <p:blipFill>
          <a:blip r:embed="rId8" cstate="print"/>
          <a:stretch>
            <a:fillRect/>
          </a:stretch>
        </p:blipFill>
        <p:spPr>
          <a:xfrm>
            <a:off x="1697788" y="2750904"/>
            <a:ext cx="8590482" cy="3114446"/>
          </a:xfrm>
          <a:prstGeom prst="rect">
            <a:avLst/>
          </a:prstGeom>
        </p:spPr>
      </p:pic>
      <p:pic>
        <p:nvPicPr>
          <p:cNvPr id="11" name="Picture 10" descr="Slide 6h.jpg"/>
          <p:cNvPicPr>
            <a:picLocks noChangeAspect="1"/>
          </p:cNvPicPr>
          <p:nvPr/>
        </p:nvPicPr>
        <p:blipFill>
          <a:blip r:embed="rId9" cstate="print"/>
          <a:stretch>
            <a:fillRect/>
          </a:stretch>
        </p:blipFill>
        <p:spPr>
          <a:xfrm>
            <a:off x="1697788" y="2754834"/>
            <a:ext cx="8590482" cy="3114446"/>
          </a:xfrm>
          <a:prstGeom prst="rect">
            <a:avLst/>
          </a:prstGeom>
        </p:spPr>
      </p:pic>
      <p:pic>
        <p:nvPicPr>
          <p:cNvPr id="12" name="Picture 11" descr="Slide 6i.jpg"/>
          <p:cNvPicPr>
            <a:picLocks noChangeAspect="1"/>
          </p:cNvPicPr>
          <p:nvPr/>
        </p:nvPicPr>
        <p:blipFill>
          <a:blip r:embed="rId10" cstate="print"/>
          <a:stretch>
            <a:fillRect/>
          </a:stretch>
        </p:blipFill>
        <p:spPr>
          <a:xfrm>
            <a:off x="1689406" y="1631900"/>
            <a:ext cx="8609990" cy="4235501"/>
          </a:xfrm>
          <a:prstGeom prst="rect">
            <a:avLst/>
          </a:prstGeom>
        </p:spPr>
      </p:pic>
    </p:spTree>
    <p:extLst>
      <p:ext uri="{BB962C8B-B14F-4D97-AF65-F5344CB8AC3E}">
        <p14:creationId xmlns:p14="http://schemas.microsoft.com/office/powerpoint/2010/main" val="303599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Title 1"/>
          <p:cNvSpPr txBox="1">
            <a:spLocks/>
          </p:cNvSpPr>
          <p:nvPr/>
        </p:nvSpPr>
        <p:spPr>
          <a:xfrm>
            <a:off x="5666704" y="92651"/>
            <a:ext cx="6332113" cy="348767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6000" b="1" i="0" u="none" strike="noStrike" kern="1200" cap="none" spc="0" normalizeH="0" baseline="0" noProof="0" dirty="0">
                <a:ln>
                  <a:noFill/>
                </a:ln>
                <a:solidFill>
                  <a:srgbClr val="E85024"/>
                </a:solidFill>
                <a:effectLst/>
                <a:uLnTx/>
                <a:uFillTx/>
                <a:latin typeface="Arial"/>
                <a:ea typeface="+mj-ea"/>
                <a:cs typeface="Arial"/>
              </a:rPr>
              <a:t>Thank You!</a:t>
            </a:r>
          </a:p>
        </p:txBody>
      </p:sp>
      <p:sp>
        <p:nvSpPr>
          <p:cNvPr id="4" name="Subtitle 2"/>
          <p:cNvSpPr>
            <a:spLocks noGrp="1"/>
          </p:cNvSpPr>
          <p:nvPr>
            <p:ph type="subTitle" idx="1" hasCustomPrompt="1"/>
          </p:nvPr>
        </p:nvSpPr>
        <p:spPr>
          <a:xfrm>
            <a:off x="377780" y="4533363"/>
            <a:ext cx="9878096" cy="1346468"/>
          </a:xfrm>
        </p:spPr>
        <p:txBody>
          <a:bodyPr>
            <a:normAutofit lnSpcReduction="10000"/>
          </a:bodyPr>
          <a:lstStyle>
            <a:lvl1pPr>
              <a:spcAft>
                <a:spcPts val="600"/>
              </a:spcAft>
              <a:buNone/>
              <a:defRPr sz="1800"/>
            </a:lvl1pPr>
            <a:lvl2pPr>
              <a:spcAft>
                <a:spcPts val="600"/>
              </a:spcAft>
              <a:buFontTx/>
              <a:buNone/>
              <a:defRPr sz="1800"/>
            </a:lvl2pPr>
          </a:lstStyle>
          <a:p>
            <a:pPr algn="l"/>
            <a:r>
              <a:rPr lang="en-GB" dirty="0"/>
              <a:t>For further information:</a:t>
            </a:r>
          </a:p>
          <a:p>
            <a:pPr lvl="1" algn="l"/>
            <a:r>
              <a:rPr lang="en-GB" b="1" dirty="0"/>
              <a:t>[put your email address here]</a:t>
            </a:r>
          </a:p>
          <a:p>
            <a:pPr lvl="1" algn="l"/>
            <a:r>
              <a:rPr lang="en-GB" b="1" dirty="0"/>
              <a:t>[put your web address here]</a:t>
            </a:r>
          </a:p>
          <a:p>
            <a:pPr algn="l"/>
            <a:endParaRPr lang="en-GB" dirty="0"/>
          </a:p>
        </p:txBody>
      </p:sp>
    </p:spTree>
    <p:extLst>
      <p:ext uri="{BB962C8B-B14F-4D97-AF65-F5344CB8AC3E}">
        <p14:creationId xmlns:p14="http://schemas.microsoft.com/office/powerpoint/2010/main" val="2918096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578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7277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3_Blank">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569646" y="2"/>
            <a:ext cx="8622353" cy="1105468"/>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832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1298" y="1279717"/>
            <a:ext cx="5621749"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1577" y="1279717"/>
            <a:ext cx="5622876"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199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0172" y="274298"/>
            <a:ext cx="10911019" cy="864097"/>
          </a:xfrm>
          <a:prstGeom prst="rect">
            <a:avLst/>
          </a:prstGeom>
        </p:spPr>
        <p:txBody>
          <a:bodyPr/>
          <a:lstStyle>
            <a:lvl1pPr algn="l">
              <a:defRPr sz="32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00172" y="1354416"/>
            <a:ext cx="9237845" cy="576064"/>
          </a:xfrm>
          <a:prstGeom prst="rect">
            <a:avLst/>
          </a:prstGeom>
        </p:spPr>
        <p:txBody>
          <a:bodyPr/>
          <a:lstStyle>
            <a:lvl1pPr marL="0" indent="0" algn="l">
              <a:buNone/>
              <a:defRPr sz="18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5" name="Content Placeholder 2"/>
          <p:cNvSpPr>
            <a:spLocks noGrp="1"/>
          </p:cNvSpPr>
          <p:nvPr>
            <p:ph idx="13"/>
          </p:nvPr>
        </p:nvSpPr>
        <p:spPr>
          <a:xfrm>
            <a:off x="600172" y="2002488"/>
            <a:ext cx="11055019" cy="3888433"/>
          </a:xfrm>
          <a:prstGeom prst="rect">
            <a:avLst/>
          </a:prstGeom>
        </p:spPr>
        <p:txBody>
          <a:bodyPr/>
          <a:lstStyle>
            <a:lvl1pPr>
              <a:buNone/>
              <a:defRPr sz="1800">
                <a:latin typeface="Calibri" pitchFamily="34" charset="0"/>
                <a:cs typeface="Calibri" pitchFamily="34" charset="0"/>
              </a:defRPr>
            </a:lvl1pPr>
          </a:lstStyle>
          <a:p>
            <a:pPr lvl="0"/>
            <a:endParaRPr lang="en-GB" dirty="0"/>
          </a:p>
        </p:txBody>
      </p:sp>
      <p:sp>
        <p:nvSpPr>
          <p:cNvPr id="16" name="Slide Number Placeholder 5"/>
          <p:cNvSpPr txBox="1">
            <a:spLocks/>
          </p:cNvSpPr>
          <p:nvPr userDrawn="1"/>
        </p:nvSpPr>
        <p:spPr>
          <a:xfrm>
            <a:off x="2136341" y="6169072"/>
            <a:ext cx="2844800" cy="216024"/>
          </a:xfrm>
          <a:prstGeom prst="rect">
            <a:avLst/>
          </a:prstGeom>
        </p:spPr>
        <p:txBody>
          <a:bodyPr/>
          <a:lstStyle/>
          <a:p>
            <a:pPr defTabSz="914400" fontAlgn="auto">
              <a:spcBef>
                <a:spcPts val="0"/>
              </a:spcBef>
              <a:spcAft>
                <a:spcPts val="0"/>
              </a:spcAft>
              <a:defRPr/>
            </a:pPr>
            <a:endParaRPr lang="en-GB" sz="1000" dirty="0">
              <a:solidFill>
                <a:srgbClr val="263F72"/>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85939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200" b="1">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600202"/>
            <a:ext cx="10972800" cy="4525963"/>
          </a:xfrm>
          <a:prstGeom prst="rect">
            <a:avLst/>
          </a:prstGeom>
        </p:spPr>
        <p:txBody>
          <a:bodyPr/>
          <a:lstStyle>
            <a:lvl1pPr>
              <a:defRPr sz="1800">
                <a:latin typeface="Calibri" pitchFamily="34" charset="0"/>
                <a:cs typeface="Calibri" pitchFamily="34" charset="0"/>
              </a:defRPr>
            </a:lvl1pPr>
            <a:lvl2pPr>
              <a:defRPr sz="1800">
                <a:latin typeface="Calibri" pitchFamily="34" charset="0"/>
                <a:cs typeface="Calibri" pitchFamily="34" charset="0"/>
              </a:defRPr>
            </a:lvl2pPr>
            <a:lvl3pPr>
              <a:defRPr sz="18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387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32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901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200" b="1">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1800">
                <a:latin typeface="Calibri" pitchFamily="34" charset="0"/>
                <a:cs typeface="Calibri" pitchFamily="34" charset="0"/>
              </a:defRPr>
            </a:lvl1pPr>
            <a:lvl2pPr>
              <a:defRPr sz="1800">
                <a:latin typeface="Calibri" pitchFamily="34" charset="0"/>
                <a:cs typeface="Calibri" pitchFamily="34" charset="0"/>
              </a:defRPr>
            </a:lvl2pPr>
            <a:lvl3pPr>
              <a:defRPr sz="18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1800">
                <a:latin typeface="Calibri" pitchFamily="34" charset="0"/>
                <a:cs typeface="Calibri" pitchFamily="34" charset="0"/>
              </a:defRPr>
            </a:lvl1pPr>
            <a:lvl2pPr>
              <a:defRPr sz="1800">
                <a:latin typeface="Calibri" pitchFamily="34" charset="0"/>
                <a:cs typeface="Calibri" pitchFamily="34" charset="0"/>
              </a:defRPr>
            </a:lvl2pPr>
            <a:lvl3pPr>
              <a:defRPr sz="18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30330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200" b="1">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atin typeface="Calibri" pitchFamily="34" charset="0"/>
                <a:cs typeface="Calibri" pitchFamily="34" charset="0"/>
              </a:defRPr>
            </a:lvl1pPr>
            <a:lvl2pPr>
              <a:defRPr sz="1800">
                <a:latin typeface="Calibri" pitchFamily="34" charset="0"/>
                <a:cs typeface="Calibri" pitchFamily="34" charset="0"/>
              </a:defRPr>
            </a:lvl2pPr>
            <a:lvl3pPr>
              <a:defRPr sz="18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7" y="1535113"/>
            <a:ext cx="5389034" cy="639762"/>
          </a:xfrm>
          <a:prstGeom prst="rect">
            <a:avLst/>
          </a:prstGeom>
        </p:spPr>
        <p:txBody>
          <a:bodyPr anchor="b"/>
          <a:lstStyle>
            <a:lvl1pPr marL="0" indent="0">
              <a:buNone/>
              <a:defRPr sz="18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a:prstGeom prst="rect">
            <a:avLst/>
          </a:prstGeom>
        </p:spPr>
        <p:txBody>
          <a:bodyPr/>
          <a:lstStyle>
            <a:lvl1pPr>
              <a:defRPr sz="1800">
                <a:latin typeface="Calibri" pitchFamily="34" charset="0"/>
                <a:cs typeface="Calibri" pitchFamily="34" charset="0"/>
              </a:defRPr>
            </a:lvl1pPr>
            <a:lvl2pPr>
              <a:defRPr sz="1800">
                <a:latin typeface="Calibri" pitchFamily="34" charset="0"/>
                <a:cs typeface="Calibri" pitchFamily="34" charset="0"/>
              </a:defRPr>
            </a:lvl2pPr>
            <a:lvl3pPr>
              <a:defRPr sz="18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962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Title 1"/>
          <p:cNvSpPr>
            <a:spLocks noGrp="1"/>
          </p:cNvSpPr>
          <p:nvPr>
            <p:ph type="ctrTitle"/>
          </p:nvPr>
        </p:nvSpPr>
        <p:spPr>
          <a:xfrm>
            <a:off x="626517" y="264417"/>
            <a:ext cx="10363200" cy="648072"/>
          </a:xfrm>
          <a:prstGeom prst="rect">
            <a:avLst/>
          </a:prstGeom>
        </p:spPr>
        <p:txBody>
          <a:bodyPr/>
          <a:lstStyle>
            <a:lvl1pPr algn="l">
              <a:defRPr sz="3200" b="1">
                <a:solidFill>
                  <a:schemeClr val="bg1"/>
                </a:solidFill>
              </a:defRPr>
            </a:lvl1pPr>
          </a:lstStyle>
          <a:p>
            <a:r>
              <a:rPr lang="en-US" dirty="0"/>
              <a:t>Click to edit Master title style</a:t>
            </a:r>
            <a:endParaRPr lang="en-GB" dirty="0"/>
          </a:p>
        </p:txBody>
      </p:sp>
      <p:sp>
        <p:nvSpPr>
          <p:cNvPr id="13" name="Subtitle 2"/>
          <p:cNvSpPr>
            <a:spLocks noGrp="1"/>
          </p:cNvSpPr>
          <p:nvPr>
            <p:ph type="subTitle" idx="1"/>
          </p:nvPr>
        </p:nvSpPr>
        <p:spPr>
          <a:xfrm>
            <a:off x="623392" y="1412776"/>
            <a:ext cx="8534400" cy="576064"/>
          </a:xfrm>
          <a:prstGeom prst="rect">
            <a:avLst/>
          </a:prstGeom>
        </p:spPr>
        <p:txBody>
          <a:bodyPr/>
          <a:lstStyle>
            <a:lvl1pPr marL="0" indent="0" algn="l">
              <a:buNone/>
              <a:defRPr sz="18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942720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Title 1"/>
          <p:cNvSpPr>
            <a:spLocks noGrp="1"/>
          </p:cNvSpPr>
          <p:nvPr>
            <p:ph type="ctrTitle"/>
          </p:nvPr>
        </p:nvSpPr>
        <p:spPr>
          <a:xfrm>
            <a:off x="626517" y="264417"/>
            <a:ext cx="10363200" cy="648072"/>
          </a:xfrm>
          <a:prstGeom prst="rect">
            <a:avLst/>
          </a:prstGeom>
        </p:spPr>
        <p:txBody>
          <a:bodyPr/>
          <a:lstStyle>
            <a:lvl1pPr algn="l">
              <a:defRPr sz="3200" b="1">
                <a:solidFill>
                  <a:schemeClr val="bg1"/>
                </a:solidFill>
              </a:defRPr>
            </a:lvl1pPr>
          </a:lstStyle>
          <a:p>
            <a:r>
              <a:rPr lang="en-US" dirty="0"/>
              <a:t>Click to edit Master title style</a:t>
            </a:r>
            <a:endParaRPr lang="en-GB" dirty="0"/>
          </a:p>
        </p:txBody>
      </p:sp>
      <p:sp>
        <p:nvSpPr>
          <p:cNvPr id="13" name="Subtitle 2"/>
          <p:cNvSpPr>
            <a:spLocks noGrp="1"/>
          </p:cNvSpPr>
          <p:nvPr>
            <p:ph type="subTitle" idx="1"/>
          </p:nvPr>
        </p:nvSpPr>
        <p:spPr>
          <a:xfrm>
            <a:off x="623392" y="1412776"/>
            <a:ext cx="8534400" cy="576064"/>
          </a:xfrm>
          <a:prstGeom prst="rect">
            <a:avLst/>
          </a:prstGeom>
        </p:spPr>
        <p:txBody>
          <a:bodyPr/>
          <a:lstStyle>
            <a:lvl1pPr marL="0" indent="0" algn="l">
              <a:buNone/>
              <a:defRPr sz="180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07955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F3ED-CFB8-43CE-AA1F-40D213F93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5D5FF0-C6AB-4DB8-BA2D-9DCA81D4B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E529ED-479E-4275-8C03-5B44021CDCD4}"/>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5" name="Footer Placeholder 4">
            <a:extLst>
              <a:ext uri="{FF2B5EF4-FFF2-40B4-BE49-F238E27FC236}">
                <a16:creationId xmlns:a16="http://schemas.microsoft.com/office/drawing/2014/main" id="{39693C0E-32DF-4D3C-94DA-AE016BFF5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3B2E61-7CB2-4646-AB4E-B8E0E58FFE56}"/>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1224733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22049-A428-421D-A429-7B5BADF476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D92ACF-B7DF-4242-823A-8C8660C0E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A9036-F8F0-4FE9-8E29-0A69A8034E59}"/>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5" name="Footer Placeholder 4">
            <a:extLst>
              <a:ext uri="{FF2B5EF4-FFF2-40B4-BE49-F238E27FC236}">
                <a16:creationId xmlns:a16="http://schemas.microsoft.com/office/drawing/2014/main" id="{B5A43144-BCD9-4063-A97A-F9F472587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A0719E-A5ED-44E1-A972-22BBEE6B9C09}"/>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2135222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0362-5C97-42B0-AD11-C99F6ADC18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625E5E-1EE4-4FA6-BCA3-B8E63636C8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66DB7-318C-4CA6-AC7A-EA13A46EAC40}"/>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5" name="Footer Placeholder 4">
            <a:extLst>
              <a:ext uri="{FF2B5EF4-FFF2-40B4-BE49-F238E27FC236}">
                <a16:creationId xmlns:a16="http://schemas.microsoft.com/office/drawing/2014/main" id="{B06FA414-68F2-4496-B082-6B3418B114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3E4C46-D915-4DED-8D34-0420374C6B28}"/>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184007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956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A8A4-584D-413A-B60D-1C824712D1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2ED6A2-C6CA-40BD-8C35-5DC7100CDE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11A96B-1269-4148-AB96-80117BB91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53F2FB-67F9-42F5-826D-258B571B7A89}"/>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6" name="Footer Placeholder 5">
            <a:extLst>
              <a:ext uri="{FF2B5EF4-FFF2-40B4-BE49-F238E27FC236}">
                <a16:creationId xmlns:a16="http://schemas.microsoft.com/office/drawing/2014/main" id="{4E292775-D4DE-4CAD-A552-9BDB46E1FA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A49A26-B26C-41F2-B1AE-FE0A7F75964D}"/>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2744980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28CA-E3B4-4679-B189-C8B6263C71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B784BC-52BF-485C-BCB8-E0D1BB290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D17824-DA08-429B-9239-A10560BDEA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31FC08-E62A-4129-AEDF-C245ED00A8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66226D-AB4E-492B-B162-67D32671B4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13BCFA-E9BC-4DBF-ADA6-DF88E9074F79}"/>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8" name="Footer Placeholder 7">
            <a:extLst>
              <a:ext uri="{FF2B5EF4-FFF2-40B4-BE49-F238E27FC236}">
                <a16:creationId xmlns:a16="http://schemas.microsoft.com/office/drawing/2014/main" id="{9047482F-F650-44F5-9F33-6CA01FDF8B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58D101-9662-478D-9EB6-58339C29B067}"/>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835515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E01D-D1A4-47FE-91A9-F98B8C7EB8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F16538-5F11-4C3F-AFD4-DCF6D0A9DF17}"/>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4" name="Footer Placeholder 3">
            <a:extLst>
              <a:ext uri="{FF2B5EF4-FFF2-40B4-BE49-F238E27FC236}">
                <a16:creationId xmlns:a16="http://schemas.microsoft.com/office/drawing/2014/main" id="{E9EF3819-8979-4B12-A502-92FED95AA5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A0D36F-1036-4614-B6F4-DEF737727C64}"/>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1613569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6127C-348B-4257-886B-A36E49D98D14}"/>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3" name="Footer Placeholder 2">
            <a:extLst>
              <a:ext uri="{FF2B5EF4-FFF2-40B4-BE49-F238E27FC236}">
                <a16:creationId xmlns:a16="http://schemas.microsoft.com/office/drawing/2014/main" id="{0CD72D2C-89FB-462F-8FCC-FBCF9FF7678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7E3DFA-63C0-4AC5-9EBE-8F54B09B8C71}"/>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1465480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7637D-AF02-448F-BB6F-B881A2DE0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252CE2-6E67-419B-BED1-BEDEC52D3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22AD9A-1510-4910-88A8-52ABB9D1F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07D35-E0CF-43E4-8E19-965683F28361}"/>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6" name="Footer Placeholder 5">
            <a:extLst>
              <a:ext uri="{FF2B5EF4-FFF2-40B4-BE49-F238E27FC236}">
                <a16:creationId xmlns:a16="http://schemas.microsoft.com/office/drawing/2014/main" id="{B4FC5567-F736-4F47-AF73-B877B08D29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2B9F0D-3E8C-4CBC-8F3C-F1666904008B}"/>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2316083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62F1-30BE-47E7-A9F7-BB7D44E53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76F8A6-D730-4C62-B547-6BE22786F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4B2FD4-0D28-4654-8F2C-78C8F856B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9638E-B6C8-46E7-926C-AEC046EB7D5D}"/>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6" name="Footer Placeholder 5">
            <a:extLst>
              <a:ext uri="{FF2B5EF4-FFF2-40B4-BE49-F238E27FC236}">
                <a16:creationId xmlns:a16="http://schemas.microsoft.com/office/drawing/2014/main" id="{FF4C378C-85A3-4D59-9A27-11ECBA81A6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6E304C-6399-4F99-89A9-84826EE2CEF6}"/>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3504883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D445-DFFA-4190-B99C-F9B8ABC834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418587-A939-4C7D-ACF7-13BEDD321E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53E8C3-2D79-4CB1-AC33-33C7C9702DAE}"/>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5" name="Footer Placeholder 4">
            <a:extLst>
              <a:ext uri="{FF2B5EF4-FFF2-40B4-BE49-F238E27FC236}">
                <a16:creationId xmlns:a16="http://schemas.microsoft.com/office/drawing/2014/main" id="{57266B96-A996-4D1D-ABBA-F81FB8F02E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8F2F6F-4D3D-43B7-BC35-F29AAB818635}"/>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673630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2BA5F7-447F-4430-8904-4C213D0DAB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890156-6D07-426C-A52D-54374F6CB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ECBC5-9209-4516-A3C5-3827588DBE29}"/>
              </a:ext>
            </a:extLst>
          </p:cNvPr>
          <p:cNvSpPr>
            <a:spLocks noGrp="1"/>
          </p:cNvSpPr>
          <p:nvPr>
            <p:ph type="dt" sz="half" idx="10"/>
          </p:nvPr>
        </p:nvSpPr>
        <p:spPr/>
        <p:txBody>
          <a:bodyPr/>
          <a:lstStyle/>
          <a:p>
            <a:fld id="{3C750CF8-0369-4122-A4B9-D072D053D189}" type="datetimeFigureOut">
              <a:rPr lang="en-GB" smtClean="0"/>
              <a:t>20/10/2021</a:t>
            </a:fld>
            <a:endParaRPr lang="en-GB"/>
          </a:p>
        </p:txBody>
      </p:sp>
      <p:sp>
        <p:nvSpPr>
          <p:cNvPr id="5" name="Footer Placeholder 4">
            <a:extLst>
              <a:ext uri="{FF2B5EF4-FFF2-40B4-BE49-F238E27FC236}">
                <a16:creationId xmlns:a16="http://schemas.microsoft.com/office/drawing/2014/main" id="{DF9BCEDC-832D-4A1C-8FCB-A618705916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411735-931D-4817-9319-B6F884DF5BCA}"/>
              </a:ext>
            </a:extLst>
          </p:cNvPr>
          <p:cNvSpPr>
            <a:spLocks noGrp="1"/>
          </p:cNvSpPr>
          <p:nvPr>
            <p:ph type="sldNum" sz="quarter" idx="12"/>
          </p:nvPr>
        </p:nvSpPr>
        <p:spPr/>
        <p:txBody>
          <a:bodyPr/>
          <a:lstStyle/>
          <a:p>
            <a:fld id="{1D1FD5DD-6F4D-4F6A-9AFE-242497AEBB6B}" type="slidenum">
              <a:rPr lang="en-GB" smtClean="0"/>
              <a:t>‹#›</a:t>
            </a:fld>
            <a:endParaRPr lang="en-GB"/>
          </a:p>
        </p:txBody>
      </p:sp>
    </p:spTree>
    <p:extLst>
      <p:ext uri="{BB962C8B-B14F-4D97-AF65-F5344CB8AC3E}">
        <p14:creationId xmlns:p14="http://schemas.microsoft.com/office/powerpoint/2010/main" val="152602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8"/>
          <p:cNvSpPr/>
          <p:nvPr/>
        </p:nvSpPr>
        <p:spPr>
          <a:xfrm>
            <a:off x="0" y="0"/>
            <a:ext cx="12192000" cy="1404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600"/>
          </a:p>
        </p:txBody>
      </p:sp>
      <p:pic>
        <p:nvPicPr>
          <p:cNvPr id="5" name="Picture 9" descr="HPL-logo.jpg"/>
          <p:cNvPicPr>
            <a:picLocks noChangeAspect="1"/>
          </p:cNvPicPr>
          <p:nvPr/>
        </p:nvPicPr>
        <p:blipFill>
          <a:blip r:embed="rId2"/>
          <a:srcRect/>
          <a:stretch>
            <a:fillRect/>
          </a:stretch>
        </p:blipFill>
        <p:spPr bwMode="auto">
          <a:xfrm>
            <a:off x="719016" y="539750"/>
            <a:ext cx="4702908" cy="1136650"/>
          </a:xfrm>
          <a:prstGeom prst="rect">
            <a:avLst/>
          </a:prstGeom>
          <a:noFill/>
          <a:ln w="9525">
            <a:noFill/>
            <a:miter lim="800000"/>
            <a:headEnd/>
            <a:tailEnd/>
          </a:ln>
        </p:spPr>
      </p:pic>
      <p:sp>
        <p:nvSpPr>
          <p:cNvPr id="3" name="Subtitle 2"/>
          <p:cNvSpPr>
            <a:spLocks noGrp="1"/>
          </p:cNvSpPr>
          <p:nvPr>
            <p:ph type="subTitle" idx="1"/>
          </p:nvPr>
        </p:nvSpPr>
        <p:spPr>
          <a:xfrm>
            <a:off x="1524000" y="4770157"/>
            <a:ext cx="9144000" cy="808630"/>
          </a:xfrm>
        </p:spPr>
        <p:txBody>
          <a:bodyPr/>
          <a:lstStyle>
            <a:lvl1pPr marL="0" indent="0" algn="ctr">
              <a:buNone/>
              <a:defRPr sz="1950">
                <a:solidFill>
                  <a:srgbClr val="E85024"/>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
        <p:nvSpPr>
          <p:cNvPr id="2" name="Title 1"/>
          <p:cNvSpPr>
            <a:spLocks noGrp="1"/>
          </p:cNvSpPr>
          <p:nvPr>
            <p:ph type="ctrTitle"/>
          </p:nvPr>
        </p:nvSpPr>
        <p:spPr>
          <a:xfrm>
            <a:off x="914400" y="2133951"/>
            <a:ext cx="10363200" cy="2022362"/>
          </a:xfrm>
        </p:spPr>
        <p:txBody>
          <a:bodyPr anchor="b"/>
          <a:lstStyle>
            <a:lvl1pPr algn="ctr">
              <a:defRPr sz="4875">
                <a:solidFill>
                  <a:srgbClr val="E85024"/>
                </a:solidFill>
              </a:defRPr>
            </a:lvl1pPr>
          </a:lstStyle>
          <a:p>
            <a:r>
              <a:rPr lang="en-US"/>
              <a:t>Click to edit Master title style</a:t>
            </a:r>
            <a:endParaRPr lang="en-US" dirty="0"/>
          </a:p>
        </p:txBody>
      </p:sp>
    </p:spTree>
    <p:extLst>
      <p:ext uri="{BB962C8B-B14F-4D97-AF65-F5344CB8AC3E}">
        <p14:creationId xmlns:p14="http://schemas.microsoft.com/office/powerpoint/2010/main" val="1471340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23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dirty="0"/>
              <a:t>The Student Profile</a:t>
            </a:r>
          </a:p>
        </p:txBody>
      </p:sp>
      <p:pic>
        <p:nvPicPr>
          <p:cNvPr id="3" name="Picture 2" descr="Slide 1a.jpg"/>
          <p:cNvPicPr>
            <a:picLocks noChangeAspect="1"/>
          </p:cNvPicPr>
          <p:nvPr/>
        </p:nvPicPr>
        <p:blipFill>
          <a:blip r:embed="rId2" cstate="print"/>
          <a:stretch>
            <a:fillRect/>
          </a:stretch>
        </p:blipFill>
        <p:spPr>
          <a:xfrm>
            <a:off x="2543251" y="1980307"/>
            <a:ext cx="2760270" cy="3390595"/>
          </a:xfrm>
          <a:prstGeom prst="rect">
            <a:avLst/>
          </a:prstGeom>
        </p:spPr>
      </p:pic>
      <p:pic>
        <p:nvPicPr>
          <p:cNvPr id="6" name="Picture 5" descr="Slide 1b.jpg"/>
          <p:cNvPicPr>
            <a:picLocks noChangeAspect="1"/>
          </p:cNvPicPr>
          <p:nvPr/>
        </p:nvPicPr>
        <p:blipFill>
          <a:blip r:embed="rId3" cstate="print"/>
          <a:stretch>
            <a:fillRect/>
          </a:stretch>
        </p:blipFill>
        <p:spPr>
          <a:xfrm>
            <a:off x="2540001" y="1980307"/>
            <a:ext cx="4835346" cy="3390595"/>
          </a:xfrm>
          <a:prstGeom prst="rect">
            <a:avLst/>
          </a:prstGeom>
        </p:spPr>
      </p:pic>
      <p:pic>
        <p:nvPicPr>
          <p:cNvPr id="7" name="Picture 6" descr="Slide 1c.jpg"/>
          <p:cNvPicPr>
            <a:picLocks noChangeAspect="1"/>
          </p:cNvPicPr>
          <p:nvPr/>
        </p:nvPicPr>
        <p:blipFill>
          <a:blip r:embed="rId4" cstate="print"/>
          <a:stretch>
            <a:fillRect/>
          </a:stretch>
        </p:blipFill>
        <p:spPr>
          <a:xfrm>
            <a:off x="2540000" y="1980307"/>
            <a:ext cx="6912864" cy="3390595"/>
          </a:xfrm>
          <a:prstGeom prst="rect">
            <a:avLst/>
          </a:prstGeom>
        </p:spPr>
      </p:pic>
    </p:spTree>
    <p:extLst>
      <p:ext uri="{BB962C8B-B14F-4D97-AF65-F5344CB8AC3E}">
        <p14:creationId xmlns:p14="http://schemas.microsoft.com/office/powerpoint/2010/main" val="36758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1299" y="1279719"/>
            <a:ext cx="5621749"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1577" y="1279719"/>
            <a:ext cx="5622876"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81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9500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3_Custom Layout">
    <p:spTree>
      <p:nvGrpSpPr>
        <p:cNvPr id="1" name=""/>
        <p:cNvGrpSpPr/>
        <p:nvPr/>
      </p:nvGrpSpPr>
      <p:grpSpPr>
        <a:xfrm>
          <a:off x="0" y="0"/>
          <a:ext cx="0" cy="0"/>
          <a:chOff x="0" y="0"/>
          <a:chExt cx="0" cy="0"/>
        </a:xfrm>
      </p:grpSpPr>
      <p:sp>
        <p:nvSpPr>
          <p:cNvPr id="3" name="Rectangle 8"/>
          <p:cNvSpPr/>
          <p:nvPr/>
        </p:nvSpPr>
        <p:spPr>
          <a:xfrm>
            <a:off x="0" y="6300791"/>
            <a:ext cx="12192000" cy="269875"/>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anchor="ctr" anchorCtr="1"/>
          <a:lstStyle/>
          <a:p>
            <a:pPr algn="ctr">
              <a:defRPr/>
            </a:pPr>
            <a:endParaRPr lang="en-US" sz="2600"/>
          </a:p>
        </p:txBody>
      </p:sp>
      <p:sp>
        <p:nvSpPr>
          <p:cNvPr id="4" name="TextBox 9"/>
          <p:cNvSpPr txBox="1"/>
          <p:nvPr/>
        </p:nvSpPr>
        <p:spPr>
          <a:xfrm>
            <a:off x="0" y="6300791"/>
            <a:ext cx="12192000" cy="269875"/>
          </a:xfrm>
          <a:prstGeom prst="rect">
            <a:avLst/>
          </a:prstGeom>
          <a:noFill/>
        </p:spPr>
        <p:txBody>
          <a:bodyPr lIns="0" tIns="23400" rIns="0" bIns="0"/>
          <a:lstStyle/>
          <a:p>
            <a:pPr algn="ctr" fontAlgn="auto">
              <a:spcBef>
                <a:spcPts val="0"/>
              </a:spcBef>
              <a:spcAft>
                <a:spcPts val="0"/>
              </a:spcAft>
              <a:defRPr/>
            </a:pPr>
            <a:r>
              <a:rPr lang="en-US" sz="894" dirty="0">
                <a:solidFill>
                  <a:schemeClr val="bg1"/>
                </a:solidFill>
                <a:latin typeface="Arial"/>
                <a:ea typeface="+mn-ea"/>
                <a:cs typeface="Arial"/>
              </a:rPr>
              <a:t>Creating world class schools</a:t>
            </a:r>
            <a:endParaRPr lang="en-US" sz="894" dirty="0">
              <a:solidFill>
                <a:schemeClr val="bg1"/>
              </a:solidFill>
              <a:latin typeface="Arial"/>
              <a:cs typeface="Arial"/>
            </a:endParaRPr>
          </a:p>
        </p:txBody>
      </p:sp>
      <p:sp>
        <p:nvSpPr>
          <p:cNvPr id="5" name="TextBox 7"/>
          <p:cNvSpPr txBox="1"/>
          <p:nvPr/>
        </p:nvSpPr>
        <p:spPr>
          <a:xfrm>
            <a:off x="8047895" y="6586539"/>
            <a:ext cx="3849077" cy="163495"/>
          </a:xfrm>
          <a:prstGeom prst="rect">
            <a:avLst/>
          </a:prstGeom>
          <a:noFill/>
          <a:ln>
            <a:noFill/>
          </a:ln>
        </p:spPr>
        <p:txBody>
          <a:bodyPr lIns="0" tIns="38025" rIns="0" bIns="0">
            <a:spAutoFit/>
          </a:bodyPr>
          <a:lstStyle/>
          <a:p>
            <a:pPr algn="r">
              <a:defRPr/>
            </a:pPr>
            <a:fld id="{22FE31F2-F9B7-453A-AE16-45861C50BF20}" type="slidenum">
              <a:rPr lang="en-GB" sz="813">
                <a:solidFill>
                  <a:srgbClr val="222C6A"/>
                </a:solidFill>
                <a:latin typeface="Arial"/>
                <a:cs typeface="Arial"/>
              </a:rPr>
              <a:pPr algn="r">
                <a:defRPr/>
              </a:pPr>
              <a:t>‹#›</a:t>
            </a:fld>
            <a:endParaRPr lang="en-GB" sz="813" dirty="0">
              <a:solidFill>
                <a:srgbClr val="222C6A"/>
              </a:solidFill>
              <a:latin typeface="Arial"/>
              <a:cs typeface="Arial"/>
            </a:endParaRPr>
          </a:p>
        </p:txBody>
      </p:sp>
      <p:sp>
        <p:nvSpPr>
          <p:cNvPr id="6" name="TextBox 10"/>
          <p:cNvSpPr txBox="1"/>
          <p:nvPr/>
        </p:nvSpPr>
        <p:spPr>
          <a:xfrm>
            <a:off x="295033" y="6602416"/>
            <a:ext cx="3849077" cy="171265"/>
          </a:xfrm>
          <a:prstGeom prst="rect">
            <a:avLst/>
          </a:prstGeom>
          <a:noFill/>
          <a:ln>
            <a:noFill/>
          </a:ln>
        </p:spPr>
        <p:txBody>
          <a:bodyPr lIns="0" rIns="0" bIns="0">
            <a:spAutoFit/>
          </a:bodyPr>
          <a:lstStyle/>
          <a:p>
            <a:pPr>
              <a:defRPr/>
            </a:pPr>
            <a:r>
              <a:rPr lang="en-GB" sz="813" dirty="0">
                <a:solidFill>
                  <a:srgbClr val="222C6A"/>
                </a:solidFill>
                <a:latin typeface="Arial"/>
                <a:cs typeface="Arial"/>
              </a:rPr>
              <a:t>© Deborah Eyre</a:t>
            </a:r>
          </a:p>
        </p:txBody>
      </p:sp>
      <p:pic>
        <p:nvPicPr>
          <p:cNvPr id="7" name="Picture 11" descr="HPL-logo.jpg"/>
          <p:cNvPicPr>
            <a:picLocks noChangeAspect="1"/>
          </p:cNvPicPr>
          <p:nvPr/>
        </p:nvPicPr>
        <p:blipFill>
          <a:blip r:embed="rId2"/>
          <a:srcRect/>
          <a:stretch>
            <a:fillRect/>
          </a:stretch>
        </p:blipFill>
        <p:spPr bwMode="auto">
          <a:xfrm>
            <a:off x="281356" y="279400"/>
            <a:ext cx="2606431" cy="630238"/>
          </a:xfrm>
          <a:prstGeom prst="rect">
            <a:avLst/>
          </a:prstGeom>
          <a:noFill/>
          <a:ln w="9525">
            <a:noFill/>
            <a:miter lim="800000"/>
            <a:headEnd/>
            <a:tailEnd/>
          </a:ln>
        </p:spPr>
      </p:pic>
      <p:pic>
        <p:nvPicPr>
          <p:cNvPr id="8" name="Picture 2" descr="Slide 4a.jpg"/>
          <p:cNvPicPr>
            <a:picLocks noChangeAspect="1"/>
          </p:cNvPicPr>
          <p:nvPr/>
        </p:nvPicPr>
        <p:blipFill>
          <a:blip r:embed="rId3"/>
          <a:srcRect/>
          <a:stretch>
            <a:fillRect/>
          </a:stretch>
        </p:blipFill>
        <p:spPr bwMode="auto">
          <a:xfrm>
            <a:off x="2135554" y="1905003"/>
            <a:ext cx="3813908" cy="588963"/>
          </a:xfrm>
          <a:prstGeom prst="rect">
            <a:avLst/>
          </a:prstGeom>
          <a:noFill/>
          <a:ln w="9525">
            <a:noFill/>
            <a:miter lim="800000"/>
            <a:headEnd/>
            <a:tailEnd/>
          </a:ln>
        </p:spPr>
      </p:pic>
      <p:pic>
        <p:nvPicPr>
          <p:cNvPr id="9" name="Picture 3" descr="Slide 4b.jpg"/>
          <p:cNvPicPr>
            <a:picLocks noChangeAspect="1"/>
          </p:cNvPicPr>
          <p:nvPr/>
        </p:nvPicPr>
        <p:blipFill>
          <a:blip r:embed="rId4"/>
          <a:srcRect/>
          <a:stretch>
            <a:fillRect/>
          </a:stretch>
        </p:blipFill>
        <p:spPr bwMode="auto">
          <a:xfrm>
            <a:off x="2135555" y="1905003"/>
            <a:ext cx="7637584" cy="1101725"/>
          </a:xfrm>
          <a:prstGeom prst="rect">
            <a:avLst/>
          </a:prstGeom>
          <a:noFill/>
          <a:ln w="9525">
            <a:noFill/>
            <a:miter lim="800000"/>
            <a:headEnd/>
            <a:tailEnd/>
          </a:ln>
        </p:spPr>
      </p:pic>
      <p:pic>
        <p:nvPicPr>
          <p:cNvPr id="10" name="Picture 4" descr="Slide 4c.jpg"/>
          <p:cNvPicPr>
            <a:picLocks noChangeAspect="1"/>
          </p:cNvPicPr>
          <p:nvPr/>
        </p:nvPicPr>
        <p:blipFill>
          <a:blip r:embed="rId5"/>
          <a:srcRect/>
          <a:stretch>
            <a:fillRect/>
          </a:stretch>
        </p:blipFill>
        <p:spPr bwMode="auto">
          <a:xfrm>
            <a:off x="2135554" y="1905000"/>
            <a:ext cx="7907215" cy="2751138"/>
          </a:xfrm>
          <a:prstGeom prst="rect">
            <a:avLst/>
          </a:prstGeom>
          <a:noFill/>
          <a:ln w="9525">
            <a:noFill/>
            <a:miter lim="800000"/>
            <a:headEnd/>
            <a:tailEnd/>
          </a:ln>
        </p:spPr>
      </p:pic>
      <p:pic>
        <p:nvPicPr>
          <p:cNvPr id="11" name="Picture 5" descr="Slide 4d.jpg"/>
          <p:cNvPicPr>
            <a:picLocks noChangeAspect="1"/>
          </p:cNvPicPr>
          <p:nvPr/>
        </p:nvPicPr>
        <p:blipFill>
          <a:blip r:embed="rId6"/>
          <a:srcRect/>
          <a:stretch>
            <a:fillRect/>
          </a:stretch>
        </p:blipFill>
        <p:spPr bwMode="auto">
          <a:xfrm>
            <a:off x="2135554" y="1905003"/>
            <a:ext cx="7907215" cy="3635375"/>
          </a:xfrm>
          <a:prstGeom prst="rect">
            <a:avLst/>
          </a:prstGeom>
          <a:noFill/>
          <a:ln w="9525">
            <a:noFill/>
            <a:miter lim="800000"/>
            <a:headEnd/>
            <a:tailEnd/>
          </a:ln>
        </p:spPr>
      </p:pic>
      <p:pic>
        <p:nvPicPr>
          <p:cNvPr id="12" name="Picture 6" descr="Slide 4e.jpg"/>
          <p:cNvPicPr>
            <a:picLocks noChangeAspect="1"/>
          </p:cNvPicPr>
          <p:nvPr/>
        </p:nvPicPr>
        <p:blipFill>
          <a:blip r:embed="rId7"/>
          <a:srcRect/>
          <a:stretch>
            <a:fillRect/>
          </a:stretch>
        </p:blipFill>
        <p:spPr bwMode="auto">
          <a:xfrm>
            <a:off x="2141417" y="1903416"/>
            <a:ext cx="7909169" cy="3635375"/>
          </a:xfrm>
          <a:prstGeom prst="rect">
            <a:avLst/>
          </a:prstGeom>
          <a:noFill/>
          <a:ln w="9525">
            <a:noFill/>
            <a:miter lim="800000"/>
            <a:headEnd/>
            <a:tailEnd/>
          </a:ln>
        </p:spPr>
      </p:pic>
      <p:pic>
        <p:nvPicPr>
          <p:cNvPr id="13" name="Picture 7" descr="Slide 4f.jpg"/>
          <p:cNvPicPr>
            <a:picLocks noChangeAspect="1"/>
          </p:cNvPicPr>
          <p:nvPr/>
        </p:nvPicPr>
        <p:blipFill>
          <a:blip r:embed="rId8"/>
          <a:srcRect/>
          <a:stretch>
            <a:fillRect/>
          </a:stretch>
        </p:blipFill>
        <p:spPr bwMode="auto">
          <a:xfrm>
            <a:off x="1949940" y="1905003"/>
            <a:ext cx="8088923" cy="36353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306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4_Custom Layout">
    <p:spTree>
      <p:nvGrpSpPr>
        <p:cNvPr id="1" name=""/>
        <p:cNvGrpSpPr/>
        <p:nvPr/>
      </p:nvGrpSpPr>
      <p:grpSpPr>
        <a:xfrm>
          <a:off x="0" y="0"/>
          <a:ext cx="0" cy="0"/>
          <a:chOff x="0" y="0"/>
          <a:chExt cx="0" cy="0"/>
        </a:xfrm>
      </p:grpSpPr>
      <p:sp>
        <p:nvSpPr>
          <p:cNvPr id="3" name="Rectangle 8"/>
          <p:cNvSpPr/>
          <p:nvPr/>
        </p:nvSpPr>
        <p:spPr>
          <a:xfrm>
            <a:off x="0" y="6300791"/>
            <a:ext cx="12192000" cy="269875"/>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anchor="ctr" anchorCtr="1"/>
          <a:lstStyle/>
          <a:p>
            <a:pPr algn="ctr">
              <a:defRPr/>
            </a:pPr>
            <a:endParaRPr lang="en-US" sz="2600"/>
          </a:p>
        </p:txBody>
      </p:sp>
      <p:sp>
        <p:nvSpPr>
          <p:cNvPr id="4" name="TextBox 9"/>
          <p:cNvSpPr txBox="1"/>
          <p:nvPr/>
        </p:nvSpPr>
        <p:spPr>
          <a:xfrm>
            <a:off x="0" y="6300791"/>
            <a:ext cx="12192000" cy="269875"/>
          </a:xfrm>
          <a:prstGeom prst="rect">
            <a:avLst/>
          </a:prstGeom>
          <a:noFill/>
        </p:spPr>
        <p:txBody>
          <a:bodyPr lIns="0" tIns="23400" rIns="0" bIns="0"/>
          <a:lstStyle/>
          <a:p>
            <a:pPr algn="ctr" fontAlgn="auto">
              <a:spcBef>
                <a:spcPts val="0"/>
              </a:spcBef>
              <a:spcAft>
                <a:spcPts val="0"/>
              </a:spcAft>
              <a:defRPr/>
            </a:pPr>
            <a:r>
              <a:rPr lang="en-US" sz="894" dirty="0">
                <a:solidFill>
                  <a:schemeClr val="bg1"/>
                </a:solidFill>
                <a:latin typeface="Arial"/>
                <a:ea typeface="+mn-ea"/>
                <a:cs typeface="Arial"/>
              </a:rPr>
              <a:t>Creating world class schools</a:t>
            </a:r>
            <a:endParaRPr lang="en-US" sz="894" dirty="0">
              <a:solidFill>
                <a:schemeClr val="bg1"/>
              </a:solidFill>
              <a:latin typeface="Arial"/>
              <a:cs typeface="Arial"/>
            </a:endParaRPr>
          </a:p>
        </p:txBody>
      </p:sp>
      <p:sp>
        <p:nvSpPr>
          <p:cNvPr id="5" name="TextBox 7"/>
          <p:cNvSpPr txBox="1"/>
          <p:nvPr/>
        </p:nvSpPr>
        <p:spPr>
          <a:xfrm>
            <a:off x="8047895" y="6586539"/>
            <a:ext cx="3849077" cy="163495"/>
          </a:xfrm>
          <a:prstGeom prst="rect">
            <a:avLst/>
          </a:prstGeom>
          <a:noFill/>
          <a:ln>
            <a:noFill/>
          </a:ln>
        </p:spPr>
        <p:txBody>
          <a:bodyPr lIns="0" tIns="38025" rIns="0" bIns="0">
            <a:spAutoFit/>
          </a:bodyPr>
          <a:lstStyle/>
          <a:p>
            <a:pPr algn="r">
              <a:defRPr/>
            </a:pPr>
            <a:fld id="{6BC330B2-D42A-4AA7-B414-58110A696DE8}" type="slidenum">
              <a:rPr lang="en-GB" sz="813">
                <a:solidFill>
                  <a:srgbClr val="222C6A"/>
                </a:solidFill>
                <a:latin typeface="Arial"/>
                <a:cs typeface="Arial"/>
              </a:rPr>
              <a:pPr algn="r">
                <a:defRPr/>
              </a:pPr>
              <a:t>‹#›</a:t>
            </a:fld>
            <a:endParaRPr lang="en-GB" sz="813" dirty="0">
              <a:solidFill>
                <a:srgbClr val="222C6A"/>
              </a:solidFill>
              <a:latin typeface="Arial"/>
              <a:cs typeface="Arial"/>
            </a:endParaRPr>
          </a:p>
        </p:txBody>
      </p:sp>
      <p:sp>
        <p:nvSpPr>
          <p:cNvPr id="6" name="TextBox 10"/>
          <p:cNvSpPr txBox="1"/>
          <p:nvPr/>
        </p:nvSpPr>
        <p:spPr>
          <a:xfrm>
            <a:off x="295033" y="6602416"/>
            <a:ext cx="3849077" cy="171265"/>
          </a:xfrm>
          <a:prstGeom prst="rect">
            <a:avLst/>
          </a:prstGeom>
          <a:noFill/>
          <a:ln>
            <a:noFill/>
          </a:ln>
        </p:spPr>
        <p:txBody>
          <a:bodyPr lIns="0" rIns="0" bIns="0">
            <a:spAutoFit/>
          </a:bodyPr>
          <a:lstStyle/>
          <a:p>
            <a:pPr>
              <a:defRPr/>
            </a:pPr>
            <a:r>
              <a:rPr lang="en-GB" sz="813" dirty="0">
                <a:solidFill>
                  <a:srgbClr val="222C6A"/>
                </a:solidFill>
                <a:latin typeface="Arial"/>
                <a:cs typeface="Arial"/>
              </a:rPr>
              <a:t>© Deborah Eyre</a:t>
            </a:r>
          </a:p>
        </p:txBody>
      </p:sp>
      <p:pic>
        <p:nvPicPr>
          <p:cNvPr id="7" name="Picture 11" descr="HPL-logo.jpg"/>
          <p:cNvPicPr>
            <a:picLocks noChangeAspect="1"/>
          </p:cNvPicPr>
          <p:nvPr/>
        </p:nvPicPr>
        <p:blipFill>
          <a:blip r:embed="rId2"/>
          <a:srcRect/>
          <a:stretch>
            <a:fillRect/>
          </a:stretch>
        </p:blipFill>
        <p:spPr bwMode="auto">
          <a:xfrm>
            <a:off x="281356" y="279400"/>
            <a:ext cx="2606431" cy="630238"/>
          </a:xfrm>
          <a:prstGeom prst="rect">
            <a:avLst/>
          </a:prstGeom>
          <a:noFill/>
          <a:ln w="9525">
            <a:noFill/>
            <a:miter lim="800000"/>
            <a:headEnd/>
            <a:tailEnd/>
          </a:ln>
        </p:spPr>
      </p:pic>
      <p:sp>
        <p:nvSpPr>
          <p:cNvPr id="8" name="TextBox 4"/>
          <p:cNvSpPr txBox="1"/>
          <p:nvPr/>
        </p:nvSpPr>
        <p:spPr>
          <a:xfrm>
            <a:off x="1297354" y="1800227"/>
            <a:ext cx="9601200" cy="1655966"/>
          </a:xfrm>
          <a:prstGeom prst="rect">
            <a:avLst/>
          </a:prstGeom>
          <a:noFill/>
        </p:spPr>
        <p:txBody>
          <a:bodyPr>
            <a:spAutoFit/>
          </a:bodyPr>
          <a:lstStyle/>
          <a:p>
            <a:pPr marL="278606" indent="-278606">
              <a:spcAft>
                <a:spcPts val="975"/>
              </a:spcAft>
              <a:buClr>
                <a:srgbClr val="E85024"/>
              </a:buClr>
              <a:buSzPct val="140000"/>
              <a:buFont typeface="Wingdings" charset="2"/>
              <a:buAutoNum type="arabicPlain"/>
              <a:defRPr/>
            </a:pPr>
            <a:r>
              <a:rPr lang="en-US" sz="1138" dirty="0">
                <a:solidFill>
                  <a:srgbClr val="222C6A"/>
                </a:solidFill>
                <a:latin typeface="Arial"/>
                <a:cs typeface="Arial"/>
              </a:rPr>
              <a:t>They start by focusing on the profile of the kind of student they want to develop and build their accountability measures around this. </a:t>
            </a:r>
          </a:p>
          <a:p>
            <a:pPr marL="278606" indent="-278606">
              <a:spcAft>
                <a:spcPts val="975"/>
              </a:spcAft>
              <a:buClr>
                <a:srgbClr val="E85024"/>
              </a:buClr>
              <a:buSzPct val="140000"/>
              <a:buFont typeface="Wingdings" charset="2"/>
              <a:buAutoNum type="arabicPlain"/>
              <a:defRPr/>
            </a:pPr>
            <a:r>
              <a:rPr lang="en-US" sz="1138" dirty="0">
                <a:solidFill>
                  <a:srgbClr val="222C6A"/>
                </a:solidFill>
                <a:latin typeface="Arial"/>
                <a:cs typeface="Arial"/>
              </a:rPr>
              <a:t>They select a core curriculum that is overall well-suited to their vision and then audit it in order to enhance and supplement where needed, including by means of the enrichment offer.</a:t>
            </a:r>
          </a:p>
          <a:p>
            <a:pPr marL="278606" indent="-278606">
              <a:spcAft>
                <a:spcPts val="975"/>
              </a:spcAft>
              <a:buClr>
                <a:srgbClr val="E85024"/>
              </a:buClr>
              <a:buSzPct val="140000"/>
              <a:buFont typeface="Wingdings" charset="2"/>
              <a:buAutoNum type="arabicPlain"/>
              <a:defRPr/>
            </a:pPr>
            <a:r>
              <a:rPr lang="en-US" sz="1138" dirty="0">
                <a:solidFill>
                  <a:srgbClr val="222C6A"/>
                </a:solidFill>
                <a:latin typeface="Arial"/>
                <a:cs typeface="Arial"/>
              </a:rPr>
              <a:t>They make explicit to students and parents what they are trying to achieve and how they should participate. </a:t>
            </a:r>
          </a:p>
          <a:p>
            <a:pPr marL="278606" indent="-278606">
              <a:spcAft>
                <a:spcPts val="975"/>
              </a:spcAft>
              <a:buClr>
                <a:srgbClr val="E85024"/>
              </a:buClr>
              <a:buSzPct val="140000"/>
              <a:buFont typeface="Wingdings" charset="2"/>
              <a:buAutoNum type="arabicPlain"/>
              <a:defRPr/>
            </a:pPr>
            <a:r>
              <a:rPr lang="en-US" sz="1138" dirty="0">
                <a:solidFill>
                  <a:srgbClr val="222C6A"/>
                </a:solidFill>
                <a:latin typeface="Arial"/>
                <a:cs typeface="Arial"/>
              </a:rPr>
              <a:t>They are confident on behalf of their students who feel they can trust the school to help them to be successful.</a:t>
            </a:r>
          </a:p>
          <a:p>
            <a:pPr marL="278606" indent="-278606">
              <a:spcAft>
                <a:spcPts val="975"/>
              </a:spcAft>
              <a:buClr>
                <a:srgbClr val="E85024"/>
              </a:buClr>
              <a:buSzPct val="140000"/>
              <a:buFont typeface="Wingdings" charset="2"/>
              <a:buAutoNum type="arabicPlain"/>
              <a:defRPr/>
            </a:pPr>
            <a:r>
              <a:rPr lang="en-US" sz="1138" dirty="0">
                <a:solidFill>
                  <a:srgbClr val="222C6A"/>
                </a:solidFill>
                <a:latin typeface="Arial"/>
                <a:cs typeface="Arial"/>
              </a:rPr>
              <a:t>They see personal and pastoral support and guidance as crucial to academic success.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39600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
        <p:nvSpPr>
          <p:cNvPr id="3" name="Rectangle 8"/>
          <p:cNvSpPr/>
          <p:nvPr/>
        </p:nvSpPr>
        <p:spPr>
          <a:xfrm>
            <a:off x="0" y="6300791"/>
            <a:ext cx="12192000" cy="269875"/>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anchor="ctr" anchorCtr="1"/>
          <a:lstStyle/>
          <a:p>
            <a:pPr algn="ctr">
              <a:defRPr/>
            </a:pPr>
            <a:endParaRPr lang="en-US" sz="2600"/>
          </a:p>
        </p:txBody>
      </p:sp>
      <p:sp>
        <p:nvSpPr>
          <p:cNvPr id="4" name="TextBox 9"/>
          <p:cNvSpPr txBox="1"/>
          <p:nvPr/>
        </p:nvSpPr>
        <p:spPr>
          <a:xfrm>
            <a:off x="0" y="6300791"/>
            <a:ext cx="12192000" cy="269875"/>
          </a:xfrm>
          <a:prstGeom prst="rect">
            <a:avLst/>
          </a:prstGeom>
          <a:noFill/>
        </p:spPr>
        <p:txBody>
          <a:bodyPr lIns="0" tIns="23400" rIns="0" bIns="0"/>
          <a:lstStyle/>
          <a:p>
            <a:pPr algn="ctr" fontAlgn="auto">
              <a:spcBef>
                <a:spcPts val="0"/>
              </a:spcBef>
              <a:spcAft>
                <a:spcPts val="0"/>
              </a:spcAft>
              <a:defRPr/>
            </a:pPr>
            <a:r>
              <a:rPr lang="en-US" sz="894" dirty="0">
                <a:solidFill>
                  <a:schemeClr val="bg1"/>
                </a:solidFill>
                <a:latin typeface="Arial"/>
                <a:ea typeface="+mn-ea"/>
                <a:cs typeface="Arial"/>
              </a:rPr>
              <a:t>Creating world class schools</a:t>
            </a:r>
            <a:endParaRPr lang="en-US" sz="894" dirty="0">
              <a:solidFill>
                <a:schemeClr val="bg1"/>
              </a:solidFill>
              <a:latin typeface="Arial"/>
              <a:cs typeface="Arial"/>
            </a:endParaRPr>
          </a:p>
        </p:txBody>
      </p:sp>
      <p:sp>
        <p:nvSpPr>
          <p:cNvPr id="5" name="TextBox 7"/>
          <p:cNvSpPr txBox="1"/>
          <p:nvPr/>
        </p:nvSpPr>
        <p:spPr>
          <a:xfrm>
            <a:off x="8047895" y="6586539"/>
            <a:ext cx="3849077" cy="163495"/>
          </a:xfrm>
          <a:prstGeom prst="rect">
            <a:avLst/>
          </a:prstGeom>
          <a:noFill/>
          <a:ln>
            <a:noFill/>
          </a:ln>
        </p:spPr>
        <p:txBody>
          <a:bodyPr lIns="0" tIns="38025" rIns="0" bIns="0">
            <a:spAutoFit/>
          </a:bodyPr>
          <a:lstStyle/>
          <a:p>
            <a:pPr algn="r">
              <a:defRPr/>
            </a:pPr>
            <a:fld id="{428AAB31-CA46-41C7-9612-FDE69D1EB3CB}" type="slidenum">
              <a:rPr lang="en-GB" sz="813">
                <a:solidFill>
                  <a:srgbClr val="222C6A"/>
                </a:solidFill>
                <a:latin typeface="Arial"/>
                <a:cs typeface="Arial"/>
              </a:rPr>
              <a:pPr algn="r">
                <a:defRPr/>
              </a:pPr>
              <a:t>‹#›</a:t>
            </a:fld>
            <a:endParaRPr lang="en-GB" sz="813" dirty="0">
              <a:solidFill>
                <a:srgbClr val="222C6A"/>
              </a:solidFill>
              <a:latin typeface="Arial"/>
              <a:cs typeface="Arial"/>
            </a:endParaRPr>
          </a:p>
        </p:txBody>
      </p:sp>
      <p:sp>
        <p:nvSpPr>
          <p:cNvPr id="6" name="TextBox 10"/>
          <p:cNvSpPr txBox="1"/>
          <p:nvPr/>
        </p:nvSpPr>
        <p:spPr>
          <a:xfrm>
            <a:off x="295033" y="6602416"/>
            <a:ext cx="3849077" cy="171265"/>
          </a:xfrm>
          <a:prstGeom prst="rect">
            <a:avLst/>
          </a:prstGeom>
          <a:noFill/>
          <a:ln>
            <a:noFill/>
          </a:ln>
        </p:spPr>
        <p:txBody>
          <a:bodyPr lIns="0" rIns="0" bIns="0">
            <a:spAutoFit/>
          </a:bodyPr>
          <a:lstStyle/>
          <a:p>
            <a:pPr>
              <a:defRPr/>
            </a:pPr>
            <a:r>
              <a:rPr lang="en-GB" sz="813" dirty="0">
                <a:solidFill>
                  <a:srgbClr val="222C6A"/>
                </a:solidFill>
                <a:latin typeface="Arial"/>
                <a:cs typeface="Arial"/>
              </a:rPr>
              <a:t>© Deborah Eyre</a:t>
            </a:r>
          </a:p>
        </p:txBody>
      </p:sp>
      <p:pic>
        <p:nvPicPr>
          <p:cNvPr id="7" name="Picture 11" descr="HPL-logo.jpg"/>
          <p:cNvPicPr>
            <a:picLocks noChangeAspect="1"/>
          </p:cNvPicPr>
          <p:nvPr/>
        </p:nvPicPr>
        <p:blipFill>
          <a:blip r:embed="rId2"/>
          <a:srcRect/>
          <a:stretch>
            <a:fillRect/>
          </a:stretch>
        </p:blipFill>
        <p:spPr bwMode="auto">
          <a:xfrm>
            <a:off x="281356" y="279400"/>
            <a:ext cx="2606431" cy="630238"/>
          </a:xfrm>
          <a:prstGeom prst="rect">
            <a:avLst/>
          </a:prstGeom>
          <a:noFill/>
          <a:ln w="9525">
            <a:noFill/>
            <a:miter lim="800000"/>
            <a:headEnd/>
            <a:tailEnd/>
          </a:ln>
        </p:spPr>
      </p:pic>
      <p:sp>
        <p:nvSpPr>
          <p:cNvPr id="8" name="TextBox 2"/>
          <p:cNvSpPr txBox="1"/>
          <p:nvPr/>
        </p:nvSpPr>
        <p:spPr>
          <a:xfrm>
            <a:off x="1297354" y="1800228"/>
            <a:ext cx="9601200" cy="1831079"/>
          </a:xfrm>
          <a:prstGeom prst="rect">
            <a:avLst/>
          </a:prstGeom>
          <a:noFill/>
        </p:spPr>
        <p:txBody>
          <a:bodyPr>
            <a:spAutoFit/>
          </a:bodyPr>
          <a:lstStyle/>
          <a:p>
            <a:pPr marL="278606" indent="-278606">
              <a:spcAft>
                <a:spcPts val="975"/>
              </a:spcAft>
              <a:buClr>
                <a:srgbClr val="E85024"/>
              </a:buClr>
              <a:buSzPct val="140000"/>
              <a:buFont typeface="Wingdings" charset="2"/>
              <a:buAutoNum type="arabicPlain" startAt="6"/>
              <a:defRPr/>
            </a:pPr>
            <a:r>
              <a:rPr lang="en-US" sz="1138" dirty="0">
                <a:solidFill>
                  <a:srgbClr val="222C6A"/>
                </a:solidFill>
                <a:latin typeface="Arial"/>
                <a:cs typeface="Arial"/>
              </a:rPr>
              <a:t>They see the school as a well-oiled machine that can deliver the same high standards for students year on year, regardless of background.</a:t>
            </a:r>
          </a:p>
          <a:p>
            <a:pPr marL="278606" indent="-278606">
              <a:spcAft>
                <a:spcPts val="975"/>
              </a:spcAft>
              <a:buClr>
                <a:srgbClr val="E85024"/>
              </a:buClr>
              <a:buSzPct val="140000"/>
              <a:buFont typeface="Wingdings" charset="2"/>
              <a:buAutoNum type="arabicPlain" startAt="6"/>
              <a:defRPr/>
            </a:pPr>
            <a:r>
              <a:rPr lang="en-US" sz="1138" dirty="0">
                <a:solidFill>
                  <a:srgbClr val="222C6A"/>
                </a:solidFill>
                <a:latin typeface="Arial"/>
                <a:cs typeface="Arial"/>
              </a:rPr>
              <a:t>They are purposeful but also relaxed, with both students and staff feeling at ease in the school. </a:t>
            </a:r>
          </a:p>
          <a:p>
            <a:pPr marL="278606" indent="-278606">
              <a:spcAft>
                <a:spcPts val="975"/>
              </a:spcAft>
              <a:buClr>
                <a:srgbClr val="E85024"/>
              </a:buClr>
              <a:buSzPct val="140000"/>
              <a:buFont typeface="Wingdings" charset="2"/>
              <a:buAutoNum type="arabicPlain" startAt="6"/>
              <a:defRPr/>
            </a:pPr>
            <a:r>
              <a:rPr lang="en-US" sz="1138" dirty="0">
                <a:solidFill>
                  <a:srgbClr val="222C6A"/>
                </a:solidFill>
                <a:latin typeface="Arial"/>
                <a:cs typeface="Arial"/>
              </a:rPr>
              <a:t>They place a high level of trust in their teachers and their students and structures are geared to timely intervention and benchmarking rather than constant monitoring.</a:t>
            </a:r>
          </a:p>
          <a:p>
            <a:pPr marL="278606" indent="-278606">
              <a:spcAft>
                <a:spcPts val="975"/>
              </a:spcAft>
              <a:buClr>
                <a:srgbClr val="E85024"/>
              </a:buClr>
              <a:buSzPct val="140000"/>
              <a:buFont typeface="Wingdings" charset="2"/>
              <a:buAutoNum type="arabicPlain" startAt="6"/>
              <a:defRPr/>
            </a:pPr>
            <a:r>
              <a:rPr lang="en-US" sz="1138" dirty="0">
                <a:solidFill>
                  <a:srgbClr val="222C6A"/>
                </a:solidFill>
                <a:latin typeface="Arial"/>
                <a:cs typeface="Arial"/>
              </a:rPr>
              <a:t>Internal accountability precedes external accountability with the school taking ownership for their own performance. </a:t>
            </a:r>
          </a:p>
          <a:p>
            <a:pPr marL="278606" indent="-278606">
              <a:spcAft>
                <a:spcPts val="975"/>
              </a:spcAft>
              <a:buClr>
                <a:srgbClr val="E85024"/>
              </a:buClr>
              <a:buSzPct val="140000"/>
              <a:buFont typeface="Wingdings" charset="2"/>
              <a:buAutoNum type="arabicPlain" startAt="6"/>
              <a:defRPr/>
            </a:pPr>
            <a:r>
              <a:rPr lang="en-US" sz="1138" dirty="0">
                <a:solidFill>
                  <a:srgbClr val="222C6A"/>
                </a:solidFill>
                <a:latin typeface="Arial"/>
                <a:cs typeface="Arial"/>
              </a:rPr>
              <a:t>Everyone feels an emotional attachment to the school.  They don’t see themselves as world class because they are never complacent and are continually seeking to refine and improve.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58435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7_Custom Layout">
    <p:spTree>
      <p:nvGrpSpPr>
        <p:cNvPr id="1" name=""/>
        <p:cNvGrpSpPr/>
        <p:nvPr/>
      </p:nvGrpSpPr>
      <p:grpSpPr>
        <a:xfrm>
          <a:off x="0" y="0"/>
          <a:ext cx="0" cy="0"/>
          <a:chOff x="0" y="0"/>
          <a:chExt cx="0" cy="0"/>
        </a:xfrm>
      </p:grpSpPr>
      <p:sp>
        <p:nvSpPr>
          <p:cNvPr id="3" name="Rectangle 8"/>
          <p:cNvSpPr/>
          <p:nvPr/>
        </p:nvSpPr>
        <p:spPr>
          <a:xfrm>
            <a:off x="0" y="6300791"/>
            <a:ext cx="12192000" cy="269875"/>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anchor="ctr" anchorCtr="1"/>
          <a:lstStyle/>
          <a:p>
            <a:pPr algn="ctr">
              <a:defRPr/>
            </a:pPr>
            <a:endParaRPr lang="en-US" sz="2600"/>
          </a:p>
        </p:txBody>
      </p:sp>
      <p:sp>
        <p:nvSpPr>
          <p:cNvPr id="5" name="TextBox 9"/>
          <p:cNvSpPr txBox="1"/>
          <p:nvPr/>
        </p:nvSpPr>
        <p:spPr>
          <a:xfrm>
            <a:off x="0" y="6300791"/>
            <a:ext cx="12192000" cy="269875"/>
          </a:xfrm>
          <a:prstGeom prst="rect">
            <a:avLst/>
          </a:prstGeom>
          <a:noFill/>
        </p:spPr>
        <p:txBody>
          <a:bodyPr lIns="0" tIns="23400" rIns="0" bIns="0"/>
          <a:lstStyle/>
          <a:p>
            <a:pPr algn="ctr" fontAlgn="auto">
              <a:spcBef>
                <a:spcPts val="0"/>
              </a:spcBef>
              <a:spcAft>
                <a:spcPts val="0"/>
              </a:spcAft>
              <a:defRPr/>
            </a:pPr>
            <a:r>
              <a:rPr lang="en-US" sz="894" dirty="0">
                <a:solidFill>
                  <a:schemeClr val="bg1"/>
                </a:solidFill>
                <a:latin typeface="Arial"/>
                <a:ea typeface="+mn-ea"/>
                <a:cs typeface="Arial"/>
              </a:rPr>
              <a:t>Creating world class schools</a:t>
            </a:r>
            <a:endParaRPr lang="en-US" sz="894" dirty="0">
              <a:solidFill>
                <a:schemeClr val="bg1"/>
              </a:solidFill>
              <a:latin typeface="Arial"/>
              <a:cs typeface="Arial"/>
            </a:endParaRPr>
          </a:p>
        </p:txBody>
      </p:sp>
      <p:sp>
        <p:nvSpPr>
          <p:cNvPr id="6" name="TextBox 7"/>
          <p:cNvSpPr txBox="1"/>
          <p:nvPr/>
        </p:nvSpPr>
        <p:spPr>
          <a:xfrm>
            <a:off x="8047895" y="6586539"/>
            <a:ext cx="3849077" cy="163495"/>
          </a:xfrm>
          <a:prstGeom prst="rect">
            <a:avLst/>
          </a:prstGeom>
          <a:noFill/>
          <a:ln>
            <a:noFill/>
          </a:ln>
        </p:spPr>
        <p:txBody>
          <a:bodyPr lIns="0" tIns="38025" rIns="0" bIns="0">
            <a:spAutoFit/>
          </a:bodyPr>
          <a:lstStyle/>
          <a:p>
            <a:pPr algn="r">
              <a:defRPr/>
            </a:pPr>
            <a:fld id="{E9C83C69-71D3-4EED-97D1-196AE03011A8}" type="slidenum">
              <a:rPr lang="en-GB" sz="813">
                <a:solidFill>
                  <a:srgbClr val="222C6A"/>
                </a:solidFill>
                <a:latin typeface="Arial"/>
                <a:cs typeface="Arial"/>
              </a:rPr>
              <a:pPr algn="r">
                <a:defRPr/>
              </a:pPr>
              <a:t>‹#›</a:t>
            </a:fld>
            <a:endParaRPr lang="en-GB" sz="813" dirty="0">
              <a:solidFill>
                <a:srgbClr val="222C6A"/>
              </a:solidFill>
              <a:latin typeface="Arial"/>
              <a:cs typeface="Arial"/>
            </a:endParaRPr>
          </a:p>
        </p:txBody>
      </p:sp>
      <p:sp>
        <p:nvSpPr>
          <p:cNvPr id="7" name="TextBox 10"/>
          <p:cNvSpPr txBox="1"/>
          <p:nvPr/>
        </p:nvSpPr>
        <p:spPr>
          <a:xfrm>
            <a:off x="295033" y="6602416"/>
            <a:ext cx="3849077" cy="171265"/>
          </a:xfrm>
          <a:prstGeom prst="rect">
            <a:avLst/>
          </a:prstGeom>
          <a:noFill/>
          <a:ln>
            <a:noFill/>
          </a:ln>
        </p:spPr>
        <p:txBody>
          <a:bodyPr lIns="0" rIns="0" bIns="0">
            <a:spAutoFit/>
          </a:bodyPr>
          <a:lstStyle/>
          <a:p>
            <a:pPr>
              <a:defRPr/>
            </a:pPr>
            <a:r>
              <a:rPr lang="en-GB" sz="813" dirty="0">
                <a:solidFill>
                  <a:srgbClr val="222C6A"/>
                </a:solidFill>
                <a:latin typeface="Arial"/>
                <a:cs typeface="Arial"/>
              </a:rPr>
              <a:t>© Deborah Eyre</a:t>
            </a:r>
          </a:p>
        </p:txBody>
      </p:sp>
      <p:pic>
        <p:nvPicPr>
          <p:cNvPr id="8" name="Picture 11" descr="HPL-logo.jpg"/>
          <p:cNvPicPr>
            <a:picLocks noChangeAspect="1"/>
          </p:cNvPicPr>
          <p:nvPr/>
        </p:nvPicPr>
        <p:blipFill>
          <a:blip r:embed="rId2"/>
          <a:srcRect/>
          <a:stretch>
            <a:fillRect/>
          </a:stretch>
        </p:blipFill>
        <p:spPr bwMode="auto">
          <a:xfrm>
            <a:off x="281356" y="279400"/>
            <a:ext cx="2606431" cy="630238"/>
          </a:xfrm>
          <a:prstGeom prst="rect">
            <a:avLst/>
          </a:prstGeom>
          <a:noFill/>
          <a:ln w="9525">
            <a:noFill/>
            <a:miter lim="800000"/>
            <a:headEnd/>
            <a:tailEnd/>
          </a:ln>
        </p:spPr>
      </p:pic>
      <p:sp>
        <p:nvSpPr>
          <p:cNvPr id="9" name="Title 1"/>
          <p:cNvSpPr txBox="1">
            <a:spLocks/>
          </p:cNvSpPr>
          <p:nvPr/>
        </p:nvSpPr>
        <p:spPr>
          <a:xfrm>
            <a:off x="5666154" y="92075"/>
            <a:ext cx="6332416" cy="3487738"/>
          </a:xfrm>
          <a:prstGeom prst="rect">
            <a:avLst/>
          </a:prstGeom>
        </p:spPr>
        <p:txBody>
          <a:bodyPr anchor="b">
            <a:normAutofit/>
          </a:bodyPr>
          <a:lstStyle/>
          <a:p>
            <a:pPr algn="ctr" defTabSz="742950" fontAlgn="auto">
              <a:spcAft>
                <a:spcPts val="0"/>
              </a:spcAft>
              <a:defRPr/>
            </a:pPr>
            <a:r>
              <a:rPr lang="en-GB" sz="4875" b="1" dirty="0">
                <a:solidFill>
                  <a:srgbClr val="E85024"/>
                </a:solidFill>
                <a:latin typeface="Arial"/>
                <a:ea typeface="+mj-ea"/>
                <a:cs typeface="Arial"/>
              </a:rPr>
              <a:t>Thank You!</a:t>
            </a:r>
          </a:p>
        </p:txBody>
      </p:sp>
      <p:sp>
        <p:nvSpPr>
          <p:cNvPr id="4" name="Subtitle 2"/>
          <p:cNvSpPr>
            <a:spLocks noGrp="1"/>
          </p:cNvSpPr>
          <p:nvPr>
            <p:ph type="subTitle" idx="1"/>
          </p:nvPr>
        </p:nvSpPr>
        <p:spPr>
          <a:xfrm>
            <a:off x="377780" y="4533363"/>
            <a:ext cx="9878096" cy="1346468"/>
          </a:xfrm>
        </p:spPr>
        <p:txBody>
          <a:bodyPr>
            <a:normAutofit lnSpcReduction="10000"/>
          </a:bodyPr>
          <a:lstStyle>
            <a:lvl1pPr>
              <a:spcAft>
                <a:spcPts val="488"/>
              </a:spcAft>
              <a:buNone/>
              <a:defRPr sz="1463"/>
            </a:lvl1pPr>
            <a:lvl2pPr>
              <a:spcAft>
                <a:spcPts val="488"/>
              </a:spcAft>
              <a:buFontTx/>
              <a:buNone/>
              <a:defRPr sz="1463"/>
            </a:lvl2pPr>
          </a:lstStyle>
          <a:p>
            <a:r>
              <a:rPr lang="en-US" dirty="0"/>
              <a:t>Click to edit Master subtitle style</a:t>
            </a:r>
            <a:endParaRPr lang="en-GB" dirty="0"/>
          </a:p>
        </p:txBody>
      </p:sp>
    </p:spTree>
    <p:extLst>
      <p:ext uri="{BB962C8B-B14F-4D97-AF65-F5344CB8AC3E}">
        <p14:creationId xmlns:p14="http://schemas.microsoft.com/office/powerpoint/2010/main" val="3433762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940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770157"/>
            <a:ext cx="9144000" cy="808630"/>
          </a:xfrm>
        </p:spPr>
        <p:txBody>
          <a:bodyPr/>
          <a:lstStyle>
            <a:lvl1pPr marL="0" indent="0" algn="ctr">
              <a:buNone/>
              <a:defRPr sz="1950">
                <a:solidFill>
                  <a:srgbClr val="E85024"/>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
        <p:nvSpPr>
          <p:cNvPr id="9" name="Rectangle 8"/>
          <p:cNvSpPr/>
          <p:nvPr/>
        </p:nvSpPr>
        <p:spPr>
          <a:xfrm>
            <a:off x="0" y="4"/>
            <a:ext cx="12192000" cy="140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2" name="Title 1"/>
          <p:cNvSpPr>
            <a:spLocks noGrp="1"/>
          </p:cNvSpPr>
          <p:nvPr>
            <p:ph type="ctrTitle"/>
          </p:nvPr>
        </p:nvSpPr>
        <p:spPr>
          <a:xfrm>
            <a:off x="914400" y="2133951"/>
            <a:ext cx="10363200" cy="2022362"/>
          </a:xfrm>
        </p:spPr>
        <p:txBody>
          <a:bodyPr anchor="b"/>
          <a:lstStyle>
            <a:lvl1pPr algn="ctr">
              <a:defRPr sz="4875">
                <a:solidFill>
                  <a:srgbClr val="E85024"/>
                </a:solidFill>
              </a:defRPr>
            </a:lvl1pPr>
          </a:lstStyle>
          <a:p>
            <a:r>
              <a:rPr lang="en-US"/>
              <a:t>Click to edit Master title style</a:t>
            </a:r>
            <a:endParaRPr lang="en-US" dirty="0"/>
          </a:p>
        </p:txBody>
      </p:sp>
      <p:pic>
        <p:nvPicPr>
          <p:cNvPr id="10" name="Picture 9" descr="HPL-logo.jpg"/>
          <p:cNvPicPr>
            <a:picLocks noChangeAspect="1"/>
          </p:cNvPicPr>
          <p:nvPr/>
        </p:nvPicPr>
        <p:blipFill>
          <a:blip r:embed="rId2" cstate="print"/>
          <a:stretch>
            <a:fillRect/>
          </a:stretch>
        </p:blipFill>
        <p:spPr>
          <a:xfrm>
            <a:off x="719668" y="540000"/>
            <a:ext cx="4701452" cy="1136400"/>
          </a:xfrm>
          <a:prstGeom prst="rect">
            <a:avLst/>
          </a:prstGeom>
        </p:spPr>
      </p:pic>
    </p:spTree>
    <p:extLst>
      <p:ext uri="{BB962C8B-B14F-4D97-AF65-F5344CB8AC3E}">
        <p14:creationId xmlns:p14="http://schemas.microsoft.com/office/powerpoint/2010/main" val="4032850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84699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1299" y="1279719"/>
            <a:ext cx="5621749"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1577" y="1279719"/>
            <a:ext cx="5622876" cy="4930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796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dirty="0"/>
              <a:t>The Formula</a:t>
            </a:r>
          </a:p>
        </p:txBody>
      </p:sp>
      <p:pic>
        <p:nvPicPr>
          <p:cNvPr id="3" name="Picture 2" descr="Slide 2a.jpg"/>
          <p:cNvPicPr>
            <a:picLocks noChangeAspect="1"/>
          </p:cNvPicPr>
          <p:nvPr/>
        </p:nvPicPr>
        <p:blipFill>
          <a:blip r:embed="rId2" cstate="print"/>
          <a:stretch>
            <a:fillRect/>
          </a:stretch>
        </p:blipFill>
        <p:spPr>
          <a:xfrm>
            <a:off x="1531200" y="2268000"/>
            <a:ext cx="1784910" cy="1036930"/>
          </a:xfrm>
          <a:prstGeom prst="rect">
            <a:avLst/>
          </a:prstGeom>
        </p:spPr>
      </p:pic>
      <p:pic>
        <p:nvPicPr>
          <p:cNvPr id="4" name="Picture 3" descr="Slide 2b.jpg"/>
          <p:cNvPicPr>
            <a:picLocks noChangeAspect="1"/>
          </p:cNvPicPr>
          <p:nvPr/>
        </p:nvPicPr>
        <p:blipFill>
          <a:blip r:embed="rId3" cstate="print"/>
          <a:stretch>
            <a:fillRect/>
          </a:stretch>
        </p:blipFill>
        <p:spPr>
          <a:xfrm>
            <a:off x="1529081" y="2133600"/>
            <a:ext cx="5530290" cy="1166774"/>
          </a:xfrm>
          <a:prstGeom prst="rect">
            <a:avLst/>
          </a:prstGeom>
        </p:spPr>
      </p:pic>
      <p:pic>
        <p:nvPicPr>
          <p:cNvPr id="5" name="Picture 4" descr="Slide 2c.jpg"/>
          <p:cNvPicPr>
            <a:picLocks noChangeAspect="1"/>
          </p:cNvPicPr>
          <p:nvPr/>
        </p:nvPicPr>
        <p:blipFill>
          <a:blip r:embed="rId4" cstate="print"/>
          <a:stretch>
            <a:fillRect/>
          </a:stretch>
        </p:blipFill>
        <p:spPr>
          <a:xfrm>
            <a:off x="1529081" y="2132383"/>
            <a:ext cx="5530290" cy="1296619"/>
          </a:xfrm>
          <a:prstGeom prst="rect">
            <a:avLst/>
          </a:prstGeom>
        </p:spPr>
      </p:pic>
      <p:pic>
        <p:nvPicPr>
          <p:cNvPr id="6" name="Picture 5" descr="Slide 2d.jpg"/>
          <p:cNvPicPr>
            <a:picLocks noChangeAspect="1"/>
          </p:cNvPicPr>
          <p:nvPr/>
        </p:nvPicPr>
        <p:blipFill>
          <a:blip r:embed="rId5" cstate="print"/>
          <a:stretch>
            <a:fillRect/>
          </a:stretch>
        </p:blipFill>
        <p:spPr>
          <a:xfrm>
            <a:off x="1532739" y="2133602"/>
            <a:ext cx="8926982" cy="1296619"/>
          </a:xfrm>
          <a:prstGeom prst="rect">
            <a:avLst/>
          </a:prstGeom>
        </p:spPr>
      </p:pic>
      <p:pic>
        <p:nvPicPr>
          <p:cNvPr id="7" name="Picture 6" descr="Slide 2e.jpg"/>
          <p:cNvPicPr>
            <a:picLocks noChangeAspect="1"/>
          </p:cNvPicPr>
          <p:nvPr/>
        </p:nvPicPr>
        <p:blipFill>
          <a:blip r:embed="rId6" cstate="print"/>
          <a:stretch>
            <a:fillRect/>
          </a:stretch>
        </p:blipFill>
        <p:spPr>
          <a:xfrm>
            <a:off x="1529081" y="2133600"/>
            <a:ext cx="8930640" cy="2567940"/>
          </a:xfrm>
          <a:prstGeom prst="rect">
            <a:avLst/>
          </a:prstGeom>
        </p:spPr>
      </p:pic>
    </p:spTree>
    <p:extLst>
      <p:ext uri="{BB962C8B-B14F-4D97-AF65-F5344CB8AC3E}">
        <p14:creationId xmlns:p14="http://schemas.microsoft.com/office/powerpoint/2010/main" val="42891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4897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275" dirty="0"/>
              <a:t>The Student Profile</a:t>
            </a:r>
          </a:p>
        </p:txBody>
      </p:sp>
      <p:pic>
        <p:nvPicPr>
          <p:cNvPr id="3" name="Picture 2" descr="Slide 1a.jpg"/>
          <p:cNvPicPr>
            <a:picLocks noChangeAspect="1"/>
          </p:cNvPicPr>
          <p:nvPr/>
        </p:nvPicPr>
        <p:blipFill>
          <a:blip r:embed="rId2" cstate="print"/>
          <a:stretch>
            <a:fillRect/>
          </a:stretch>
        </p:blipFill>
        <p:spPr>
          <a:xfrm>
            <a:off x="2543252" y="1980309"/>
            <a:ext cx="2760270" cy="3390595"/>
          </a:xfrm>
          <a:prstGeom prst="rect">
            <a:avLst/>
          </a:prstGeom>
        </p:spPr>
      </p:pic>
      <p:pic>
        <p:nvPicPr>
          <p:cNvPr id="6" name="Picture 5" descr="Slide 1b.jpg"/>
          <p:cNvPicPr>
            <a:picLocks noChangeAspect="1"/>
          </p:cNvPicPr>
          <p:nvPr/>
        </p:nvPicPr>
        <p:blipFill>
          <a:blip r:embed="rId3" cstate="print"/>
          <a:stretch>
            <a:fillRect/>
          </a:stretch>
        </p:blipFill>
        <p:spPr>
          <a:xfrm>
            <a:off x="2540002" y="1980309"/>
            <a:ext cx="4835346" cy="3390595"/>
          </a:xfrm>
          <a:prstGeom prst="rect">
            <a:avLst/>
          </a:prstGeom>
        </p:spPr>
      </p:pic>
      <p:pic>
        <p:nvPicPr>
          <p:cNvPr id="7" name="Picture 6" descr="Slide 1c.jpg"/>
          <p:cNvPicPr>
            <a:picLocks noChangeAspect="1"/>
          </p:cNvPicPr>
          <p:nvPr/>
        </p:nvPicPr>
        <p:blipFill>
          <a:blip r:embed="rId4" cstate="print"/>
          <a:stretch>
            <a:fillRect/>
          </a:stretch>
        </p:blipFill>
        <p:spPr>
          <a:xfrm>
            <a:off x="2540000" y="1980309"/>
            <a:ext cx="6912864" cy="3390595"/>
          </a:xfrm>
          <a:prstGeom prst="rect">
            <a:avLst/>
          </a:prstGeom>
        </p:spPr>
      </p:pic>
    </p:spTree>
    <p:extLst>
      <p:ext uri="{BB962C8B-B14F-4D97-AF65-F5344CB8AC3E}">
        <p14:creationId xmlns:p14="http://schemas.microsoft.com/office/powerpoint/2010/main" val="26925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275" dirty="0"/>
              <a:t>The Formula</a:t>
            </a:r>
          </a:p>
        </p:txBody>
      </p:sp>
      <p:pic>
        <p:nvPicPr>
          <p:cNvPr id="3" name="Picture 2" descr="Slide 2a.jpg"/>
          <p:cNvPicPr>
            <a:picLocks noChangeAspect="1"/>
          </p:cNvPicPr>
          <p:nvPr/>
        </p:nvPicPr>
        <p:blipFill>
          <a:blip r:embed="rId2" cstate="print"/>
          <a:stretch>
            <a:fillRect/>
          </a:stretch>
        </p:blipFill>
        <p:spPr>
          <a:xfrm>
            <a:off x="1531200" y="2268000"/>
            <a:ext cx="1784910" cy="1036930"/>
          </a:xfrm>
          <a:prstGeom prst="rect">
            <a:avLst/>
          </a:prstGeom>
        </p:spPr>
      </p:pic>
      <p:pic>
        <p:nvPicPr>
          <p:cNvPr id="4" name="Picture 3" descr="Slide 2b.jpg"/>
          <p:cNvPicPr>
            <a:picLocks noChangeAspect="1"/>
          </p:cNvPicPr>
          <p:nvPr/>
        </p:nvPicPr>
        <p:blipFill>
          <a:blip r:embed="rId3" cstate="print"/>
          <a:stretch>
            <a:fillRect/>
          </a:stretch>
        </p:blipFill>
        <p:spPr>
          <a:xfrm>
            <a:off x="1529081" y="2133600"/>
            <a:ext cx="5530290" cy="1166774"/>
          </a:xfrm>
          <a:prstGeom prst="rect">
            <a:avLst/>
          </a:prstGeom>
        </p:spPr>
      </p:pic>
      <p:pic>
        <p:nvPicPr>
          <p:cNvPr id="5" name="Picture 4" descr="Slide 2c.jpg"/>
          <p:cNvPicPr>
            <a:picLocks noChangeAspect="1"/>
          </p:cNvPicPr>
          <p:nvPr/>
        </p:nvPicPr>
        <p:blipFill>
          <a:blip r:embed="rId4" cstate="print"/>
          <a:stretch>
            <a:fillRect/>
          </a:stretch>
        </p:blipFill>
        <p:spPr>
          <a:xfrm>
            <a:off x="1529081" y="2132385"/>
            <a:ext cx="5530290" cy="1296619"/>
          </a:xfrm>
          <a:prstGeom prst="rect">
            <a:avLst/>
          </a:prstGeom>
        </p:spPr>
      </p:pic>
      <p:pic>
        <p:nvPicPr>
          <p:cNvPr id="6" name="Picture 5" descr="Slide 2d.jpg"/>
          <p:cNvPicPr>
            <a:picLocks noChangeAspect="1"/>
          </p:cNvPicPr>
          <p:nvPr/>
        </p:nvPicPr>
        <p:blipFill>
          <a:blip r:embed="rId5" cstate="print"/>
          <a:stretch>
            <a:fillRect/>
          </a:stretch>
        </p:blipFill>
        <p:spPr>
          <a:xfrm>
            <a:off x="1532739" y="2133604"/>
            <a:ext cx="8926982" cy="1296619"/>
          </a:xfrm>
          <a:prstGeom prst="rect">
            <a:avLst/>
          </a:prstGeom>
        </p:spPr>
      </p:pic>
      <p:pic>
        <p:nvPicPr>
          <p:cNvPr id="7" name="Picture 6" descr="Slide 2e.jpg"/>
          <p:cNvPicPr>
            <a:picLocks noChangeAspect="1"/>
          </p:cNvPicPr>
          <p:nvPr/>
        </p:nvPicPr>
        <p:blipFill>
          <a:blip r:embed="rId6" cstate="print"/>
          <a:stretch>
            <a:fillRect/>
          </a:stretch>
        </p:blipFill>
        <p:spPr>
          <a:xfrm>
            <a:off x="1529081" y="2133600"/>
            <a:ext cx="8930640" cy="2567940"/>
          </a:xfrm>
          <a:prstGeom prst="rect">
            <a:avLst/>
          </a:prstGeom>
        </p:spPr>
      </p:pic>
    </p:spTree>
    <p:extLst>
      <p:ext uri="{BB962C8B-B14F-4D97-AF65-F5344CB8AC3E}">
        <p14:creationId xmlns:p14="http://schemas.microsoft.com/office/powerpoint/2010/main" val="15490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275" dirty="0"/>
              <a:t>The Two Core Strands</a:t>
            </a:r>
          </a:p>
        </p:txBody>
      </p:sp>
      <p:pic>
        <p:nvPicPr>
          <p:cNvPr id="3" name="Picture 2" descr="Slide 3a.jpg"/>
          <p:cNvPicPr>
            <a:picLocks noChangeAspect="1"/>
          </p:cNvPicPr>
          <p:nvPr/>
        </p:nvPicPr>
        <p:blipFill>
          <a:blip r:embed="rId2" cstate="print"/>
          <a:stretch>
            <a:fillRect/>
          </a:stretch>
        </p:blipFill>
        <p:spPr>
          <a:xfrm>
            <a:off x="3048409" y="1908000"/>
            <a:ext cx="3240634" cy="3672230"/>
          </a:xfrm>
          <a:prstGeom prst="rect">
            <a:avLst/>
          </a:prstGeom>
        </p:spPr>
      </p:pic>
      <p:pic>
        <p:nvPicPr>
          <p:cNvPr id="4" name="Picture 3" descr="Slide 3b.jpg"/>
          <p:cNvPicPr>
            <a:picLocks noChangeAspect="1"/>
          </p:cNvPicPr>
          <p:nvPr/>
        </p:nvPicPr>
        <p:blipFill>
          <a:blip r:embed="rId3" cstate="print"/>
          <a:stretch>
            <a:fillRect/>
          </a:stretch>
        </p:blipFill>
        <p:spPr>
          <a:xfrm>
            <a:off x="3048000" y="1908000"/>
            <a:ext cx="5974080" cy="3659429"/>
          </a:xfrm>
          <a:prstGeom prst="rect">
            <a:avLst/>
          </a:prstGeom>
        </p:spPr>
      </p:pic>
    </p:spTree>
    <p:extLst>
      <p:ext uri="{BB962C8B-B14F-4D97-AF65-F5344CB8AC3E}">
        <p14:creationId xmlns:p14="http://schemas.microsoft.com/office/powerpoint/2010/main" val="21134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The Learning Journey</a:t>
            </a:r>
          </a:p>
        </p:txBody>
      </p:sp>
      <p:pic>
        <p:nvPicPr>
          <p:cNvPr id="3" name="Picture 2" descr="Slide 4a.jpg"/>
          <p:cNvPicPr>
            <a:picLocks noChangeAspect="1"/>
          </p:cNvPicPr>
          <p:nvPr/>
        </p:nvPicPr>
        <p:blipFill>
          <a:blip r:embed="rId2" cstate="print"/>
          <a:stretch>
            <a:fillRect/>
          </a:stretch>
        </p:blipFill>
        <p:spPr>
          <a:xfrm>
            <a:off x="2136002" y="1905000"/>
            <a:ext cx="3813658" cy="588874"/>
          </a:xfrm>
          <a:prstGeom prst="rect">
            <a:avLst/>
          </a:prstGeom>
        </p:spPr>
      </p:pic>
      <p:pic>
        <p:nvPicPr>
          <p:cNvPr id="4" name="Picture 3" descr="Slide 4b.jpg"/>
          <p:cNvPicPr>
            <a:picLocks noChangeAspect="1"/>
          </p:cNvPicPr>
          <p:nvPr/>
        </p:nvPicPr>
        <p:blipFill>
          <a:blip r:embed="rId3" cstate="print"/>
          <a:stretch>
            <a:fillRect/>
          </a:stretch>
        </p:blipFill>
        <p:spPr>
          <a:xfrm>
            <a:off x="2136000" y="1905000"/>
            <a:ext cx="7637070" cy="1100938"/>
          </a:xfrm>
          <a:prstGeom prst="rect">
            <a:avLst/>
          </a:prstGeom>
        </p:spPr>
      </p:pic>
      <p:pic>
        <p:nvPicPr>
          <p:cNvPr id="5" name="Picture 4" descr="Slide 4c.jpg"/>
          <p:cNvPicPr>
            <a:picLocks noChangeAspect="1"/>
          </p:cNvPicPr>
          <p:nvPr/>
        </p:nvPicPr>
        <p:blipFill>
          <a:blip r:embed="rId4" cstate="print"/>
          <a:stretch>
            <a:fillRect/>
          </a:stretch>
        </p:blipFill>
        <p:spPr>
          <a:xfrm>
            <a:off x="2136002" y="1905004"/>
            <a:ext cx="7907730" cy="2750515"/>
          </a:xfrm>
          <a:prstGeom prst="rect">
            <a:avLst/>
          </a:prstGeom>
        </p:spPr>
      </p:pic>
      <p:pic>
        <p:nvPicPr>
          <p:cNvPr id="6" name="Picture 5" descr="Slide 4d.jpg"/>
          <p:cNvPicPr>
            <a:picLocks noChangeAspect="1"/>
          </p:cNvPicPr>
          <p:nvPr/>
        </p:nvPicPr>
        <p:blipFill>
          <a:blip r:embed="rId5" cstate="print"/>
          <a:stretch>
            <a:fillRect/>
          </a:stretch>
        </p:blipFill>
        <p:spPr>
          <a:xfrm>
            <a:off x="2136002" y="1905000"/>
            <a:ext cx="7907730" cy="3635654"/>
          </a:xfrm>
          <a:prstGeom prst="rect">
            <a:avLst/>
          </a:prstGeom>
        </p:spPr>
      </p:pic>
      <p:pic>
        <p:nvPicPr>
          <p:cNvPr id="7" name="Picture 6" descr="Slide 4e.jpg"/>
          <p:cNvPicPr>
            <a:picLocks noChangeAspect="1"/>
          </p:cNvPicPr>
          <p:nvPr/>
        </p:nvPicPr>
        <p:blipFill>
          <a:blip r:embed="rId6" cstate="print"/>
          <a:stretch>
            <a:fillRect/>
          </a:stretch>
        </p:blipFill>
        <p:spPr>
          <a:xfrm>
            <a:off x="2142136" y="1902950"/>
            <a:ext cx="7907730" cy="3635654"/>
          </a:xfrm>
          <a:prstGeom prst="rect">
            <a:avLst/>
          </a:prstGeom>
        </p:spPr>
      </p:pic>
      <p:pic>
        <p:nvPicPr>
          <p:cNvPr id="8" name="Picture 7" descr="Slide 4f.jpg"/>
          <p:cNvPicPr>
            <a:picLocks noChangeAspect="1"/>
          </p:cNvPicPr>
          <p:nvPr/>
        </p:nvPicPr>
        <p:blipFill>
          <a:blip r:embed="rId7" cstate="print"/>
          <a:stretch>
            <a:fillRect/>
          </a:stretch>
        </p:blipFill>
        <p:spPr>
          <a:xfrm>
            <a:off x="1950314" y="1905000"/>
            <a:ext cx="8088174" cy="3635654"/>
          </a:xfrm>
          <a:prstGeom prst="rect">
            <a:avLst/>
          </a:prstGeom>
        </p:spPr>
      </p:pic>
    </p:spTree>
    <p:extLst>
      <p:ext uri="{BB962C8B-B14F-4D97-AF65-F5344CB8AC3E}">
        <p14:creationId xmlns:p14="http://schemas.microsoft.com/office/powerpoint/2010/main" val="220696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Features of World Class Schools</a:t>
            </a:r>
          </a:p>
        </p:txBody>
      </p:sp>
      <p:sp>
        <p:nvSpPr>
          <p:cNvPr id="5" name="TextBox 4"/>
          <p:cNvSpPr txBox="1"/>
          <p:nvPr/>
        </p:nvSpPr>
        <p:spPr>
          <a:xfrm>
            <a:off x="1297909" y="1800001"/>
            <a:ext cx="9600000" cy="1655966"/>
          </a:xfrm>
          <a:prstGeom prst="rect">
            <a:avLst/>
          </a:prstGeom>
          <a:noFill/>
        </p:spPr>
        <p:txBody>
          <a:bodyPr wrap="square" rtlCol="0">
            <a:spAutoFit/>
          </a:bodyPr>
          <a:lstStyle/>
          <a:p>
            <a:pPr marL="278606" indent="-278606">
              <a:spcAft>
                <a:spcPts val="975"/>
              </a:spcAft>
              <a:buClr>
                <a:srgbClr val="E85024"/>
              </a:buClr>
              <a:buSzPct val="140000"/>
              <a:buFont typeface="Wingdings" charset="2"/>
              <a:buAutoNum type="arabicPlain"/>
            </a:pPr>
            <a:r>
              <a:rPr lang="en-US" sz="1138" dirty="0">
                <a:solidFill>
                  <a:srgbClr val="222C6A"/>
                </a:solidFill>
                <a:latin typeface="Arial"/>
                <a:cs typeface="Arial"/>
              </a:rPr>
              <a:t>They start by focusing on the profile of the kind of student they want to develop and build their accountability measures around this. </a:t>
            </a:r>
          </a:p>
          <a:p>
            <a:pPr marL="278606" indent="-278606">
              <a:spcAft>
                <a:spcPts val="975"/>
              </a:spcAft>
              <a:buClr>
                <a:srgbClr val="E85024"/>
              </a:buClr>
              <a:buSzPct val="140000"/>
              <a:buFont typeface="Wingdings" charset="2"/>
              <a:buAutoNum type="arabicPlain"/>
            </a:pPr>
            <a:r>
              <a:rPr lang="en-US" sz="1138" dirty="0">
                <a:solidFill>
                  <a:srgbClr val="222C6A"/>
                </a:solidFill>
                <a:latin typeface="Arial"/>
                <a:cs typeface="Arial"/>
              </a:rPr>
              <a:t>They select a core curriculum that is overall well-suited to their vision and then audit it in order to enhance and supplement where needed, including by means of the enrichment offer.</a:t>
            </a:r>
          </a:p>
          <a:p>
            <a:pPr marL="278606" indent="-278606">
              <a:spcAft>
                <a:spcPts val="975"/>
              </a:spcAft>
              <a:buClr>
                <a:srgbClr val="E85024"/>
              </a:buClr>
              <a:buSzPct val="140000"/>
              <a:buFont typeface="Wingdings" charset="2"/>
              <a:buAutoNum type="arabicPlain"/>
            </a:pPr>
            <a:r>
              <a:rPr lang="en-US" sz="1138" dirty="0">
                <a:solidFill>
                  <a:srgbClr val="222C6A"/>
                </a:solidFill>
                <a:latin typeface="Arial"/>
                <a:cs typeface="Arial"/>
              </a:rPr>
              <a:t>They make explicit to students and parents what they are trying to achieve and how they should participate. </a:t>
            </a:r>
          </a:p>
          <a:p>
            <a:pPr marL="278606" indent="-278606">
              <a:spcAft>
                <a:spcPts val="975"/>
              </a:spcAft>
              <a:buClr>
                <a:srgbClr val="E85024"/>
              </a:buClr>
              <a:buSzPct val="140000"/>
              <a:buFont typeface="Wingdings" charset="2"/>
              <a:buAutoNum type="arabicPlain"/>
            </a:pPr>
            <a:r>
              <a:rPr lang="en-US" sz="1138" dirty="0">
                <a:solidFill>
                  <a:srgbClr val="222C6A"/>
                </a:solidFill>
                <a:latin typeface="Arial"/>
                <a:cs typeface="Arial"/>
              </a:rPr>
              <a:t>They are confident on behalf of their students who feel they can trust the school to help them to be successful.</a:t>
            </a:r>
          </a:p>
          <a:p>
            <a:pPr marL="278606" indent="-278606">
              <a:spcAft>
                <a:spcPts val="975"/>
              </a:spcAft>
              <a:buClr>
                <a:srgbClr val="E85024"/>
              </a:buClr>
              <a:buSzPct val="140000"/>
              <a:buFont typeface="Wingdings" charset="2"/>
              <a:buAutoNum type="arabicPlain"/>
            </a:pPr>
            <a:r>
              <a:rPr lang="en-US" sz="1138" dirty="0">
                <a:solidFill>
                  <a:srgbClr val="222C6A"/>
                </a:solidFill>
                <a:latin typeface="Arial"/>
                <a:cs typeface="Arial"/>
              </a:rPr>
              <a:t>They see personal and pastoral support and guidance as crucial to academic success. </a:t>
            </a:r>
          </a:p>
        </p:txBody>
      </p:sp>
    </p:spTree>
    <p:extLst>
      <p:ext uri="{BB962C8B-B14F-4D97-AF65-F5344CB8AC3E}">
        <p14:creationId xmlns:p14="http://schemas.microsoft.com/office/powerpoint/2010/main" val="1610509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Features of World Class Schools</a:t>
            </a:r>
          </a:p>
        </p:txBody>
      </p:sp>
      <p:sp>
        <p:nvSpPr>
          <p:cNvPr id="3" name="TextBox 2"/>
          <p:cNvSpPr txBox="1"/>
          <p:nvPr/>
        </p:nvSpPr>
        <p:spPr>
          <a:xfrm>
            <a:off x="1297909" y="1800002"/>
            <a:ext cx="9600000" cy="1831079"/>
          </a:xfrm>
          <a:prstGeom prst="rect">
            <a:avLst/>
          </a:prstGeom>
          <a:noFill/>
        </p:spPr>
        <p:txBody>
          <a:bodyPr wrap="square" rtlCol="0">
            <a:spAutoFit/>
          </a:bodyPr>
          <a:lstStyle/>
          <a:p>
            <a:pPr marL="278606" indent="-278606">
              <a:spcAft>
                <a:spcPts val="975"/>
              </a:spcAft>
              <a:buClr>
                <a:srgbClr val="E85024"/>
              </a:buClr>
              <a:buSzPct val="140000"/>
              <a:buFont typeface="Wingdings" charset="2"/>
              <a:buAutoNum type="arabicPlain" startAt="6"/>
            </a:pPr>
            <a:r>
              <a:rPr lang="en-US" sz="1138" b="0" i="0" dirty="0">
                <a:solidFill>
                  <a:srgbClr val="222C6A"/>
                </a:solidFill>
                <a:latin typeface="Arial"/>
                <a:cs typeface="Arial"/>
              </a:rPr>
              <a:t>They see the school as a well-oiled machine that can deliver the same high standards for students year on year, regardless of background.</a:t>
            </a:r>
          </a:p>
          <a:p>
            <a:pPr marL="278606" indent="-278606">
              <a:spcAft>
                <a:spcPts val="975"/>
              </a:spcAft>
              <a:buClr>
                <a:srgbClr val="E85024"/>
              </a:buClr>
              <a:buSzPct val="140000"/>
              <a:buFont typeface="Wingdings" charset="2"/>
              <a:buAutoNum type="arabicPlain" startAt="6"/>
            </a:pPr>
            <a:r>
              <a:rPr lang="en-US" sz="1138" b="0" i="0" dirty="0">
                <a:solidFill>
                  <a:srgbClr val="222C6A"/>
                </a:solidFill>
                <a:latin typeface="Arial"/>
                <a:cs typeface="Arial"/>
              </a:rPr>
              <a:t>They are purposeful but also relaxed, with both students and staff feeling at ease in the school. </a:t>
            </a:r>
          </a:p>
          <a:p>
            <a:pPr marL="278606" indent="-278606">
              <a:spcAft>
                <a:spcPts val="975"/>
              </a:spcAft>
              <a:buClr>
                <a:srgbClr val="E85024"/>
              </a:buClr>
              <a:buSzPct val="140000"/>
              <a:buFont typeface="Wingdings" charset="2"/>
              <a:buAutoNum type="arabicPlain" startAt="6"/>
            </a:pPr>
            <a:r>
              <a:rPr lang="en-US" sz="1138" b="0" i="0" dirty="0">
                <a:solidFill>
                  <a:srgbClr val="222C6A"/>
                </a:solidFill>
                <a:latin typeface="Arial"/>
                <a:cs typeface="Arial"/>
              </a:rPr>
              <a:t>They place a high level of trust in their teachers and their students and structures are geared to timely intervention and benchmarking rather than constant monitoring.</a:t>
            </a:r>
          </a:p>
          <a:p>
            <a:pPr marL="278606" indent="-278606">
              <a:spcAft>
                <a:spcPts val="975"/>
              </a:spcAft>
              <a:buClr>
                <a:srgbClr val="E85024"/>
              </a:buClr>
              <a:buSzPct val="140000"/>
              <a:buFont typeface="Wingdings" charset="2"/>
              <a:buAutoNum type="arabicPlain" startAt="6"/>
            </a:pPr>
            <a:r>
              <a:rPr lang="en-US" sz="1138" b="0" i="0" dirty="0">
                <a:solidFill>
                  <a:srgbClr val="222C6A"/>
                </a:solidFill>
                <a:latin typeface="Arial"/>
                <a:cs typeface="Arial"/>
              </a:rPr>
              <a:t>Internal accountability precedes external accountability with the school taking ownership for their own performance. </a:t>
            </a:r>
          </a:p>
          <a:p>
            <a:pPr marL="278606" indent="-278606">
              <a:spcAft>
                <a:spcPts val="975"/>
              </a:spcAft>
              <a:buClr>
                <a:srgbClr val="E85024"/>
              </a:buClr>
              <a:buSzPct val="140000"/>
              <a:buFont typeface="Wingdings" charset="2"/>
              <a:buAutoNum type="arabicPlain" startAt="6"/>
            </a:pPr>
            <a:r>
              <a:rPr lang="en-US" sz="1138" b="0" i="0" dirty="0">
                <a:solidFill>
                  <a:srgbClr val="222C6A"/>
                </a:solidFill>
                <a:latin typeface="Arial"/>
                <a:cs typeface="Arial"/>
              </a:rPr>
              <a:t>Everyone feels an emotional attachment to the school.  They don’t see themselves as world class because they are never complacent and are continually seeking to refine and improve. </a:t>
            </a:r>
          </a:p>
        </p:txBody>
      </p:sp>
    </p:spTree>
    <p:extLst>
      <p:ext uri="{BB962C8B-B14F-4D97-AF65-F5344CB8AC3E}">
        <p14:creationId xmlns:p14="http://schemas.microsoft.com/office/powerpoint/2010/main" val="2212907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The 7 Pillars of High Performance</a:t>
            </a:r>
            <a:endParaRPr lang="en-US" dirty="0"/>
          </a:p>
        </p:txBody>
      </p:sp>
      <p:pic>
        <p:nvPicPr>
          <p:cNvPr id="3" name="Picture 2" descr="Slide 6a.jpg"/>
          <p:cNvPicPr>
            <a:picLocks noChangeAspect="1"/>
          </p:cNvPicPr>
          <p:nvPr/>
        </p:nvPicPr>
        <p:blipFill>
          <a:blip r:embed="rId2" cstate="print"/>
          <a:stretch>
            <a:fillRect/>
          </a:stretch>
        </p:blipFill>
        <p:spPr>
          <a:xfrm>
            <a:off x="1689405" y="5454095"/>
            <a:ext cx="8590482" cy="413309"/>
          </a:xfrm>
          <a:prstGeom prst="rect">
            <a:avLst/>
          </a:prstGeom>
        </p:spPr>
      </p:pic>
      <p:pic>
        <p:nvPicPr>
          <p:cNvPr id="4" name="Picture 3" descr="Slide 6b.jpg"/>
          <p:cNvPicPr>
            <a:picLocks noChangeAspect="1"/>
          </p:cNvPicPr>
          <p:nvPr/>
        </p:nvPicPr>
        <p:blipFill>
          <a:blip r:embed="rId3" cstate="print"/>
          <a:stretch>
            <a:fillRect/>
          </a:stretch>
        </p:blipFill>
        <p:spPr>
          <a:xfrm>
            <a:off x="1689405" y="2815137"/>
            <a:ext cx="8590482" cy="3052267"/>
          </a:xfrm>
          <a:prstGeom prst="rect">
            <a:avLst/>
          </a:prstGeom>
        </p:spPr>
      </p:pic>
      <p:pic>
        <p:nvPicPr>
          <p:cNvPr id="5" name="Picture 4" descr="Slide 6c.jpg"/>
          <p:cNvPicPr>
            <a:picLocks noChangeAspect="1"/>
          </p:cNvPicPr>
          <p:nvPr/>
        </p:nvPicPr>
        <p:blipFill>
          <a:blip r:embed="rId4" cstate="print"/>
          <a:stretch>
            <a:fillRect/>
          </a:stretch>
        </p:blipFill>
        <p:spPr>
          <a:xfrm>
            <a:off x="1699160" y="2815137"/>
            <a:ext cx="8590482" cy="3052267"/>
          </a:xfrm>
          <a:prstGeom prst="rect">
            <a:avLst/>
          </a:prstGeom>
        </p:spPr>
      </p:pic>
      <p:pic>
        <p:nvPicPr>
          <p:cNvPr id="7" name="Picture 6" descr="Slide 6d.jpg"/>
          <p:cNvPicPr>
            <a:picLocks noChangeAspect="1"/>
          </p:cNvPicPr>
          <p:nvPr/>
        </p:nvPicPr>
        <p:blipFill>
          <a:blip r:embed="rId5" cstate="print"/>
          <a:stretch>
            <a:fillRect/>
          </a:stretch>
        </p:blipFill>
        <p:spPr>
          <a:xfrm>
            <a:off x="1697789" y="2813087"/>
            <a:ext cx="8590482" cy="3052267"/>
          </a:xfrm>
          <a:prstGeom prst="rect">
            <a:avLst/>
          </a:prstGeom>
        </p:spPr>
      </p:pic>
      <p:pic>
        <p:nvPicPr>
          <p:cNvPr id="8" name="Picture 7" descr="Slide 6e.jpg"/>
          <p:cNvPicPr>
            <a:picLocks noChangeAspect="1"/>
          </p:cNvPicPr>
          <p:nvPr/>
        </p:nvPicPr>
        <p:blipFill>
          <a:blip r:embed="rId6" cstate="print"/>
          <a:stretch>
            <a:fillRect/>
          </a:stretch>
        </p:blipFill>
        <p:spPr>
          <a:xfrm>
            <a:off x="1697789" y="2813087"/>
            <a:ext cx="8590482" cy="3052267"/>
          </a:xfrm>
          <a:prstGeom prst="rect">
            <a:avLst/>
          </a:prstGeom>
        </p:spPr>
      </p:pic>
      <p:pic>
        <p:nvPicPr>
          <p:cNvPr id="9" name="Picture 8" descr="Slide 6f.jpg"/>
          <p:cNvPicPr>
            <a:picLocks noChangeAspect="1"/>
          </p:cNvPicPr>
          <p:nvPr/>
        </p:nvPicPr>
        <p:blipFill>
          <a:blip r:embed="rId7" cstate="print"/>
          <a:stretch>
            <a:fillRect/>
          </a:stretch>
        </p:blipFill>
        <p:spPr>
          <a:xfrm>
            <a:off x="1689405" y="2752954"/>
            <a:ext cx="8590482" cy="3114446"/>
          </a:xfrm>
          <a:prstGeom prst="rect">
            <a:avLst/>
          </a:prstGeom>
        </p:spPr>
      </p:pic>
      <p:pic>
        <p:nvPicPr>
          <p:cNvPr id="10" name="Picture 9" descr="Slide 6g.jpg"/>
          <p:cNvPicPr>
            <a:picLocks noChangeAspect="1"/>
          </p:cNvPicPr>
          <p:nvPr/>
        </p:nvPicPr>
        <p:blipFill>
          <a:blip r:embed="rId8" cstate="print"/>
          <a:stretch>
            <a:fillRect/>
          </a:stretch>
        </p:blipFill>
        <p:spPr>
          <a:xfrm>
            <a:off x="1697789" y="2750904"/>
            <a:ext cx="8590482" cy="3114446"/>
          </a:xfrm>
          <a:prstGeom prst="rect">
            <a:avLst/>
          </a:prstGeom>
        </p:spPr>
      </p:pic>
      <p:pic>
        <p:nvPicPr>
          <p:cNvPr id="11" name="Picture 10" descr="Slide 6h.jpg"/>
          <p:cNvPicPr>
            <a:picLocks noChangeAspect="1"/>
          </p:cNvPicPr>
          <p:nvPr/>
        </p:nvPicPr>
        <p:blipFill>
          <a:blip r:embed="rId9" cstate="print"/>
          <a:stretch>
            <a:fillRect/>
          </a:stretch>
        </p:blipFill>
        <p:spPr>
          <a:xfrm>
            <a:off x="1697789" y="2754834"/>
            <a:ext cx="8590482" cy="3114446"/>
          </a:xfrm>
          <a:prstGeom prst="rect">
            <a:avLst/>
          </a:prstGeom>
        </p:spPr>
      </p:pic>
      <p:pic>
        <p:nvPicPr>
          <p:cNvPr id="12" name="Picture 11" descr="Slide 6i.jpg"/>
          <p:cNvPicPr>
            <a:picLocks noChangeAspect="1"/>
          </p:cNvPicPr>
          <p:nvPr/>
        </p:nvPicPr>
        <p:blipFill>
          <a:blip r:embed="rId10" cstate="print"/>
          <a:stretch>
            <a:fillRect/>
          </a:stretch>
        </p:blipFill>
        <p:spPr>
          <a:xfrm>
            <a:off x="1689406" y="1631900"/>
            <a:ext cx="8609990" cy="4235501"/>
          </a:xfrm>
          <a:prstGeom prst="rect">
            <a:avLst/>
          </a:prstGeom>
        </p:spPr>
      </p:pic>
    </p:spTree>
    <p:extLst>
      <p:ext uri="{BB962C8B-B14F-4D97-AF65-F5344CB8AC3E}">
        <p14:creationId xmlns:p14="http://schemas.microsoft.com/office/powerpoint/2010/main" val="400860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Title 1"/>
          <p:cNvSpPr txBox="1">
            <a:spLocks/>
          </p:cNvSpPr>
          <p:nvPr/>
        </p:nvSpPr>
        <p:spPr>
          <a:xfrm>
            <a:off x="5666704" y="92651"/>
            <a:ext cx="6332113" cy="3487676"/>
          </a:xfrm>
          <a:prstGeom prst="rect">
            <a:avLst/>
          </a:prstGeom>
        </p:spPr>
        <p:txBody>
          <a:bodyPr vert="horz" lIns="74295" tIns="37148" rIns="74295" bIns="37148" rtlCol="0" anchor="b">
            <a:normAutofit/>
          </a:bodyPr>
          <a:lstStyle/>
          <a:p>
            <a:pPr marL="0" marR="0" lvl="0" indent="0" algn="ctr" defTabSz="742950" rtl="0" eaLnBrk="1" fontAlgn="auto" latinLnBrk="0" hangingPunct="1">
              <a:lnSpc>
                <a:spcPct val="100000"/>
              </a:lnSpc>
              <a:spcBef>
                <a:spcPct val="0"/>
              </a:spcBef>
              <a:spcAft>
                <a:spcPts val="0"/>
              </a:spcAft>
              <a:buClrTx/>
              <a:buSzTx/>
              <a:buFontTx/>
              <a:buNone/>
              <a:tabLst/>
              <a:defRPr/>
            </a:pPr>
            <a:r>
              <a:rPr kumimoji="0" lang="en-GB" sz="4875" b="1" i="0" u="none" strike="noStrike" kern="1200" cap="none" spc="0" normalizeH="0" baseline="0" noProof="0" dirty="0">
                <a:ln>
                  <a:noFill/>
                </a:ln>
                <a:solidFill>
                  <a:srgbClr val="E85024"/>
                </a:solidFill>
                <a:effectLst/>
                <a:uLnTx/>
                <a:uFillTx/>
                <a:latin typeface="Arial"/>
                <a:ea typeface="+mj-ea"/>
                <a:cs typeface="Arial"/>
              </a:rPr>
              <a:t>Thank You!</a:t>
            </a:r>
          </a:p>
        </p:txBody>
      </p:sp>
      <p:sp>
        <p:nvSpPr>
          <p:cNvPr id="4" name="Subtitle 2"/>
          <p:cNvSpPr>
            <a:spLocks noGrp="1"/>
          </p:cNvSpPr>
          <p:nvPr>
            <p:ph type="subTitle" idx="1" hasCustomPrompt="1"/>
          </p:nvPr>
        </p:nvSpPr>
        <p:spPr>
          <a:xfrm>
            <a:off x="377780" y="4533363"/>
            <a:ext cx="9878096" cy="1346468"/>
          </a:xfrm>
        </p:spPr>
        <p:txBody>
          <a:bodyPr>
            <a:normAutofit lnSpcReduction="10000"/>
          </a:bodyPr>
          <a:lstStyle>
            <a:lvl1pPr>
              <a:spcAft>
                <a:spcPts val="488"/>
              </a:spcAft>
              <a:buNone/>
              <a:defRPr sz="1463"/>
            </a:lvl1pPr>
            <a:lvl2pPr>
              <a:spcAft>
                <a:spcPts val="488"/>
              </a:spcAft>
              <a:buFontTx/>
              <a:buNone/>
              <a:defRPr sz="1463"/>
            </a:lvl2pPr>
          </a:lstStyle>
          <a:p>
            <a:pPr algn="l"/>
            <a:r>
              <a:rPr lang="en-GB" dirty="0"/>
              <a:t>For further information:</a:t>
            </a:r>
          </a:p>
          <a:p>
            <a:pPr lvl="1" algn="l"/>
            <a:r>
              <a:rPr lang="en-GB" b="1" dirty="0"/>
              <a:t>[put your email address here]</a:t>
            </a:r>
          </a:p>
          <a:p>
            <a:pPr lvl="1" algn="l"/>
            <a:r>
              <a:rPr lang="en-GB" b="1" dirty="0"/>
              <a:t>[put your web address here]</a:t>
            </a:r>
          </a:p>
          <a:p>
            <a:pPr algn="l"/>
            <a:endParaRPr lang="en-GB" dirty="0"/>
          </a:p>
        </p:txBody>
      </p:sp>
    </p:spTree>
    <p:extLst>
      <p:ext uri="{BB962C8B-B14F-4D97-AF65-F5344CB8AC3E}">
        <p14:creationId xmlns:p14="http://schemas.microsoft.com/office/powerpoint/2010/main" val="1605640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30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z="2800" dirty="0"/>
              <a:t>The Two Core Strands</a:t>
            </a:r>
          </a:p>
        </p:txBody>
      </p:sp>
      <p:pic>
        <p:nvPicPr>
          <p:cNvPr id="3" name="Picture 2" descr="Slide 3a.jpg"/>
          <p:cNvPicPr>
            <a:picLocks noChangeAspect="1"/>
          </p:cNvPicPr>
          <p:nvPr/>
        </p:nvPicPr>
        <p:blipFill>
          <a:blip r:embed="rId2" cstate="print"/>
          <a:stretch>
            <a:fillRect/>
          </a:stretch>
        </p:blipFill>
        <p:spPr>
          <a:xfrm>
            <a:off x="3048408" y="1908000"/>
            <a:ext cx="3240634" cy="3672230"/>
          </a:xfrm>
          <a:prstGeom prst="rect">
            <a:avLst/>
          </a:prstGeom>
        </p:spPr>
      </p:pic>
      <p:pic>
        <p:nvPicPr>
          <p:cNvPr id="4" name="Picture 3" descr="Slide 3b.jpg"/>
          <p:cNvPicPr>
            <a:picLocks noChangeAspect="1"/>
          </p:cNvPicPr>
          <p:nvPr/>
        </p:nvPicPr>
        <p:blipFill>
          <a:blip r:embed="rId3" cstate="print"/>
          <a:stretch>
            <a:fillRect/>
          </a:stretch>
        </p:blipFill>
        <p:spPr>
          <a:xfrm>
            <a:off x="3048000" y="1908000"/>
            <a:ext cx="5974080" cy="3659429"/>
          </a:xfrm>
          <a:prstGeom prst="rect">
            <a:avLst/>
          </a:prstGeom>
        </p:spPr>
      </p:pic>
    </p:spTree>
    <p:extLst>
      <p:ext uri="{BB962C8B-B14F-4D97-AF65-F5344CB8AC3E}">
        <p14:creationId xmlns:p14="http://schemas.microsoft.com/office/powerpoint/2010/main" val="37444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p:cSld name="2_Blank">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569647" y="2"/>
            <a:ext cx="8622353" cy="1105468"/>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2800"/>
              <a:buFont typeface="Arial"/>
              <a:buNone/>
              <a:defRPr sz="2275" b="1" i="0" u="none" strike="noStrike" cap="none">
                <a:solidFill>
                  <a:schemeClr val="dk1"/>
                </a:solidFill>
                <a:latin typeface="Arial"/>
                <a:ea typeface="Arial"/>
                <a:cs typeface="Arial"/>
                <a:sym typeface="Arial"/>
              </a:defRPr>
            </a:lvl1pPr>
            <a:lvl2pPr lvl="1">
              <a:spcBef>
                <a:spcPts val="0"/>
              </a:spcBef>
              <a:spcAft>
                <a:spcPts val="0"/>
              </a:spcAft>
              <a:buSzPts val="1400"/>
              <a:buNone/>
              <a:defRPr sz="1463"/>
            </a:lvl2pPr>
            <a:lvl3pPr lvl="2">
              <a:spcBef>
                <a:spcPts val="0"/>
              </a:spcBef>
              <a:spcAft>
                <a:spcPts val="0"/>
              </a:spcAft>
              <a:buSzPts val="1400"/>
              <a:buNone/>
              <a:defRPr sz="1463"/>
            </a:lvl3pPr>
            <a:lvl4pPr lvl="3">
              <a:spcBef>
                <a:spcPts val="0"/>
              </a:spcBef>
              <a:spcAft>
                <a:spcPts val="0"/>
              </a:spcAft>
              <a:buSzPts val="1400"/>
              <a:buNone/>
              <a:defRPr sz="1463"/>
            </a:lvl4pPr>
            <a:lvl5pPr lvl="4">
              <a:spcBef>
                <a:spcPts val="0"/>
              </a:spcBef>
              <a:spcAft>
                <a:spcPts val="0"/>
              </a:spcAft>
              <a:buSzPts val="1400"/>
              <a:buNone/>
              <a:defRPr sz="1463"/>
            </a:lvl5pPr>
            <a:lvl6pPr lvl="5">
              <a:spcBef>
                <a:spcPts val="0"/>
              </a:spcBef>
              <a:spcAft>
                <a:spcPts val="0"/>
              </a:spcAft>
              <a:buSzPts val="1400"/>
              <a:buNone/>
              <a:defRPr sz="1463"/>
            </a:lvl6pPr>
            <a:lvl7pPr lvl="6">
              <a:spcBef>
                <a:spcPts val="0"/>
              </a:spcBef>
              <a:spcAft>
                <a:spcPts val="0"/>
              </a:spcAft>
              <a:buSzPts val="1400"/>
              <a:buNone/>
              <a:defRPr sz="1463"/>
            </a:lvl7pPr>
            <a:lvl8pPr lvl="7">
              <a:spcBef>
                <a:spcPts val="0"/>
              </a:spcBef>
              <a:spcAft>
                <a:spcPts val="0"/>
              </a:spcAft>
              <a:buSzPts val="1400"/>
              <a:buNone/>
              <a:defRPr sz="1463"/>
            </a:lvl8pPr>
            <a:lvl9pPr lvl="8">
              <a:spcBef>
                <a:spcPts val="0"/>
              </a:spcBef>
              <a:spcAft>
                <a:spcPts val="0"/>
              </a:spcAft>
              <a:buSzPts val="1400"/>
              <a:buNone/>
              <a:defRPr sz="1463"/>
            </a:lvl9pPr>
          </a:lstStyle>
          <a:p>
            <a:endParaRPr/>
          </a:p>
        </p:txBody>
      </p:sp>
    </p:spTree>
    <p:extLst>
      <p:ext uri="{BB962C8B-B14F-4D97-AF65-F5344CB8AC3E}">
        <p14:creationId xmlns:p14="http://schemas.microsoft.com/office/powerpoint/2010/main" val="307021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The Learning Journey</a:t>
            </a:r>
          </a:p>
        </p:txBody>
      </p:sp>
      <p:pic>
        <p:nvPicPr>
          <p:cNvPr id="3" name="Picture 2" descr="Slide 4a.jpg"/>
          <p:cNvPicPr>
            <a:picLocks noChangeAspect="1"/>
          </p:cNvPicPr>
          <p:nvPr/>
        </p:nvPicPr>
        <p:blipFill>
          <a:blip r:embed="rId2" cstate="print"/>
          <a:stretch>
            <a:fillRect/>
          </a:stretch>
        </p:blipFill>
        <p:spPr>
          <a:xfrm>
            <a:off x="2136001" y="1905000"/>
            <a:ext cx="3813658" cy="588874"/>
          </a:xfrm>
          <a:prstGeom prst="rect">
            <a:avLst/>
          </a:prstGeom>
        </p:spPr>
      </p:pic>
      <p:pic>
        <p:nvPicPr>
          <p:cNvPr id="4" name="Picture 3" descr="Slide 4b.jpg"/>
          <p:cNvPicPr>
            <a:picLocks noChangeAspect="1"/>
          </p:cNvPicPr>
          <p:nvPr/>
        </p:nvPicPr>
        <p:blipFill>
          <a:blip r:embed="rId3" cstate="print"/>
          <a:stretch>
            <a:fillRect/>
          </a:stretch>
        </p:blipFill>
        <p:spPr>
          <a:xfrm>
            <a:off x="2136000" y="1905000"/>
            <a:ext cx="7637070" cy="1100938"/>
          </a:xfrm>
          <a:prstGeom prst="rect">
            <a:avLst/>
          </a:prstGeom>
        </p:spPr>
      </p:pic>
      <p:pic>
        <p:nvPicPr>
          <p:cNvPr id="5" name="Picture 4" descr="Slide 4c.jpg"/>
          <p:cNvPicPr>
            <a:picLocks noChangeAspect="1"/>
          </p:cNvPicPr>
          <p:nvPr/>
        </p:nvPicPr>
        <p:blipFill>
          <a:blip r:embed="rId4" cstate="print"/>
          <a:stretch>
            <a:fillRect/>
          </a:stretch>
        </p:blipFill>
        <p:spPr>
          <a:xfrm>
            <a:off x="2136001" y="1905002"/>
            <a:ext cx="7907730" cy="2750515"/>
          </a:xfrm>
          <a:prstGeom prst="rect">
            <a:avLst/>
          </a:prstGeom>
        </p:spPr>
      </p:pic>
      <p:pic>
        <p:nvPicPr>
          <p:cNvPr id="6" name="Picture 5" descr="Slide 4d.jpg"/>
          <p:cNvPicPr>
            <a:picLocks noChangeAspect="1"/>
          </p:cNvPicPr>
          <p:nvPr/>
        </p:nvPicPr>
        <p:blipFill>
          <a:blip r:embed="rId5" cstate="print"/>
          <a:stretch>
            <a:fillRect/>
          </a:stretch>
        </p:blipFill>
        <p:spPr>
          <a:xfrm>
            <a:off x="2136001" y="1905000"/>
            <a:ext cx="7907730" cy="3635654"/>
          </a:xfrm>
          <a:prstGeom prst="rect">
            <a:avLst/>
          </a:prstGeom>
        </p:spPr>
      </p:pic>
      <p:pic>
        <p:nvPicPr>
          <p:cNvPr id="7" name="Picture 6" descr="Slide 4e.jpg"/>
          <p:cNvPicPr>
            <a:picLocks noChangeAspect="1"/>
          </p:cNvPicPr>
          <p:nvPr/>
        </p:nvPicPr>
        <p:blipFill>
          <a:blip r:embed="rId6" cstate="print"/>
          <a:stretch>
            <a:fillRect/>
          </a:stretch>
        </p:blipFill>
        <p:spPr>
          <a:xfrm>
            <a:off x="2142136" y="1902950"/>
            <a:ext cx="7907730" cy="3635654"/>
          </a:xfrm>
          <a:prstGeom prst="rect">
            <a:avLst/>
          </a:prstGeom>
        </p:spPr>
      </p:pic>
      <p:pic>
        <p:nvPicPr>
          <p:cNvPr id="8" name="Picture 7" descr="Slide 4f.jpg"/>
          <p:cNvPicPr>
            <a:picLocks noChangeAspect="1"/>
          </p:cNvPicPr>
          <p:nvPr/>
        </p:nvPicPr>
        <p:blipFill>
          <a:blip r:embed="rId7" cstate="print"/>
          <a:stretch>
            <a:fillRect/>
          </a:stretch>
        </p:blipFill>
        <p:spPr>
          <a:xfrm>
            <a:off x="1950314" y="1905000"/>
            <a:ext cx="8088174" cy="3635654"/>
          </a:xfrm>
          <a:prstGeom prst="rect">
            <a:avLst/>
          </a:prstGeom>
        </p:spPr>
      </p:pic>
    </p:spTree>
    <p:extLst>
      <p:ext uri="{BB962C8B-B14F-4D97-AF65-F5344CB8AC3E}">
        <p14:creationId xmlns:p14="http://schemas.microsoft.com/office/powerpoint/2010/main" val="46108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Features of World Class Schools</a:t>
            </a:r>
          </a:p>
        </p:txBody>
      </p:sp>
      <p:sp>
        <p:nvSpPr>
          <p:cNvPr id="5" name="TextBox 4"/>
          <p:cNvSpPr txBox="1"/>
          <p:nvPr/>
        </p:nvSpPr>
        <p:spPr>
          <a:xfrm>
            <a:off x="1297909" y="1800000"/>
            <a:ext cx="9600000" cy="2215991"/>
          </a:xfrm>
          <a:prstGeom prst="rect">
            <a:avLst/>
          </a:prstGeom>
          <a:noFill/>
        </p:spPr>
        <p:txBody>
          <a:bodyPr wrap="square" rtlCol="0">
            <a:spAutoFit/>
          </a:bodyPr>
          <a:lstStyle/>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start by focusing on the profile of the kind of student they want to develop and build their accountability measures around this. </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select a core curriculum that is overall well-suited to their vision and then audit it in order to enhance and supplement where needed, including by means of the enrichment offer.</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make explicit to students and parents what they are trying to achieve and how they should participate. </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are confident on behalf of their students who feel they can trust the school to help them to be successful.</a:t>
            </a:r>
          </a:p>
          <a:p>
            <a:pPr marL="342900" indent="-342900">
              <a:spcAft>
                <a:spcPts val="1200"/>
              </a:spcAft>
              <a:buClr>
                <a:srgbClr val="E85024"/>
              </a:buClr>
              <a:buSzPct val="140000"/>
              <a:buFont typeface="Wingdings" charset="2"/>
              <a:buAutoNum type="arabicPlain"/>
            </a:pPr>
            <a:r>
              <a:rPr lang="en-US" sz="1400" dirty="0">
                <a:solidFill>
                  <a:srgbClr val="222C6A"/>
                </a:solidFill>
                <a:latin typeface="Arial"/>
                <a:cs typeface="Arial"/>
              </a:rPr>
              <a:t>They see personal and pastoral support and guidance as crucial to academic success. </a:t>
            </a:r>
          </a:p>
        </p:txBody>
      </p:sp>
    </p:spTree>
    <p:extLst>
      <p:ext uri="{BB962C8B-B14F-4D97-AF65-F5344CB8AC3E}">
        <p14:creationId xmlns:p14="http://schemas.microsoft.com/office/powerpoint/2010/main" val="1672907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2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jpeg"/><Relationship Id="rId5" Type="http://schemas.openxmlformats.org/officeDocument/2006/relationships/slideLayout" Target="../slideLayouts/slideLayout52.xml"/><Relationship Id="rId10"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9646" y="2"/>
            <a:ext cx="8622353" cy="11054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2955" y="1446663"/>
            <a:ext cx="11609696" cy="4730300"/>
          </a:xfrm>
          <a:prstGeom prst="rect">
            <a:avLst/>
          </a:prstGeom>
        </p:spPr>
        <p:txBody>
          <a:bodyPr vert="horz" lIns="91440" tIns="45720" rIns="91440" bIns="45720" rtlCol="0">
            <a:normAutofit/>
          </a:bodyPr>
          <a:lstStyle/>
          <a:p>
            <a:pPr lvl="0"/>
            <a:r>
              <a:rPr lang="en-US" dirty="0"/>
              <a:t>Click to edit Master text styles</a:t>
            </a:r>
          </a:p>
        </p:txBody>
      </p:sp>
      <p:sp>
        <p:nvSpPr>
          <p:cNvPr id="9" name="Rectangle 8"/>
          <p:cNvSpPr/>
          <p:nvPr/>
        </p:nvSpPr>
        <p:spPr>
          <a:xfrm>
            <a:off x="0" y="6300000"/>
            <a:ext cx="12192000" cy="270000"/>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800"/>
          </a:p>
        </p:txBody>
      </p:sp>
      <p:sp>
        <p:nvSpPr>
          <p:cNvPr id="10" name="TextBox 9"/>
          <p:cNvSpPr txBox="1"/>
          <p:nvPr/>
        </p:nvSpPr>
        <p:spPr>
          <a:xfrm>
            <a:off x="0" y="6300000"/>
            <a:ext cx="12192000" cy="270000"/>
          </a:xfrm>
          <a:prstGeom prst="rect">
            <a:avLst/>
          </a:prstGeom>
          <a:noFill/>
        </p:spPr>
        <p:txBody>
          <a:bodyPr vert="horz" wrap="square" lIns="0" tIns="28800" rIns="0" bIns="0" rtlCol="0" anchor="t" anchorCtr="0">
            <a:no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Arial"/>
                <a:ea typeface="+mn-ea"/>
                <a:cs typeface="Arial"/>
              </a:rPr>
              <a:t>Creating world class schools</a:t>
            </a:r>
            <a:endParaRPr lang="en-US" sz="1100" b="0" i="0" baseline="0" dirty="0">
              <a:solidFill>
                <a:schemeClr val="bg1"/>
              </a:solidFill>
              <a:latin typeface="Arial"/>
              <a:cs typeface="Arial"/>
            </a:endParaRPr>
          </a:p>
        </p:txBody>
      </p:sp>
      <p:sp>
        <p:nvSpPr>
          <p:cNvPr id="8" name="TextBox 7"/>
          <p:cNvSpPr txBox="1"/>
          <p:nvPr/>
        </p:nvSpPr>
        <p:spPr>
          <a:xfrm>
            <a:off x="8047591" y="6586836"/>
            <a:ext cx="3850105" cy="201145"/>
          </a:xfrm>
          <a:prstGeom prst="rect">
            <a:avLst/>
          </a:prstGeom>
          <a:noFill/>
          <a:ln>
            <a:noFill/>
          </a:ln>
        </p:spPr>
        <p:txBody>
          <a:bodyPr wrap="square" lIns="0" tIns="46800" rIns="0" bIns="0" rtlCol="0">
            <a:spAutoFit/>
          </a:bodyPr>
          <a:lstStyle/>
          <a:p>
            <a:pPr algn="r"/>
            <a:fld id="{5D89B1F2-3876-4811-8454-69B873E96197}" type="slidenum">
              <a:rPr lang="en-GB" sz="1000" smtClean="0">
                <a:solidFill>
                  <a:srgbClr val="222C6A"/>
                </a:solidFill>
                <a:latin typeface="Arial"/>
                <a:cs typeface="Arial"/>
              </a:rPr>
              <a:pPr algn="r"/>
              <a:t>‹#›</a:t>
            </a:fld>
            <a:endParaRPr lang="en-GB" sz="1000" dirty="0">
              <a:solidFill>
                <a:srgbClr val="222C6A"/>
              </a:solidFill>
              <a:latin typeface="Arial"/>
              <a:cs typeface="Arial"/>
            </a:endParaRPr>
          </a:p>
        </p:txBody>
      </p:sp>
      <p:sp>
        <p:nvSpPr>
          <p:cNvPr id="11" name="TextBox 10"/>
          <p:cNvSpPr txBox="1"/>
          <p:nvPr/>
        </p:nvSpPr>
        <p:spPr>
          <a:xfrm>
            <a:off x="294480" y="6602731"/>
            <a:ext cx="3850105" cy="200055"/>
          </a:xfrm>
          <a:prstGeom prst="rect">
            <a:avLst/>
          </a:prstGeom>
          <a:noFill/>
          <a:ln>
            <a:noFill/>
          </a:ln>
        </p:spPr>
        <p:txBody>
          <a:bodyPr wrap="square" lIns="0" rIns="0" bIns="0" rtlCol="0">
            <a:spAutoFit/>
          </a:bodyPr>
          <a:lstStyle/>
          <a:p>
            <a:r>
              <a:rPr lang="en-GB" sz="1000" b="0" i="0" dirty="0">
                <a:solidFill>
                  <a:srgbClr val="222C6A"/>
                </a:solidFill>
                <a:latin typeface="Arial"/>
                <a:cs typeface="Arial"/>
              </a:rPr>
              <a:t>©</a:t>
            </a:r>
            <a:r>
              <a:rPr lang="en-GB" sz="1000" b="0" i="0" baseline="0" dirty="0">
                <a:solidFill>
                  <a:srgbClr val="222C6A"/>
                </a:solidFill>
                <a:latin typeface="Arial"/>
                <a:cs typeface="Arial"/>
              </a:rPr>
              <a:t> Deborah Eyre</a:t>
            </a:r>
            <a:endParaRPr lang="en-GB" sz="1000" b="0" i="0" dirty="0">
              <a:solidFill>
                <a:srgbClr val="222C6A"/>
              </a:solidFill>
              <a:latin typeface="Arial"/>
              <a:cs typeface="Arial"/>
            </a:endParaRPr>
          </a:p>
        </p:txBody>
      </p:sp>
      <p:pic>
        <p:nvPicPr>
          <p:cNvPr id="12" name="Picture 11" descr="HPL-logo.jpg"/>
          <p:cNvPicPr>
            <a:picLocks noChangeAspect="1"/>
          </p:cNvPicPr>
          <p:nvPr/>
        </p:nvPicPr>
        <p:blipFill>
          <a:blip r:embed="rId16" cstate="print"/>
          <a:stretch>
            <a:fillRect/>
          </a:stretch>
        </p:blipFill>
        <p:spPr>
          <a:xfrm>
            <a:off x="282225" y="278897"/>
            <a:ext cx="2606401" cy="630000"/>
          </a:xfrm>
          <a:prstGeom prst="rect">
            <a:avLst/>
          </a:prstGeom>
        </p:spPr>
      </p:pic>
    </p:spTree>
    <p:extLst>
      <p:ext uri="{BB962C8B-B14F-4D97-AF65-F5344CB8AC3E}">
        <p14:creationId xmlns:p14="http://schemas.microsoft.com/office/powerpoint/2010/main" val="1437964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100000"/>
        </a:lnSpc>
        <a:spcBef>
          <a:spcPct val="0"/>
        </a:spcBef>
        <a:buNone/>
        <a:defRPr sz="2800" b="1" kern="1200">
          <a:solidFill>
            <a:schemeClr val="tx1"/>
          </a:solidFill>
          <a:latin typeface="Arial"/>
          <a:ea typeface="+mj-ea"/>
          <a:cs typeface="Arial"/>
        </a:defRPr>
      </a:lvl1pPr>
    </p:titleStyle>
    <p:bodyStyle>
      <a:lvl1pPr marL="228600" indent="-228600" algn="l" defTabSz="914400" rtl="0" eaLnBrk="1" latinLnBrk="0" hangingPunct="1">
        <a:lnSpc>
          <a:spcPct val="90000"/>
        </a:lnSpc>
        <a:spcBef>
          <a:spcPts val="1000"/>
        </a:spcBef>
        <a:buClr>
          <a:srgbClr val="E85024"/>
        </a:buClr>
        <a:buFont typeface="Arial" panose="020B0604020202020204" pitchFamily="34" charset="0"/>
        <a:buNone/>
        <a:defRPr sz="2400" kern="1200">
          <a:solidFill>
            <a:srgbClr val="000000"/>
          </a:solidFill>
          <a:latin typeface="Arial"/>
          <a:ea typeface="+mn-ea"/>
          <a:cs typeface="Arial"/>
        </a:defRPr>
      </a:lvl1pPr>
      <a:lvl2pPr marL="685800" indent="-228600" algn="l" defTabSz="914400" rtl="0" eaLnBrk="1" latinLnBrk="0" hangingPunct="1">
        <a:lnSpc>
          <a:spcPct val="90000"/>
        </a:lnSpc>
        <a:spcBef>
          <a:spcPts val="500"/>
        </a:spcBef>
        <a:buClr>
          <a:srgbClr val="E85024"/>
        </a:buClr>
        <a:buFont typeface="Calibri" panose="020F0502020204030204" pitchFamily="34" charset="0"/>
        <a:buChar char="−"/>
        <a:defRPr sz="1400" kern="1200">
          <a:solidFill>
            <a:srgbClr val="222C6A"/>
          </a:solidFill>
          <a:latin typeface="Arial"/>
          <a:ea typeface="+mn-ea"/>
          <a:cs typeface="Arial"/>
        </a:defRPr>
      </a:lvl2pPr>
      <a:lvl3pPr marL="1143000" indent="-228600" algn="l" defTabSz="914400" rtl="0" eaLnBrk="1" latinLnBrk="0" hangingPunct="1">
        <a:lnSpc>
          <a:spcPct val="90000"/>
        </a:lnSpc>
        <a:spcBef>
          <a:spcPts val="500"/>
        </a:spcBef>
        <a:buClr>
          <a:srgbClr val="E85024"/>
        </a:buClr>
        <a:buFont typeface="Courier New" panose="02070309020205020404" pitchFamily="49" charset="0"/>
        <a:buChar char="o"/>
        <a:defRPr sz="1400" kern="1200">
          <a:solidFill>
            <a:srgbClr val="222C6A"/>
          </a:solidFill>
          <a:latin typeface="Arial"/>
          <a:ea typeface="+mn-ea"/>
          <a:cs typeface="Arial"/>
        </a:defRPr>
      </a:lvl3pPr>
      <a:lvl4pPr marL="1600200" indent="-228600" algn="l" defTabSz="914400" rtl="0" eaLnBrk="1" latinLnBrk="0" hangingPunct="1">
        <a:lnSpc>
          <a:spcPct val="90000"/>
        </a:lnSpc>
        <a:spcBef>
          <a:spcPts val="500"/>
        </a:spcBef>
        <a:buClr>
          <a:srgbClr val="E85024"/>
        </a:buClr>
        <a:buFont typeface="Wingdings" panose="05000000000000000000" pitchFamily="2" charset="2"/>
        <a:buChar char="§"/>
        <a:defRPr sz="1400" kern="1200">
          <a:solidFill>
            <a:srgbClr val="222C6A"/>
          </a:solidFill>
          <a:latin typeface="Arial"/>
          <a:ea typeface="+mn-ea"/>
          <a:cs typeface="Arial"/>
        </a:defRPr>
      </a:lvl4pPr>
      <a:lvl5pPr marL="2057400" indent="-228600" algn="l" defTabSz="914400" rtl="0" eaLnBrk="1" latinLnBrk="0" hangingPunct="1">
        <a:lnSpc>
          <a:spcPct val="90000"/>
        </a:lnSpc>
        <a:spcBef>
          <a:spcPts val="500"/>
        </a:spcBef>
        <a:buClr>
          <a:srgbClr val="E85024"/>
        </a:buClr>
        <a:buFont typeface="Calibri" panose="020F0502020204030204" pitchFamily="34" charset="0"/>
        <a:buChar char="▫"/>
        <a:defRPr sz="1400" kern="1200">
          <a:solidFill>
            <a:srgbClr val="222C6A"/>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9646" y="2"/>
            <a:ext cx="8622353" cy="11054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2955" y="1446663"/>
            <a:ext cx="11609696" cy="4730300"/>
          </a:xfrm>
          <a:prstGeom prst="rect">
            <a:avLst/>
          </a:prstGeom>
        </p:spPr>
        <p:txBody>
          <a:bodyPr vert="horz" lIns="91440" tIns="45720" rIns="91440" bIns="45720" rtlCol="0">
            <a:normAutofit/>
          </a:bodyPr>
          <a:lstStyle/>
          <a:p>
            <a:pPr lvl="0"/>
            <a:r>
              <a:rPr lang="en-US" dirty="0"/>
              <a:t>Click to edit Master text styles</a:t>
            </a:r>
          </a:p>
        </p:txBody>
      </p:sp>
      <p:sp>
        <p:nvSpPr>
          <p:cNvPr id="9" name="Rectangle 8"/>
          <p:cNvSpPr/>
          <p:nvPr/>
        </p:nvSpPr>
        <p:spPr>
          <a:xfrm>
            <a:off x="0" y="6300000"/>
            <a:ext cx="12192000" cy="270000"/>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800"/>
          </a:p>
        </p:txBody>
      </p:sp>
      <p:sp>
        <p:nvSpPr>
          <p:cNvPr id="10" name="TextBox 9"/>
          <p:cNvSpPr txBox="1"/>
          <p:nvPr/>
        </p:nvSpPr>
        <p:spPr>
          <a:xfrm>
            <a:off x="0" y="6300000"/>
            <a:ext cx="12192000" cy="270000"/>
          </a:xfrm>
          <a:prstGeom prst="rect">
            <a:avLst/>
          </a:prstGeom>
          <a:noFill/>
        </p:spPr>
        <p:txBody>
          <a:bodyPr vert="horz" wrap="square" lIns="0" tIns="28800" rIns="0" bIns="0" rtlCol="0" anchor="t" anchorCtr="0">
            <a:no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latin typeface="Arial"/>
                <a:ea typeface="+mn-ea"/>
                <a:cs typeface="Arial"/>
              </a:rPr>
              <a:t>Creating world class schools</a:t>
            </a:r>
            <a:endParaRPr lang="en-US" sz="1100" b="0" i="0" baseline="0" dirty="0">
              <a:solidFill>
                <a:schemeClr val="bg1"/>
              </a:solidFill>
              <a:latin typeface="Arial"/>
              <a:cs typeface="Arial"/>
            </a:endParaRPr>
          </a:p>
        </p:txBody>
      </p:sp>
      <p:sp>
        <p:nvSpPr>
          <p:cNvPr id="8" name="TextBox 7"/>
          <p:cNvSpPr txBox="1"/>
          <p:nvPr/>
        </p:nvSpPr>
        <p:spPr>
          <a:xfrm>
            <a:off x="8047591" y="6586836"/>
            <a:ext cx="3850105" cy="201145"/>
          </a:xfrm>
          <a:prstGeom prst="rect">
            <a:avLst/>
          </a:prstGeom>
          <a:noFill/>
          <a:ln>
            <a:noFill/>
          </a:ln>
        </p:spPr>
        <p:txBody>
          <a:bodyPr wrap="square" lIns="0" tIns="46800" rIns="0" bIns="0" rtlCol="0">
            <a:spAutoFit/>
          </a:bodyPr>
          <a:lstStyle/>
          <a:p>
            <a:pPr algn="r"/>
            <a:fld id="{5D89B1F2-3876-4811-8454-69B873E96197}" type="slidenum">
              <a:rPr lang="en-GB" sz="1000" smtClean="0">
                <a:solidFill>
                  <a:srgbClr val="222C6A"/>
                </a:solidFill>
                <a:latin typeface="Arial"/>
                <a:cs typeface="Arial"/>
              </a:rPr>
              <a:pPr algn="r"/>
              <a:t>‹#›</a:t>
            </a:fld>
            <a:endParaRPr lang="en-GB" sz="1000" dirty="0">
              <a:solidFill>
                <a:srgbClr val="222C6A"/>
              </a:solidFill>
              <a:latin typeface="Arial"/>
              <a:cs typeface="Arial"/>
            </a:endParaRPr>
          </a:p>
        </p:txBody>
      </p:sp>
      <p:sp>
        <p:nvSpPr>
          <p:cNvPr id="11" name="TextBox 10"/>
          <p:cNvSpPr txBox="1"/>
          <p:nvPr/>
        </p:nvSpPr>
        <p:spPr>
          <a:xfrm>
            <a:off x="294480" y="6602731"/>
            <a:ext cx="3850105" cy="200055"/>
          </a:xfrm>
          <a:prstGeom prst="rect">
            <a:avLst/>
          </a:prstGeom>
          <a:noFill/>
          <a:ln>
            <a:noFill/>
          </a:ln>
        </p:spPr>
        <p:txBody>
          <a:bodyPr wrap="square" lIns="0" rIns="0" bIns="0" rtlCol="0">
            <a:spAutoFit/>
          </a:bodyPr>
          <a:lstStyle/>
          <a:p>
            <a:r>
              <a:rPr lang="en-GB" sz="1000" b="0" i="0" dirty="0">
                <a:solidFill>
                  <a:srgbClr val="222C6A"/>
                </a:solidFill>
                <a:latin typeface="Arial"/>
                <a:cs typeface="Arial"/>
              </a:rPr>
              <a:t>©</a:t>
            </a:r>
            <a:r>
              <a:rPr lang="en-GB" sz="1000" b="0" i="0" baseline="0" dirty="0">
                <a:solidFill>
                  <a:srgbClr val="222C6A"/>
                </a:solidFill>
                <a:latin typeface="Arial"/>
                <a:cs typeface="Arial"/>
              </a:rPr>
              <a:t> Deborah Eyre</a:t>
            </a:r>
            <a:endParaRPr lang="en-GB" sz="1000" b="0" i="0" dirty="0">
              <a:solidFill>
                <a:srgbClr val="222C6A"/>
              </a:solidFill>
              <a:latin typeface="Arial"/>
              <a:cs typeface="Arial"/>
            </a:endParaRPr>
          </a:p>
        </p:txBody>
      </p:sp>
      <p:pic>
        <p:nvPicPr>
          <p:cNvPr id="12" name="Picture 11" descr="HPL-logo.jpg"/>
          <p:cNvPicPr>
            <a:picLocks noChangeAspect="1"/>
          </p:cNvPicPr>
          <p:nvPr/>
        </p:nvPicPr>
        <p:blipFill>
          <a:blip r:embed="rId17" cstate="print"/>
          <a:stretch>
            <a:fillRect/>
          </a:stretch>
        </p:blipFill>
        <p:spPr>
          <a:xfrm>
            <a:off x="282225" y="278897"/>
            <a:ext cx="2606401" cy="630000"/>
          </a:xfrm>
          <a:prstGeom prst="rect">
            <a:avLst/>
          </a:prstGeom>
        </p:spPr>
      </p:pic>
    </p:spTree>
    <p:extLst>
      <p:ext uri="{BB962C8B-B14F-4D97-AF65-F5344CB8AC3E}">
        <p14:creationId xmlns:p14="http://schemas.microsoft.com/office/powerpoint/2010/main" val="33473310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100000"/>
        </a:lnSpc>
        <a:spcBef>
          <a:spcPct val="0"/>
        </a:spcBef>
        <a:buNone/>
        <a:defRPr sz="2800" b="1" kern="1200">
          <a:solidFill>
            <a:schemeClr val="tx1"/>
          </a:solidFill>
          <a:latin typeface="Arial"/>
          <a:ea typeface="+mj-ea"/>
          <a:cs typeface="Arial"/>
        </a:defRPr>
      </a:lvl1pPr>
    </p:titleStyle>
    <p:bodyStyle>
      <a:lvl1pPr marL="228600" indent="-228600" algn="l" defTabSz="914400" rtl="0" eaLnBrk="1" latinLnBrk="0" hangingPunct="1">
        <a:lnSpc>
          <a:spcPct val="90000"/>
        </a:lnSpc>
        <a:spcBef>
          <a:spcPts val="1000"/>
        </a:spcBef>
        <a:buClr>
          <a:srgbClr val="E85024"/>
        </a:buClr>
        <a:buFont typeface="Arial" panose="020B0604020202020204" pitchFamily="34" charset="0"/>
        <a:buNone/>
        <a:defRPr sz="2400" kern="1200">
          <a:solidFill>
            <a:srgbClr val="000000"/>
          </a:solidFill>
          <a:latin typeface="Arial"/>
          <a:ea typeface="+mn-ea"/>
          <a:cs typeface="Arial"/>
        </a:defRPr>
      </a:lvl1pPr>
      <a:lvl2pPr marL="685800" indent="-228600" algn="l" defTabSz="914400" rtl="0" eaLnBrk="1" latinLnBrk="0" hangingPunct="1">
        <a:lnSpc>
          <a:spcPct val="90000"/>
        </a:lnSpc>
        <a:spcBef>
          <a:spcPts val="500"/>
        </a:spcBef>
        <a:buClr>
          <a:srgbClr val="E85024"/>
        </a:buClr>
        <a:buFont typeface="Calibri" panose="020F0502020204030204" pitchFamily="34" charset="0"/>
        <a:buChar char="−"/>
        <a:defRPr sz="1400" kern="1200">
          <a:solidFill>
            <a:srgbClr val="222C6A"/>
          </a:solidFill>
          <a:latin typeface="Arial"/>
          <a:ea typeface="+mn-ea"/>
          <a:cs typeface="Arial"/>
        </a:defRPr>
      </a:lvl2pPr>
      <a:lvl3pPr marL="1143000" indent="-228600" algn="l" defTabSz="914400" rtl="0" eaLnBrk="1" latinLnBrk="0" hangingPunct="1">
        <a:lnSpc>
          <a:spcPct val="90000"/>
        </a:lnSpc>
        <a:spcBef>
          <a:spcPts val="500"/>
        </a:spcBef>
        <a:buClr>
          <a:srgbClr val="E85024"/>
        </a:buClr>
        <a:buFont typeface="Courier New" panose="02070309020205020404" pitchFamily="49" charset="0"/>
        <a:buChar char="o"/>
        <a:defRPr sz="1400" kern="1200">
          <a:solidFill>
            <a:srgbClr val="222C6A"/>
          </a:solidFill>
          <a:latin typeface="Arial"/>
          <a:ea typeface="+mn-ea"/>
          <a:cs typeface="Arial"/>
        </a:defRPr>
      </a:lvl3pPr>
      <a:lvl4pPr marL="1600200" indent="-228600" algn="l" defTabSz="914400" rtl="0" eaLnBrk="1" latinLnBrk="0" hangingPunct="1">
        <a:lnSpc>
          <a:spcPct val="90000"/>
        </a:lnSpc>
        <a:spcBef>
          <a:spcPts val="500"/>
        </a:spcBef>
        <a:buClr>
          <a:srgbClr val="E85024"/>
        </a:buClr>
        <a:buFont typeface="Wingdings" panose="05000000000000000000" pitchFamily="2" charset="2"/>
        <a:buChar char="§"/>
        <a:defRPr sz="1400" kern="1200">
          <a:solidFill>
            <a:srgbClr val="222C6A"/>
          </a:solidFill>
          <a:latin typeface="Arial"/>
          <a:ea typeface="+mn-ea"/>
          <a:cs typeface="Arial"/>
        </a:defRPr>
      </a:lvl4pPr>
      <a:lvl5pPr marL="2057400" indent="-228600" algn="l" defTabSz="914400" rtl="0" eaLnBrk="1" latinLnBrk="0" hangingPunct="1">
        <a:lnSpc>
          <a:spcPct val="90000"/>
        </a:lnSpc>
        <a:spcBef>
          <a:spcPts val="500"/>
        </a:spcBef>
        <a:buClr>
          <a:srgbClr val="E85024"/>
        </a:buClr>
        <a:buFont typeface="Calibri" panose="020F0502020204030204" pitchFamily="34" charset="0"/>
        <a:buChar char="▫"/>
        <a:defRPr sz="1400" kern="1200">
          <a:solidFill>
            <a:srgbClr val="222C6A"/>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1316038"/>
          </a:xfrm>
          <a:prstGeom prst="rect">
            <a:avLst/>
          </a:prstGeom>
          <a:gradFill flip="none" rotWithShape="1">
            <a:gsLst>
              <a:gs pos="0">
                <a:schemeClr val="tx2">
                  <a:lumMod val="75000"/>
                </a:schemeClr>
              </a:gs>
              <a:gs pos="100000">
                <a:srgbClr val="2E6BA3"/>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endParaRPr>
          </a:p>
        </p:txBody>
      </p:sp>
      <p:pic>
        <p:nvPicPr>
          <p:cNvPr id="9" name="Picture 6" descr="PPT_LOGO.eps"/>
          <p:cNvPicPr>
            <a:picLocks noChangeAspect="1"/>
          </p:cNvPicPr>
          <p:nvPr userDrawn="1"/>
        </p:nvPicPr>
        <p:blipFill>
          <a:blip r:embed="rId9" cstate="print"/>
          <a:srcRect/>
          <a:stretch>
            <a:fillRect/>
          </a:stretch>
        </p:blipFill>
        <p:spPr bwMode="auto">
          <a:xfrm>
            <a:off x="0" y="6081713"/>
            <a:ext cx="1716618" cy="474662"/>
          </a:xfrm>
          <a:prstGeom prst="rect">
            <a:avLst/>
          </a:prstGeom>
          <a:noFill/>
          <a:ln w="9525">
            <a:noFill/>
            <a:miter lim="800000"/>
            <a:headEnd/>
            <a:tailEnd/>
          </a:ln>
        </p:spPr>
      </p:pic>
      <p:cxnSp>
        <p:nvCxnSpPr>
          <p:cNvPr id="13" name="Straight Connector 12"/>
          <p:cNvCxnSpPr/>
          <p:nvPr userDrawn="1"/>
        </p:nvCxnSpPr>
        <p:spPr>
          <a:xfrm rot="5400000" flipH="1" flipV="1">
            <a:off x="1708681" y="6404506"/>
            <a:ext cx="466725" cy="2116"/>
          </a:xfrm>
          <a:prstGeom prst="line">
            <a:avLst/>
          </a:prstGeom>
          <a:ln w="12700" cap="flat" cmpd="sng" algn="ctr">
            <a:solidFill>
              <a:srgbClr val="263F7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4312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EAEDEA-5A8B-442F-BE36-5F4D02817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2DC74E-DE94-4DD2-87BF-85DD043F23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9A818D-6DCE-41C5-9323-4A1D0507A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50CF8-0369-4122-A4B9-D072D053D189}" type="datetimeFigureOut">
              <a:rPr lang="en-GB" smtClean="0"/>
              <a:t>20/10/2021</a:t>
            </a:fld>
            <a:endParaRPr lang="en-GB"/>
          </a:p>
        </p:txBody>
      </p:sp>
      <p:sp>
        <p:nvSpPr>
          <p:cNvPr id="5" name="Footer Placeholder 4">
            <a:extLst>
              <a:ext uri="{FF2B5EF4-FFF2-40B4-BE49-F238E27FC236}">
                <a16:creationId xmlns:a16="http://schemas.microsoft.com/office/drawing/2014/main" id="{0C89E7B5-0A23-4BFC-96A1-1EBC686F9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DF8F15-1B31-443D-A8CB-0DEF2080E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FD5DD-6F4D-4F6A-9AFE-242497AEBB6B}" type="slidenum">
              <a:rPr lang="en-GB" smtClean="0"/>
              <a:t>‹#›</a:t>
            </a:fld>
            <a:endParaRPr lang="en-GB"/>
          </a:p>
        </p:txBody>
      </p:sp>
    </p:spTree>
    <p:extLst>
      <p:ext uri="{BB962C8B-B14F-4D97-AF65-F5344CB8AC3E}">
        <p14:creationId xmlns:p14="http://schemas.microsoft.com/office/powerpoint/2010/main" val="41813303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nvPr>
        </p:nvSpPr>
        <p:spPr bwMode="auto">
          <a:xfrm>
            <a:off x="3569678" y="0"/>
            <a:ext cx="8622322" cy="1104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nvPr>
        </p:nvSpPr>
        <p:spPr bwMode="auto">
          <a:xfrm>
            <a:off x="273540" y="1446213"/>
            <a:ext cx="11609754" cy="4730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9" name="Rectangle 8"/>
          <p:cNvSpPr/>
          <p:nvPr/>
        </p:nvSpPr>
        <p:spPr>
          <a:xfrm>
            <a:off x="0" y="6300791"/>
            <a:ext cx="12192000" cy="269875"/>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anchor="ctr" anchorCtr="1"/>
          <a:lstStyle/>
          <a:p>
            <a:pPr algn="ctr">
              <a:defRPr/>
            </a:pPr>
            <a:endParaRPr lang="en-US" sz="2600"/>
          </a:p>
        </p:txBody>
      </p:sp>
      <p:sp>
        <p:nvSpPr>
          <p:cNvPr id="10" name="TextBox 9"/>
          <p:cNvSpPr txBox="1"/>
          <p:nvPr/>
        </p:nvSpPr>
        <p:spPr>
          <a:xfrm>
            <a:off x="0" y="6300791"/>
            <a:ext cx="12192000" cy="269875"/>
          </a:xfrm>
          <a:prstGeom prst="rect">
            <a:avLst/>
          </a:prstGeom>
          <a:noFill/>
        </p:spPr>
        <p:txBody>
          <a:bodyPr lIns="0" tIns="23400" rIns="0" bIns="0"/>
          <a:lstStyle/>
          <a:p>
            <a:pPr algn="ctr" fontAlgn="auto">
              <a:spcBef>
                <a:spcPts val="0"/>
              </a:spcBef>
              <a:spcAft>
                <a:spcPts val="0"/>
              </a:spcAft>
              <a:defRPr/>
            </a:pPr>
            <a:r>
              <a:rPr lang="en-US" sz="894" dirty="0">
                <a:solidFill>
                  <a:schemeClr val="bg1"/>
                </a:solidFill>
                <a:latin typeface="Arial"/>
                <a:ea typeface="+mn-ea"/>
                <a:cs typeface="Arial"/>
              </a:rPr>
              <a:t>Creating world class schools</a:t>
            </a:r>
            <a:endParaRPr lang="en-US" sz="894" dirty="0">
              <a:solidFill>
                <a:schemeClr val="bg1"/>
              </a:solidFill>
              <a:latin typeface="Arial"/>
              <a:cs typeface="Arial"/>
            </a:endParaRPr>
          </a:p>
        </p:txBody>
      </p:sp>
      <p:sp>
        <p:nvSpPr>
          <p:cNvPr id="8" name="TextBox 7"/>
          <p:cNvSpPr txBox="1"/>
          <p:nvPr/>
        </p:nvSpPr>
        <p:spPr>
          <a:xfrm>
            <a:off x="8047895" y="6586540"/>
            <a:ext cx="3849077" cy="163495"/>
          </a:xfrm>
          <a:prstGeom prst="rect">
            <a:avLst/>
          </a:prstGeom>
          <a:noFill/>
          <a:ln>
            <a:noFill/>
          </a:ln>
        </p:spPr>
        <p:txBody>
          <a:bodyPr lIns="0" tIns="38025" rIns="0" bIns="0">
            <a:spAutoFit/>
          </a:bodyPr>
          <a:lstStyle/>
          <a:p>
            <a:pPr algn="r">
              <a:defRPr/>
            </a:pPr>
            <a:fld id="{094D05D2-3882-4B38-A414-9DDDD150AA7B}" type="slidenum">
              <a:rPr lang="en-GB" sz="813">
                <a:solidFill>
                  <a:srgbClr val="222C6A"/>
                </a:solidFill>
                <a:latin typeface="Arial"/>
                <a:cs typeface="Arial"/>
              </a:rPr>
              <a:pPr algn="r">
                <a:defRPr/>
              </a:pPr>
              <a:t>‹#›</a:t>
            </a:fld>
            <a:endParaRPr lang="en-GB" sz="813" dirty="0">
              <a:solidFill>
                <a:srgbClr val="222C6A"/>
              </a:solidFill>
              <a:latin typeface="Arial"/>
              <a:cs typeface="Arial"/>
            </a:endParaRPr>
          </a:p>
        </p:txBody>
      </p:sp>
      <p:sp>
        <p:nvSpPr>
          <p:cNvPr id="11" name="TextBox 10"/>
          <p:cNvSpPr txBox="1"/>
          <p:nvPr/>
        </p:nvSpPr>
        <p:spPr>
          <a:xfrm>
            <a:off x="295033" y="6602416"/>
            <a:ext cx="3849077" cy="171265"/>
          </a:xfrm>
          <a:prstGeom prst="rect">
            <a:avLst/>
          </a:prstGeom>
          <a:noFill/>
          <a:ln>
            <a:noFill/>
          </a:ln>
        </p:spPr>
        <p:txBody>
          <a:bodyPr lIns="0" rIns="0" bIns="0">
            <a:spAutoFit/>
          </a:bodyPr>
          <a:lstStyle/>
          <a:p>
            <a:pPr>
              <a:defRPr/>
            </a:pPr>
            <a:r>
              <a:rPr lang="en-GB" sz="813" dirty="0">
                <a:solidFill>
                  <a:srgbClr val="222C6A"/>
                </a:solidFill>
                <a:latin typeface="Arial"/>
                <a:cs typeface="Arial"/>
              </a:rPr>
              <a:t>© Deborah Eyre</a:t>
            </a:r>
          </a:p>
        </p:txBody>
      </p:sp>
      <p:pic>
        <p:nvPicPr>
          <p:cNvPr id="115720" name="Picture 11" descr="HPL-logo.jpg"/>
          <p:cNvPicPr>
            <a:picLocks noChangeAspect="1"/>
          </p:cNvPicPr>
          <p:nvPr/>
        </p:nvPicPr>
        <p:blipFill>
          <a:blip r:embed="rId11"/>
          <a:srcRect/>
          <a:stretch>
            <a:fillRect/>
          </a:stretch>
        </p:blipFill>
        <p:spPr bwMode="auto">
          <a:xfrm>
            <a:off x="281356" y="279400"/>
            <a:ext cx="2606431" cy="630238"/>
          </a:xfrm>
          <a:prstGeom prst="rect">
            <a:avLst/>
          </a:prstGeom>
          <a:noFill/>
          <a:ln w="9525">
            <a:noFill/>
            <a:miter lim="800000"/>
            <a:headEnd/>
            <a:tailEnd/>
          </a:ln>
        </p:spPr>
      </p:pic>
    </p:spTree>
    <p:extLst>
      <p:ext uri="{BB962C8B-B14F-4D97-AF65-F5344CB8AC3E}">
        <p14:creationId xmlns:p14="http://schemas.microsoft.com/office/powerpoint/2010/main" val="6790455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txStyles>
    <p:titleStyle>
      <a:lvl1pPr algn="l" rtl="0" eaLnBrk="0" fontAlgn="base" hangingPunct="0">
        <a:spcBef>
          <a:spcPct val="0"/>
        </a:spcBef>
        <a:spcAft>
          <a:spcPct val="0"/>
        </a:spcAft>
        <a:defRPr sz="2275" b="1" kern="1200">
          <a:solidFill>
            <a:schemeClr val="tx1"/>
          </a:solidFill>
          <a:latin typeface="Arial"/>
          <a:ea typeface="+mj-ea"/>
          <a:cs typeface="Arial"/>
        </a:defRPr>
      </a:lvl1pPr>
      <a:lvl2pPr algn="l" rtl="0" eaLnBrk="0" fontAlgn="base" hangingPunct="0">
        <a:spcBef>
          <a:spcPct val="0"/>
        </a:spcBef>
        <a:spcAft>
          <a:spcPct val="0"/>
        </a:spcAft>
        <a:defRPr sz="2275" b="1">
          <a:solidFill>
            <a:schemeClr val="tx1"/>
          </a:solidFill>
          <a:latin typeface="Arial" charset="0"/>
          <a:cs typeface="Arial" charset="0"/>
        </a:defRPr>
      </a:lvl2pPr>
      <a:lvl3pPr algn="l" rtl="0" eaLnBrk="0" fontAlgn="base" hangingPunct="0">
        <a:spcBef>
          <a:spcPct val="0"/>
        </a:spcBef>
        <a:spcAft>
          <a:spcPct val="0"/>
        </a:spcAft>
        <a:defRPr sz="2275" b="1">
          <a:solidFill>
            <a:schemeClr val="tx1"/>
          </a:solidFill>
          <a:latin typeface="Arial" charset="0"/>
          <a:cs typeface="Arial" charset="0"/>
        </a:defRPr>
      </a:lvl3pPr>
      <a:lvl4pPr algn="l" rtl="0" eaLnBrk="0" fontAlgn="base" hangingPunct="0">
        <a:spcBef>
          <a:spcPct val="0"/>
        </a:spcBef>
        <a:spcAft>
          <a:spcPct val="0"/>
        </a:spcAft>
        <a:defRPr sz="2275" b="1">
          <a:solidFill>
            <a:schemeClr val="tx1"/>
          </a:solidFill>
          <a:latin typeface="Arial" charset="0"/>
          <a:cs typeface="Arial" charset="0"/>
        </a:defRPr>
      </a:lvl4pPr>
      <a:lvl5pPr algn="l" rtl="0" eaLnBrk="0" fontAlgn="base" hangingPunct="0">
        <a:spcBef>
          <a:spcPct val="0"/>
        </a:spcBef>
        <a:spcAft>
          <a:spcPct val="0"/>
        </a:spcAft>
        <a:defRPr sz="2275" b="1">
          <a:solidFill>
            <a:schemeClr val="tx1"/>
          </a:solidFill>
          <a:latin typeface="Arial" charset="0"/>
          <a:cs typeface="Arial" charset="0"/>
        </a:defRPr>
      </a:lvl5pPr>
      <a:lvl6pPr marL="371475" algn="l" rtl="0" fontAlgn="base">
        <a:spcBef>
          <a:spcPct val="0"/>
        </a:spcBef>
        <a:spcAft>
          <a:spcPct val="0"/>
        </a:spcAft>
        <a:defRPr sz="2275" b="1">
          <a:solidFill>
            <a:schemeClr val="tx1"/>
          </a:solidFill>
          <a:latin typeface="Arial" charset="0"/>
          <a:cs typeface="Arial" charset="0"/>
        </a:defRPr>
      </a:lvl6pPr>
      <a:lvl7pPr marL="742950" algn="l" rtl="0" fontAlgn="base">
        <a:spcBef>
          <a:spcPct val="0"/>
        </a:spcBef>
        <a:spcAft>
          <a:spcPct val="0"/>
        </a:spcAft>
        <a:defRPr sz="2275" b="1">
          <a:solidFill>
            <a:schemeClr val="tx1"/>
          </a:solidFill>
          <a:latin typeface="Arial" charset="0"/>
          <a:cs typeface="Arial" charset="0"/>
        </a:defRPr>
      </a:lvl7pPr>
      <a:lvl8pPr marL="1114425" algn="l" rtl="0" fontAlgn="base">
        <a:spcBef>
          <a:spcPct val="0"/>
        </a:spcBef>
        <a:spcAft>
          <a:spcPct val="0"/>
        </a:spcAft>
        <a:defRPr sz="2275" b="1">
          <a:solidFill>
            <a:schemeClr val="tx1"/>
          </a:solidFill>
          <a:latin typeface="Arial" charset="0"/>
          <a:cs typeface="Arial" charset="0"/>
        </a:defRPr>
      </a:lvl8pPr>
      <a:lvl9pPr marL="1485900" algn="l" rtl="0" fontAlgn="base">
        <a:spcBef>
          <a:spcPct val="0"/>
        </a:spcBef>
        <a:spcAft>
          <a:spcPct val="0"/>
        </a:spcAft>
        <a:defRPr sz="2275" b="1">
          <a:solidFill>
            <a:schemeClr val="tx1"/>
          </a:solidFill>
          <a:latin typeface="Arial" charset="0"/>
          <a:cs typeface="Arial" charset="0"/>
        </a:defRPr>
      </a:lvl9pPr>
    </p:titleStyle>
    <p:bodyStyle>
      <a:lvl1pPr marL="185738" indent="-185738" algn="l" rtl="0" eaLnBrk="0" fontAlgn="base" hangingPunct="0">
        <a:lnSpc>
          <a:spcPct val="90000"/>
        </a:lnSpc>
        <a:spcBef>
          <a:spcPts val="813"/>
        </a:spcBef>
        <a:spcAft>
          <a:spcPct val="0"/>
        </a:spcAft>
        <a:buClr>
          <a:srgbClr val="E85024"/>
        </a:buClr>
        <a:buFont typeface="Arial" charset="0"/>
        <a:defRPr sz="1950" kern="1200">
          <a:solidFill>
            <a:srgbClr val="000000"/>
          </a:solidFill>
          <a:latin typeface="Arial"/>
          <a:ea typeface="+mn-ea"/>
          <a:cs typeface="Arial"/>
        </a:defRPr>
      </a:lvl1pPr>
      <a:lvl2pPr marL="557213" indent="-185738" algn="l" rtl="0" eaLnBrk="0" fontAlgn="base" hangingPunct="0">
        <a:lnSpc>
          <a:spcPct val="90000"/>
        </a:lnSpc>
        <a:spcBef>
          <a:spcPts val="406"/>
        </a:spcBef>
        <a:spcAft>
          <a:spcPct val="0"/>
        </a:spcAft>
        <a:buClr>
          <a:srgbClr val="E85024"/>
        </a:buClr>
        <a:buFont typeface="Calibri" pitchFamily="34" charset="0"/>
        <a:buChar char="−"/>
        <a:defRPr sz="1138" kern="1200">
          <a:solidFill>
            <a:srgbClr val="222C6A"/>
          </a:solidFill>
          <a:latin typeface="Arial"/>
          <a:ea typeface="+mn-ea"/>
          <a:cs typeface="Arial"/>
        </a:defRPr>
      </a:lvl2pPr>
      <a:lvl3pPr marL="928688" indent="-185738" algn="l" rtl="0" eaLnBrk="0" fontAlgn="base" hangingPunct="0">
        <a:lnSpc>
          <a:spcPct val="90000"/>
        </a:lnSpc>
        <a:spcBef>
          <a:spcPts val="406"/>
        </a:spcBef>
        <a:spcAft>
          <a:spcPct val="0"/>
        </a:spcAft>
        <a:buClr>
          <a:srgbClr val="E85024"/>
        </a:buClr>
        <a:buFont typeface="Courier New" pitchFamily="49" charset="0"/>
        <a:buChar char="o"/>
        <a:defRPr sz="1138" kern="1200">
          <a:solidFill>
            <a:srgbClr val="222C6A"/>
          </a:solidFill>
          <a:latin typeface="Arial"/>
          <a:ea typeface="+mn-ea"/>
          <a:cs typeface="Arial"/>
        </a:defRPr>
      </a:lvl3pPr>
      <a:lvl4pPr marL="1300163" indent="-185738" algn="l" rtl="0" eaLnBrk="0" fontAlgn="base" hangingPunct="0">
        <a:lnSpc>
          <a:spcPct val="90000"/>
        </a:lnSpc>
        <a:spcBef>
          <a:spcPts val="406"/>
        </a:spcBef>
        <a:spcAft>
          <a:spcPct val="0"/>
        </a:spcAft>
        <a:buClr>
          <a:srgbClr val="E85024"/>
        </a:buClr>
        <a:buFont typeface="Wingdings" pitchFamily="2" charset="2"/>
        <a:buChar char="§"/>
        <a:defRPr sz="1138" kern="1200">
          <a:solidFill>
            <a:srgbClr val="222C6A"/>
          </a:solidFill>
          <a:latin typeface="Arial"/>
          <a:ea typeface="+mn-ea"/>
          <a:cs typeface="Arial"/>
        </a:defRPr>
      </a:lvl4pPr>
      <a:lvl5pPr marL="1671638" indent="-185738" algn="l" rtl="0" eaLnBrk="0" fontAlgn="base" hangingPunct="0">
        <a:lnSpc>
          <a:spcPct val="90000"/>
        </a:lnSpc>
        <a:spcBef>
          <a:spcPts val="406"/>
        </a:spcBef>
        <a:spcAft>
          <a:spcPct val="0"/>
        </a:spcAft>
        <a:buClr>
          <a:srgbClr val="E85024"/>
        </a:buClr>
        <a:buFont typeface="Calibri" pitchFamily="34" charset="0"/>
        <a:buChar char="▫"/>
        <a:defRPr sz="1138" kern="1200">
          <a:solidFill>
            <a:srgbClr val="222C6A"/>
          </a:solidFill>
          <a:latin typeface="Arial"/>
          <a:ea typeface="+mn-ea"/>
          <a:cs typeface="Arial"/>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9647" y="2"/>
            <a:ext cx="8622353" cy="11054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2955" y="1446663"/>
            <a:ext cx="11609696" cy="4730300"/>
          </a:xfrm>
          <a:prstGeom prst="rect">
            <a:avLst/>
          </a:prstGeom>
        </p:spPr>
        <p:txBody>
          <a:bodyPr vert="horz" lIns="91440" tIns="45720" rIns="91440" bIns="45720" rtlCol="0">
            <a:normAutofit/>
          </a:bodyPr>
          <a:lstStyle/>
          <a:p>
            <a:pPr lvl="0"/>
            <a:r>
              <a:rPr lang="en-US" dirty="0"/>
              <a:t>Click to edit Master text styles</a:t>
            </a:r>
          </a:p>
        </p:txBody>
      </p:sp>
      <p:sp>
        <p:nvSpPr>
          <p:cNvPr id="9" name="Rectangle 8"/>
          <p:cNvSpPr/>
          <p:nvPr/>
        </p:nvSpPr>
        <p:spPr>
          <a:xfrm>
            <a:off x="0" y="6300000"/>
            <a:ext cx="12192000" cy="270000"/>
          </a:xfrm>
          <a:prstGeom prst="rect">
            <a:avLst/>
          </a:prstGeom>
          <a:solidFill>
            <a:srgbClr val="222C6A"/>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463"/>
          </a:p>
        </p:txBody>
      </p:sp>
      <p:sp>
        <p:nvSpPr>
          <p:cNvPr id="10" name="TextBox 9"/>
          <p:cNvSpPr txBox="1"/>
          <p:nvPr/>
        </p:nvSpPr>
        <p:spPr>
          <a:xfrm>
            <a:off x="0" y="6300000"/>
            <a:ext cx="12192000" cy="270000"/>
          </a:xfrm>
          <a:prstGeom prst="rect">
            <a:avLst/>
          </a:prstGeom>
          <a:noFill/>
        </p:spPr>
        <p:txBody>
          <a:bodyPr vert="horz" wrap="square" lIns="0" tIns="23400" rIns="0" bIns="0" rtlCol="0" anchor="t" anchorCtr="0">
            <a:noAutofit/>
          </a:bodyPr>
          <a:lstStyle/>
          <a:p>
            <a:pPr marL="0" marR="0" indent="0" algn="ctr" defTabSz="371475" rtl="0" eaLnBrk="1" fontAlgn="auto" latinLnBrk="0" hangingPunct="1">
              <a:lnSpc>
                <a:spcPct val="100000"/>
              </a:lnSpc>
              <a:spcBef>
                <a:spcPts val="0"/>
              </a:spcBef>
              <a:spcAft>
                <a:spcPts val="0"/>
              </a:spcAft>
              <a:buClrTx/>
              <a:buSzTx/>
              <a:buFontTx/>
              <a:buNone/>
              <a:tabLst/>
              <a:defRPr/>
            </a:pPr>
            <a:r>
              <a:rPr lang="en-US" sz="894" b="0" i="0" kern="1200" dirty="0">
                <a:solidFill>
                  <a:schemeClr val="bg1"/>
                </a:solidFill>
                <a:latin typeface="Arial"/>
                <a:ea typeface="+mn-ea"/>
                <a:cs typeface="Arial"/>
              </a:rPr>
              <a:t>Creating world class schools</a:t>
            </a:r>
            <a:endParaRPr lang="en-US" sz="894" b="0" i="0" baseline="0" dirty="0">
              <a:solidFill>
                <a:schemeClr val="bg1"/>
              </a:solidFill>
              <a:latin typeface="Arial"/>
              <a:cs typeface="Arial"/>
            </a:endParaRPr>
          </a:p>
        </p:txBody>
      </p:sp>
      <p:sp>
        <p:nvSpPr>
          <p:cNvPr id="8" name="TextBox 7"/>
          <p:cNvSpPr txBox="1"/>
          <p:nvPr/>
        </p:nvSpPr>
        <p:spPr>
          <a:xfrm>
            <a:off x="8047591" y="6586837"/>
            <a:ext cx="3850105" cy="163495"/>
          </a:xfrm>
          <a:prstGeom prst="rect">
            <a:avLst/>
          </a:prstGeom>
          <a:noFill/>
          <a:ln>
            <a:noFill/>
          </a:ln>
        </p:spPr>
        <p:txBody>
          <a:bodyPr wrap="square" lIns="0" tIns="38025" rIns="0" bIns="0" rtlCol="0">
            <a:spAutoFit/>
          </a:bodyPr>
          <a:lstStyle/>
          <a:p>
            <a:pPr algn="r"/>
            <a:fld id="{5D89B1F2-3876-4811-8454-69B873E96197}" type="slidenum">
              <a:rPr lang="en-GB" sz="813" smtClean="0">
                <a:solidFill>
                  <a:srgbClr val="222C6A"/>
                </a:solidFill>
                <a:latin typeface="Arial"/>
                <a:cs typeface="Arial"/>
              </a:rPr>
              <a:pPr algn="r"/>
              <a:t>‹#›</a:t>
            </a:fld>
            <a:endParaRPr lang="en-GB" sz="813" dirty="0">
              <a:solidFill>
                <a:srgbClr val="222C6A"/>
              </a:solidFill>
              <a:latin typeface="Arial"/>
              <a:cs typeface="Arial"/>
            </a:endParaRPr>
          </a:p>
        </p:txBody>
      </p:sp>
      <p:sp>
        <p:nvSpPr>
          <p:cNvPr id="11" name="TextBox 10"/>
          <p:cNvSpPr txBox="1"/>
          <p:nvPr/>
        </p:nvSpPr>
        <p:spPr>
          <a:xfrm>
            <a:off x="294481" y="6602733"/>
            <a:ext cx="3850105" cy="171265"/>
          </a:xfrm>
          <a:prstGeom prst="rect">
            <a:avLst/>
          </a:prstGeom>
          <a:noFill/>
          <a:ln>
            <a:noFill/>
          </a:ln>
        </p:spPr>
        <p:txBody>
          <a:bodyPr wrap="square" lIns="0" rIns="0" bIns="0" rtlCol="0">
            <a:spAutoFit/>
          </a:bodyPr>
          <a:lstStyle/>
          <a:p>
            <a:r>
              <a:rPr lang="en-GB" sz="813" b="0" i="0" dirty="0">
                <a:solidFill>
                  <a:srgbClr val="222C6A"/>
                </a:solidFill>
                <a:latin typeface="Arial"/>
                <a:cs typeface="Arial"/>
              </a:rPr>
              <a:t>©</a:t>
            </a:r>
            <a:r>
              <a:rPr lang="en-GB" sz="813" b="0" i="0" baseline="0" dirty="0">
                <a:solidFill>
                  <a:srgbClr val="222C6A"/>
                </a:solidFill>
                <a:latin typeface="Arial"/>
                <a:cs typeface="Arial"/>
              </a:rPr>
              <a:t> Deborah Eyre</a:t>
            </a:r>
            <a:endParaRPr lang="en-GB" sz="813" b="0" i="0" dirty="0">
              <a:solidFill>
                <a:srgbClr val="222C6A"/>
              </a:solidFill>
              <a:latin typeface="Arial"/>
              <a:cs typeface="Arial"/>
            </a:endParaRPr>
          </a:p>
        </p:txBody>
      </p:sp>
      <p:pic>
        <p:nvPicPr>
          <p:cNvPr id="12" name="Picture 11" descr="HPL-logo.jpg"/>
          <p:cNvPicPr>
            <a:picLocks noChangeAspect="1"/>
          </p:cNvPicPr>
          <p:nvPr/>
        </p:nvPicPr>
        <p:blipFill>
          <a:blip r:embed="rId16" cstate="print"/>
          <a:stretch>
            <a:fillRect/>
          </a:stretch>
        </p:blipFill>
        <p:spPr>
          <a:xfrm>
            <a:off x="282226" y="278897"/>
            <a:ext cx="2606401" cy="630000"/>
          </a:xfrm>
          <a:prstGeom prst="rect">
            <a:avLst/>
          </a:prstGeom>
        </p:spPr>
      </p:pic>
    </p:spTree>
    <p:extLst>
      <p:ext uri="{BB962C8B-B14F-4D97-AF65-F5344CB8AC3E}">
        <p14:creationId xmlns:p14="http://schemas.microsoft.com/office/powerpoint/2010/main" val="259493394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defTabSz="742950" rtl="0" eaLnBrk="1" latinLnBrk="0" hangingPunct="1">
        <a:lnSpc>
          <a:spcPct val="100000"/>
        </a:lnSpc>
        <a:spcBef>
          <a:spcPct val="0"/>
        </a:spcBef>
        <a:buNone/>
        <a:defRPr sz="2275" b="1" kern="1200">
          <a:solidFill>
            <a:schemeClr val="tx1"/>
          </a:solidFill>
          <a:latin typeface="Arial"/>
          <a:ea typeface="+mj-ea"/>
          <a:cs typeface="Arial"/>
        </a:defRPr>
      </a:lvl1pPr>
    </p:titleStyle>
    <p:bodyStyle>
      <a:lvl1pPr marL="185738" indent="-185738" algn="l" defTabSz="742950" rtl="0" eaLnBrk="1" latinLnBrk="0" hangingPunct="1">
        <a:lnSpc>
          <a:spcPct val="90000"/>
        </a:lnSpc>
        <a:spcBef>
          <a:spcPts val="813"/>
        </a:spcBef>
        <a:buClr>
          <a:srgbClr val="E85024"/>
        </a:buClr>
        <a:buFont typeface="Arial" panose="020B0604020202020204" pitchFamily="34" charset="0"/>
        <a:buNone/>
        <a:defRPr sz="1950" kern="1200">
          <a:solidFill>
            <a:srgbClr val="000000"/>
          </a:solidFill>
          <a:latin typeface="Arial"/>
          <a:ea typeface="+mn-ea"/>
          <a:cs typeface="Arial"/>
        </a:defRPr>
      </a:lvl1pPr>
      <a:lvl2pPr marL="557213" indent="-185738" algn="l" defTabSz="742950" rtl="0" eaLnBrk="1" latinLnBrk="0" hangingPunct="1">
        <a:lnSpc>
          <a:spcPct val="90000"/>
        </a:lnSpc>
        <a:spcBef>
          <a:spcPts val="406"/>
        </a:spcBef>
        <a:buClr>
          <a:srgbClr val="E85024"/>
        </a:buClr>
        <a:buFont typeface="Calibri" panose="020F0502020204030204" pitchFamily="34" charset="0"/>
        <a:buChar char="−"/>
        <a:defRPr sz="1138" kern="1200">
          <a:solidFill>
            <a:srgbClr val="222C6A"/>
          </a:solidFill>
          <a:latin typeface="Arial"/>
          <a:ea typeface="+mn-ea"/>
          <a:cs typeface="Arial"/>
        </a:defRPr>
      </a:lvl2pPr>
      <a:lvl3pPr marL="928688" indent="-185738" algn="l" defTabSz="742950" rtl="0" eaLnBrk="1" latinLnBrk="0" hangingPunct="1">
        <a:lnSpc>
          <a:spcPct val="90000"/>
        </a:lnSpc>
        <a:spcBef>
          <a:spcPts val="406"/>
        </a:spcBef>
        <a:buClr>
          <a:srgbClr val="E85024"/>
        </a:buClr>
        <a:buFont typeface="Courier New" panose="02070309020205020404" pitchFamily="49" charset="0"/>
        <a:buChar char="o"/>
        <a:defRPr sz="1138" kern="1200">
          <a:solidFill>
            <a:srgbClr val="222C6A"/>
          </a:solidFill>
          <a:latin typeface="Arial"/>
          <a:ea typeface="+mn-ea"/>
          <a:cs typeface="Arial"/>
        </a:defRPr>
      </a:lvl3pPr>
      <a:lvl4pPr marL="1300163" indent="-185738" algn="l" defTabSz="742950" rtl="0" eaLnBrk="1" latinLnBrk="0" hangingPunct="1">
        <a:lnSpc>
          <a:spcPct val="90000"/>
        </a:lnSpc>
        <a:spcBef>
          <a:spcPts val="406"/>
        </a:spcBef>
        <a:buClr>
          <a:srgbClr val="E85024"/>
        </a:buClr>
        <a:buFont typeface="Wingdings" panose="05000000000000000000" pitchFamily="2" charset="2"/>
        <a:buChar char="§"/>
        <a:defRPr sz="1138" kern="1200">
          <a:solidFill>
            <a:srgbClr val="222C6A"/>
          </a:solidFill>
          <a:latin typeface="Arial"/>
          <a:ea typeface="+mn-ea"/>
          <a:cs typeface="Arial"/>
        </a:defRPr>
      </a:lvl4pPr>
      <a:lvl5pPr marL="1671638" indent="-185738" algn="l" defTabSz="742950" rtl="0" eaLnBrk="1" latinLnBrk="0" hangingPunct="1">
        <a:lnSpc>
          <a:spcPct val="90000"/>
        </a:lnSpc>
        <a:spcBef>
          <a:spcPts val="406"/>
        </a:spcBef>
        <a:buClr>
          <a:srgbClr val="E85024"/>
        </a:buClr>
        <a:buFont typeface="Calibri" panose="020F0502020204030204" pitchFamily="34" charset="0"/>
        <a:buChar char="▫"/>
        <a:defRPr sz="1138" kern="1200">
          <a:solidFill>
            <a:srgbClr val="222C6A"/>
          </a:solidFill>
          <a:latin typeface="Arial"/>
          <a:ea typeface="+mn-ea"/>
          <a:cs typeface="Arial"/>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3" Type="http://schemas.openxmlformats.org/officeDocument/2006/relationships/notesSlide" Target="../notesSlides/notesSlide16.xml"/><Relationship Id="rId7" Type="http://schemas.openxmlformats.org/officeDocument/2006/relationships/image" Target="../media/image44.emf"/><Relationship Id="rId12"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8.jpeg"/><Relationship Id="rId5" Type="http://schemas.openxmlformats.org/officeDocument/2006/relationships/image" Target="../media/image43.emf"/><Relationship Id="rId10" Type="http://schemas.openxmlformats.org/officeDocument/2006/relationships/image" Target="../media/image47.jpeg"/><Relationship Id="rId4" Type="http://schemas.openxmlformats.org/officeDocument/2006/relationships/oleObject" Target="../embeddings/oleObject1.bin"/><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9.emf"/><Relationship Id="rId18" Type="http://schemas.openxmlformats.org/officeDocument/2006/relationships/image" Target="../media/image74.emf"/><Relationship Id="rId26" Type="http://schemas.openxmlformats.org/officeDocument/2006/relationships/comments" Target="../comments/comment1.xml"/><Relationship Id="rId3" Type="http://schemas.openxmlformats.org/officeDocument/2006/relationships/image" Target="../media/image59.emf"/><Relationship Id="rId21" Type="http://schemas.openxmlformats.org/officeDocument/2006/relationships/image" Target="../media/image77.emf"/><Relationship Id="rId7" Type="http://schemas.openxmlformats.org/officeDocument/2006/relationships/image" Target="../media/image63.emf"/><Relationship Id="rId12" Type="http://schemas.openxmlformats.org/officeDocument/2006/relationships/image" Target="../media/image68.emf"/><Relationship Id="rId17" Type="http://schemas.openxmlformats.org/officeDocument/2006/relationships/image" Target="../media/image73.emf"/><Relationship Id="rId25" Type="http://schemas.openxmlformats.org/officeDocument/2006/relationships/image" Target="../media/image81.emf"/><Relationship Id="rId2" Type="http://schemas.openxmlformats.org/officeDocument/2006/relationships/image" Target="../media/image58.emf"/><Relationship Id="rId16" Type="http://schemas.openxmlformats.org/officeDocument/2006/relationships/image" Target="../media/image72.emf"/><Relationship Id="rId20"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62.emf"/><Relationship Id="rId11" Type="http://schemas.openxmlformats.org/officeDocument/2006/relationships/image" Target="../media/image67.emf"/><Relationship Id="rId24" Type="http://schemas.openxmlformats.org/officeDocument/2006/relationships/image" Target="../media/image80.jpeg"/><Relationship Id="rId5" Type="http://schemas.openxmlformats.org/officeDocument/2006/relationships/image" Target="../media/image61.emf"/><Relationship Id="rId15" Type="http://schemas.openxmlformats.org/officeDocument/2006/relationships/image" Target="../media/image71.emf"/><Relationship Id="rId23" Type="http://schemas.openxmlformats.org/officeDocument/2006/relationships/image" Target="../media/image79.emf"/><Relationship Id="rId10" Type="http://schemas.openxmlformats.org/officeDocument/2006/relationships/image" Target="../media/image66.emf"/><Relationship Id="rId19" Type="http://schemas.openxmlformats.org/officeDocument/2006/relationships/image" Target="../media/image75.emf"/><Relationship Id="rId4" Type="http://schemas.openxmlformats.org/officeDocument/2006/relationships/image" Target="../media/image60.emf"/><Relationship Id="rId9" Type="http://schemas.openxmlformats.org/officeDocument/2006/relationships/image" Target="../media/image65.emf"/><Relationship Id="rId14" Type="http://schemas.openxmlformats.org/officeDocument/2006/relationships/image" Target="../media/image70.emf"/><Relationship Id="rId22" Type="http://schemas.openxmlformats.org/officeDocument/2006/relationships/image" Target="../media/image78.emf"/></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86.jpeg"/><Relationship Id="rId11" Type="http://schemas.openxmlformats.org/officeDocument/2006/relationships/image" Target="../media/image90.jpeg"/><Relationship Id="rId5" Type="http://schemas.openxmlformats.org/officeDocument/2006/relationships/image" Target="../media/image85.jpeg"/><Relationship Id="rId10" Type="http://schemas.microsoft.com/office/2007/relationships/hdphoto" Target="../media/hdphoto1.wdp"/><Relationship Id="rId4" Type="http://schemas.openxmlformats.org/officeDocument/2006/relationships/image" Target="../media/image84.jpeg"/><Relationship Id="rId9" Type="http://schemas.openxmlformats.org/officeDocument/2006/relationships/image" Target="../media/image89.jpeg"/></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26927" y="5534010"/>
            <a:ext cx="7429500" cy="808630"/>
          </a:xfrm>
        </p:spPr>
        <p:txBody>
          <a:bodyPr/>
          <a:lstStyle/>
          <a:p>
            <a:r>
              <a:rPr lang="en-GB" dirty="0"/>
              <a:t>Melanie Saunders, Anne Howells and Carrie Beech </a:t>
            </a:r>
          </a:p>
        </p:txBody>
      </p:sp>
      <p:sp>
        <p:nvSpPr>
          <p:cNvPr id="2" name="Title 1"/>
          <p:cNvSpPr>
            <a:spLocks noGrp="1"/>
          </p:cNvSpPr>
          <p:nvPr>
            <p:ph type="ctrTitle"/>
          </p:nvPr>
        </p:nvSpPr>
        <p:spPr>
          <a:xfrm>
            <a:off x="652418" y="2297143"/>
            <a:ext cx="10578518" cy="2735209"/>
          </a:xfrm>
        </p:spPr>
        <p:txBody>
          <a:bodyPr>
            <a:normAutofit fontScale="90000"/>
          </a:bodyPr>
          <a:lstStyle/>
          <a:p>
            <a:r>
              <a:rPr lang="en-GB" sz="5000" dirty="0"/>
              <a:t>High Performance Learning: The World Class School’s Award</a:t>
            </a:r>
            <a:br>
              <a:rPr lang="en-GB" sz="5000" dirty="0"/>
            </a:br>
            <a:br>
              <a:rPr lang="en-GB" sz="5000" dirty="0"/>
            </a:br>
            <a:r>
              <a:rPr lang="en-GB" sz="3200" dirty="0"/>
              <a:t>3</a:t>
            </a:r>
            <a:r>
              <a:rPr lang="en-GB" sz="3200" baseline="30000" dirty="0"/>
              <a:t>rd</a:t>
            </a:r>
            <a:r>
              <a:rPr lang="en-GB" sz="3200" dirty="0"/>
              <a:t> January 2020 </a:t>
            </a:r>
          </a:p>
        </p:txBody>
      </p:sp>
    </p:spTree>
    <p:extLst>
      <p:ext uri="{BB962C8B-B14F-4D97-AF65-F5344CB8AC3E}">
        <p14:creationId xmlns:p14="http://schemas.microsoft.com/office/powerpoint/2010/main" val="963715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8555" y="1914576"/>
            <a:ext cx="4953000" cy="3693319"/>
          </a:xfrm>
          <a:prstGeom prst="rect">
            <a:avLst/>
          </a:prstGeom>
        </p:spPr>
        <p:txBody>
          <a:bodyPr>
            <a:spAutoFit/>
          </a:bodyPr>
          <a:lstStyle/>
          <a:p>
            <a:pPr defTabSz="457200" fontAlgn="base">
              <a:spcBef>
                <a:spcPct val="0"/>
              </a:spcBef>
              <a:spcAft>
                <a:spcPct val="0"/>
              </a:spcAft>
            </a:pPr>
            <a:r>
              <a:rPr lang="en-US" dirty="0">
                <a:solidFill>
                  <a:srgbClr val="333333"/>
                </a:solidFill>
                <a:latin typeface="Arial" panose="020B0604020202020204" pitchFamily="34" charset="0"/>
                <a:ea typeface="ＭＳ Ｐゴシック"/>
              </a:rPr>
              <a:t>A key breakthrough in our knowledge of the brain in this century is that brain structure and function is not fixed and unchangeable, and not the same irrespective of context or culture. </a:t>
            </a:r>
          </a:p>
          <a:p>
            <a:pPr defTabSz="457200" fontAlgn="base">
              <a:spcBef>
                <a:spcPct val="0"/>
              </a:spcBef>
              <a:spcAft>
                <a:spcPct val="0"/>
              </a:spcAft>
            </a:pPr>
            <a:endParaRPr lang="en-US" dirty="0">
              <a:solidFill>
                <a:srgbClr val="333333"/>
              </a:solidFill>
              <a:latin typeface="Arial" panose="020B0604020202020204" pitchFamily="34" charset="0"/>
              <a:ea typeface="ＭＳ Ｐゴシック"/>
            </a:endParaRPr>
          </a:p>
          <a:p>
            <a:pPr defTabSz="457200" fontAlgn="base">
              <a:spcBef>
                <a:spcPct val="0"/>
              </a:spcBef>
              <a:spcAft>
                <a:spcPct val="0"/>
              </a:spcAft>
            </a:pPr>
            <a:r>
              <a:rPr lang="en-US" dirty="0">
                <a:solidFill>
                  <a:srgbClr val="333333"/>
                </a:solidFill>
                <a:latin typeface="Arial" panose="020B0604020202020204" pitchFamily="34" charset="0"/>
                <a:ea typeface="ＭＳ Ｐゴシック"/>
              </a:rPr>
              <a:t>It is, in fact, exquisitely plastic, </a:t>
            </a:r>
            <a:r>
              <a:rPr lang="en-US" dirty="0" err="1">
                <a:solidFill>
                  <a:srgbClr val="333333"/>
                </a:solidFill>
                <a:latin typeface="Arial" panose="020B0604020202020204" pitchFamily="34" charset="0"/>
                <a:ea typeface="ＭＳ Ｐゴシック"/>
              </a:rPr>
              <a:t>mouldable</a:t>
            </a:r>
            <a:r>
              <a:rPr lang="en-US" dirty="0">
                <a:solidFill>
                  <a:srgbClr val="333333"/>
                </a:solidFill>
                <a:latin typeface="Arial" panose="020B0604020202020204" pitchFamily="34" charset="0"/>
                <a:ea typeface="ＭＳ Ｐゴシック"/>
              </a:rPr>
              <a:t> by experience throughout life. It is also ‘permeable’, responding to social attitudes and expectations, as is shown by brain-imaging studies of stereotype threat.</a:t>
            </a:r>
          </a:p>
          <a:p>
            <a:pPr defTabSz="457200" fontAlgn="base">
              <a:spcBef>
                <a:spcPct val="0"/>
              </a:spcBef>
              <a:spcAft>
                <a:spcPct val="0"/>
              </a:spcAft>
            </a:pPr>
            <a:endParaRPr lang="en-US" dirty="0">
              <a:solidFill>
                <a:srgbClr val="333333"/>
              </a:solidFill>
              <a:latin typeface="Arial" panose="020B0604020202020204" pitchFamily="34" charset="0"/>
              <a:ea typeface="ＭＳ Ｐゴシック"/>
            </a:endParaRPr>
          </a:p>
          <a:p>
            <a:pPr defTabSz="457200" fontAlgn="base">
              <a:spcBef>
                <a:spcPct val="0"/>
              </a:spcBef>
              <a:spcAft>
                <a:spcPct val="0"/>
              </a:spcAft>
            </a:pPr>
            <a:endParaRPr lang="en-US" dirty="0">
              <a:solidFill>
                <a:srgbClr val="333333"/>
              </a:solidFill>
              <a:latin typeface="Arial" panose="020B0604020202020204" pitchFamily="34" charset="0"/>
              <a:ea typeface="ＭＳ Ｐゴシック"/>
            </a:endParaRPr>
          </a:p>
          <a:p>
            <a:pPr defTabSz="457200" fontAlgn="base">
              <a:spcBef>
                <a:spcPct val="0"/>
              </a:spcBef>
              <a:spcAft>
                <a:spcPct val="0"/>
              </a:spcAft>
            </a:pPr>
            <a:r>
              <a:rPr lang="en-US" dirty="0">
                <a:solidFill>
                  <a:srgbClr val="333333"/>
                </a:solidFill>
                <a:latin typeface="Arial" panose="020B0604020202020204" pitchFamily="34" charset="0"/>
                <a:ea typeface="ＭＳ Ｐゴシック"/>
              </a:rPr>
              <a:t>					(</a:t>
            </a:r>
            <a:r>
              <a:rPr lang="en-US" dirty="0" err="1">
                <a:solidFill>
                  <a:srgbClr val="333333"/>
                </a:solidFill>
                <a:latin typeface="Arial" panose="020B0604020202020204" pitchFamily="34" charset="0"/>
                <a:ea typeface="ＭＳ Ｐゴシック"/>
              </a:rPr>
              <a:t>Wraga</a:t>
            </a:r>
            <a:r>
              <a:rPr lang="en-US" dirty="0">
                <a:solidFill>
                  <a:srgbClr val="333333"/>
                </a:solidFill>
                <a:latin typeface="Arial" panose="020B0604020202020204" pitchFamily="34" charset="0"/>
                <a:ea typeface="ＭＳ Ｐゴシック"/>
              </a:rPr>
              <a:t> et al., 2006).</a:t>
            </a:r>
            <a:endParaRPr lang="en-US" dirty="0">
              <a:solidFill>
                <a:prstClr val="black"/>
              </a:solidFill>
              <a:latin typeface="Georgia" pitchFamily="18" charset="0"/>
              <a:ea typeface="ＭＳ Ｐゴシック"/>
            </a:endParaRPr>
          </a:p>
        </p:txBody>
      </p:sp>
      <p:pic>
        <p:nvPicPr>
          <p:cNvPr id="7170" name="Picture 2" descr="Maryjane Wra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914576"/>
            <a:ext cx="3562350" cy="3562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4249" y="188641"/>
            <a:ext cx="1465466" cy="4708981"/>
          </a:xfrm>
          <a:prstGeom prst="rect">
            <a:avLst/>
          </a:prstGeom>
        </p:spPr>
        <p:txBody>
          <a:bodyPr wrap="none">
            <a:spAutoFit/>
          </a:bodyPr>
          <a:lstStyle/>
          <a:p>
            <a:pPr defTabSz="457200">
              <a:defRPr/>
            </a:pPr>
            <a:r>
              <a:rPr lang="en-GB" sz="30000" dirty="0">
                <a:solidFill>
                  <a:srgbClr val="D9F1F3"/>
                </a:solidFill>
                <a:latin typeface="Arial" pitchFamily="34" charset="0"/>
                <a:ea typeface="ＭＳ Ｐゴシック"/>
                <a:cs typeface="Arial" pitchFamily="34" charset="0"/>
              </a:rPr>
              <a:t>“</a:t>
            </a:r>
          </a:p>
        </p:txBody>
      </p:sp>
      <p:sp>
        <p:nvSpPr>
          <p:cNvPr id="5" name="Rectangle 4"/>
          <p:cNvSpPr/>
          <p:nvPr/>
        </p:nvSpPr>
        <p:spPr>
          <a:xfrm rot="10800000">
            <a:off x="9768408" y="1700809"/>
            <a:ext cx="1465466" cy="4708981"/>
          </a:xfrm>
          <a:prstGeom prst="rect">
            <a:avLst/>
          </a:prstGeom>
        </p:spPr>
        <p:txBody>
          <a:bodyPr wrap="square">
            <a:spAutoFit/>
          </a:bodyPr>
          <a:lstStyle/>
          <a:p>
            <a:pPr defTabSz="457200" fontAlgn="base">
              <a:spcBef>
                <a:spcPct val="0"/>
              </a:spcBef>
              <a:spcAft>
                <a:spcPct val="0"/>
              </a:spcAft>
            </a:pPr>
            <a:r>
              <a:rPr lang="en-GB" sz="30000" dirty="0">
                <a:solidFill>
                  <a:srgbClr val="D9F1F3"/>
                </a:solidFill>
                <a:latin typeface="Arial" pitchFamily="34" charset="0"/>
                <a:ea typeface="ＭＳ Ｐゴシック"/>
                <a:cs typeface="Arial" pitchFamily="34" charset="0"/>
              </a:rPr>
              <a:t>“</a:t>
            </a:r>
            <a:endParaRPr lang="en-US" dirty="0">
              <a:solidFill>
                <a:prstClr val="black"/>
              </a:solidFill>
              <a:latin typeface="Georgia" pitchFamily="18" charset="0"/>
              <a:ea typeface="ＭＳ Ｐゴシック"/>
            </a:endParaRPr>
          </a:p>
        </p:txBody>
      </p:sp>
      <p:sp>
        <p:nvSpPr>
          <p:cNvPr id="3" name="TextBox 2"/>
          <p:cNvSpPr txBox="1"/>
          <p:nvPr/>
        </p:nvSpPr>
        <p:spPr>
          <a:xfrm>
            <a:off x="4702370" y="314139"/>
            <a:ext cx="6264696" cy="584775"/>
          </a:xfrm>
          <a:prstGeom prst="rect">
            <a:avLst/>
          </a:prstGeom>
          <a:noFill/>
        </p:spPr>
        <p:txBody>
          <a:bodyPr wrap="square" rtlCol="0">
            <a:spAutoFit/>
          </a:bodyPr>
          <a:lstStyle/>
          <a:p>
            <a:pPr defTabSz="457200" fontAlgn="base">
              <a:spcBef>
                <a:spcPct val="0"/>
              </a:spcBef>
              <a:spcAft>
                <a:spcPct val="0"/>
              </a:spcAft>
            </a:pPr>
            <a:r>
              <a:rPr lang="en-GB" sz="3200" b="1" dirty="0">
                <a:solidFill>
                  <a:srgbClr val="FC5D42"/>
                </a:solidFill>
                <a:latin typeface="Arial" panose="020B0604020202020204" pitchFamily="34" charset="0"/>
                <a:ea typeface="ＭＳ Ｐゴシック"/>
                <a:cs typeface="Arial" panose="020B0604020202020204" pitchFamily="34" charset="0"/>
              </a:rPr>
              <a:t>We can grow our intelligence </a:t>
            </a:r>
          </a:p>
        </p:txBody>
      </p:sp>
    </p:spTree>
    <p:extLst>
      <p:ext uri="{BB962C8B-B14F-4D97-AF65-F5344CB8AC3E}">
        <p14:creationId xmlns:p14="http://schemas.microsoft.com/office/powerpoint/2010/main" val="147372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94" y="1036913"/>
            <a:ext cx="4636690" cy="1105468"/>
          </a:xfrm>
        </p:spPr>
        <p:txBody>
          <a:bodyPr>
            <a:normAutofit/>
          </a:bodyPr>
          <a:lstStyle/>
          <a:p>
            <a:r>
              <a:rPr lang="en-GB" sz="2400" dirty="0">
                <a:solidFill>
                  <a:srgbClr val="FC5D42"/>
                </a:solidFill>
                <a:latin typeface="Arial" panose="020B0604020202020204" pitchFamily="34" charset="0"/>
                <a:cs typeface="Arial" panose="020B0604020202020204" pitchFamily="34" charset="0"/>
              </a:rPr>
              <a:t>How ambitious should we be?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992" y="2160590"/>
            <a:ext cx="2880320" cy="2508618"/>
          </a:xfrm>
          <a:prstGeom prst="rect">
            <a:avLst/>
          </a:prstGeom>
        </p:spPr>
      </p:pic>
      <p:sp>
        <p:nvSpPr>
          <p:cNvPr id="13" name="TextBox 12"/>
          <p:cNvSpPr txBox="1"/>
          <p:nvPr/>
        </p:nvSpPr>
        <p:spPr>
          <a:xfrm>
            <a:off x="5303912" y="3789040"/>
            <a:ext cx="2206290" cy="369332"/>
          </a:xfrm>
          <a:prstGeom prst="rect">
            <a:avLst/>
          </a:prstGeom>
          <a:solidFill>
            <a:srgbClr val="FFFFFF">
              <a:alpha val="69804"/>
            </a:srgbClr>
          </a:solidFill>
        </p:spPr>
        <p:txBody>
          <a:bodyPr wrap="square" rtlCol="0">
            <a:spAutoFit/>
          </a:bodyPr>
          <a:lstStyle/>
          <a:p>
            <a:pPr algn="r" defTabSz="457200" fontAlgn="base">
              <a:spcBef>
                <a:spcPct val="0"/>
              </a:spcBef>
              <a:spcAft>
                <a:spcPct val="0"/>
              </a:spcAft>
            </a:pPr>
            <a:endParaRPr lang="en-GB" b="1" dirty="0">
              <a:solidFill>
                <a:prstClr val="black"/>
              </a:solidFill>
              <a:latin typeface="Arial" panose="020B0604020202020204" pitchFamily="34" charset="0"/>
              <a:ea typeface="ＭＳ Ｐゴシック"/>
              <a:cs typeface="Arial" panose="020B0604020202020204" pitchFamily="34" charset="0"/>
            </a:endParaRPr>
          </a:p>
        </p:txBody>
      </p:sp>
      <p:sp>
        <p:nvSpPr>
          <p:cNvPr id="15" name="TextBox 14"/>
          <p:cNvSpPr txBox="1"/>
          <p:nvPr/>
        </p:nvSpPr>
        <p:spPr>
          <a:xfrm>
            <a:off x="8760296" y="5867980"/>
            <a:ext cx="2206290" cy="369332"/>
          </a:xfrm>
          <a:prstGeom prst="rect">
            <a:avLst/>
          </a:prstGeom>
          <a:solidFill>
            <a:srgbClr val="FFFFFF">
              <a:alpha val="69804"/>
            </a:srgbClr>
          </a:solidFill>
        </p:spPr>
        <p:txBody>
          <a:bodyPr wrap="square" rtlCol="0">
            <a:spAutoFit/>
          </a:bodyPr>
          <a:lstStyle/>
          <a:p>
            <a:pPr algn="r" defTabSz="457200" fontAlgn="base">
              <a:spcBef>
                <a:spcPct val="0"/>
              </a:spcBef>
              <a:spcAft>
                <a:spcPct val="0"/>
              </a:spcAft>
            </a:pPr>
            <a:endParaRPr lang="en-GB" b="1" dirty="0">
              <a:solidFill>
                <a:prstClr val="black"/>
              </a:solidFill>
              <a:latin typeface="Arial" panose="020B0604020202020204" pitchFamily="34" charset="0"/>
              <a:ea typeface="ＭＳ Ｐゴシック"/>
              <a:cs typeface="Arial" panose="020B0604020202020204" pitchFamily="34" charset="0"/>
            </a:endParaRPr>
          </a:p>
        </p:txBody>
      </p:sp>
      <p:sp>
        <p:nvSpPr>
          <p:cNvPr id="16" name="TextBox 15"/>
          <p:cNvSpPr txBox="1"/>
          <p:nvPr/>
        </p:nvSpPr>
        <p:spPr>
          <a:xfrm>
            <a:off x="4005334" y="5919930"/>
            <a:ext cx="2206290" cy="369332"/>
          </a:xfrm>
          <a:prstGeom prst="rect">
            <a:avLst/>
          </a:prstGeom>
          <a:solidFill>
            <a:srgbClr val="FFFFFF">
              <a:alpha val="69804"/>
            </a:srgbClr>
          </a:solidFill>
        </p:spPr>
        <p:txBody>
          <a:bodyPr wrap="square" rtlCol="0">
            <a:spAutoFit/>
          </a:bodyPr>
          <a:lstStyle/>
          <a:p>
            <a:pPr algn="r" defTabSz="457200" fontAlgn="base">
              <a:spcBef>
                <a:spcPct val="0"/>
              </a:spcBef>
              <a:spcAft>
                <a:spcPct val="0"/>
              </a:spcAft>
            </a:pPr>
            <a:endParaRPr lang="en-GB" b="1" dirty="0">
              <a:solidFill>
                <a:prstClr val="black"/>
              </a:solidFill>
              <a:latin typeface="Arial" panose="020B0604020202020204" pitchFamily="34" charset="0"/>
              <a:ea typeface="ＭＳ Ｐゴシック"/>
              <a:cs typeface="Arial" panose="020B0604020202020204" pitchFamily="34" charset="0"/>
            </a:endParaRPr>
          </a:p>
        </p:txBody>
      </p:sp>
      <p:sp>
        <p:nvSpPr>
          <p:cNvPr id="17" name="TextBox 16"/>
          <p:cNvSpPr txBox="1"/>
          <p:nvPr/>
        </p:nvSpPr>
        <p:spPr>
          <a:xfrm>
            <a:off x="2488108" y="3880177"/>
            <a:ext cx="1328044" cy="646331"/>
          </a:xfrm>
          <a:prstGeom prst="rect">
            <a:avLst/>
          </a:prstGeom>
          <a:solidFill>
            <a:srgbClr val="FFFFFF">
              <a:alpha val="69804"/>
            </a:srgbClr>
          </a:solidFill>
        </p:spPr>
        <p:txBody>
          <a:bodyPr wrap="square" rtlCol="0">
            <a:spAutoFit/>
          </a:bodyPr>
          <a:lstStyle/>
          <a:p>
            <a:pPr algn="r" defTabSz="457200" fontAlgn="base">
              <a:spcBef>
                <a:spcPct val="0"/>
              </a:spcBef>
              <a:spcAft>
                <a:spcPct val="0"/>
              </a:spcAft>
            </a:pPr>
            <a:r>
              <a:rPr lang="en-GB" b="1" dirty="0">
                <a:solidFill>
                  <a:prstClr val="black"/>
                </a:solidFill>
                <a:latin typeface="Arial" panose="020B0604020202020204" pitchFamily="34" charset="0"/>
                <a:ea typeface="ＭＳ Ｐゴシック"/>
                <a:cs typeface="Arial" panose="020B0604020202020204" pitchFamily="34" charset="0"/>
              </a:rPr>
              <a:t>K Anders Ericsson</a:t>
            </a:r>
          </a:p>
        </p:txBody>
      </p:sp>
      <p:sp>
        <p:nvSpPr>
          <p:cNvPr id="5" name="Rectangle 4"/>
          <p:cNvSpPr/>
          <p:nvPr/>
        </p:nvSpPr>
        <p:spPr>
          <a:xfrm>
            <a:off x="1901205" y="5036984"/>
            <a:ext cx="4953000" cy="1015663"/>
          </a:xfrm>
          <a:prstGeom prst="rect">
            <a:avLst/>
          </a:prstGeom>
        </p:spPr>
        <p:txBody>
          <a:bodyPr>
            <a:spAutoFit/>
          </a:bodyPr>
          <a:lstStyle/>
          <a:p>
            <a:pPr defTabSz="457200" fontAlgn="base">
              <a:spcBef>
                <a:spcPct val="0"/>
              </a:spcBef>
              <a:spcAft>
                <a:spcPct val="0"/>
              </a:spcAft>
            </a:pPr>
            <a:r>
              <a:rPr lang="en-GB" sz="2000" dirty="0">
                <a:solidFill>
                  <a:srgbClr val="002060"/>
                </a:solidFill>
                <a:latin typeface="Arial" panose="020B0604020202020204" pitchFamily="34" charset="0"/>
                <a:ea typeface="ＭＳ Ｐゴシック"/>
                <a:cs typeface="Arial" panose="020B0604020202020204" pitchFamily="34" charset="0"/>
              </a:rPr>
              <a:t>“Talent” is grotesquely overrated. Deliberate practice is the secret to excellence?”</a:t>
            </a:r>
          </a:p>
        </p:txBody>
      </p:sp>
      <p:sp>
        <p:nvSpPr>
          <p:cNvPr id="3" name="Rectangle 2"/>
          <p:cNvSpPr/>
          <p:nvPr/>
        </p:nvSpPr>
        <p:spPr>
          <a:xfrm>
            <a:off x="6209149" y="1358815"/>
            <a:ext cx="5102294" cy="461665"/>
          </a:xfrm>
          <a:prstGeom prst="rect">
            <a:avLst/>
          </a:prstGeom>
        </p:spPr>
        <p:txBody>
          <a:bodyPr wrap="none">
            <a:spAutoFit/>
          </a:bodyPr>
          <a:lstStyle/>
          <a:p>
            <a:pPr defTabSz="457200" fontAlgn="base">
              <a:spcBef>
                <a:spcPct val="0"/>
              </a:spcBef>
              <a:spcAft>
                <a:spcPct val="0"/>
              </a:spcAft>
            </a:pPr>
            <a:r>
              <a:rPr lang="en-GB" sz="2400" b="1" dirty="0">
                <a:solidFill>
                  <a:srgbClr val="FC5D42"/>
                </a:solidFill>
                <a:latin typeface="Arial" panose="020B0604020202020204" pitchFamily="34" charset="0"/>
                <a:ea typeface="ＭＳ Ｐゴシック"/>
                <a:cs typeface="Arial" panose="020B0604020202020204" pitchFamily="34" charset="0"/>
              </a:rPr>
              <a:t>Takes some longer to get there…</a:t>
            </a:r>
          </a:p>
        </p:txBody>
      </p:sp>
      <p:pic>
        <p:nvPicPr>
          <p:cNvPr id="10" name="Picture 9"/>
          <p:cNvPicPr>
            <a:picLocks noChangeAspect="1"/>
          </p:cNvPicPr>
          <p:nvPr/>
        </p:nvPicPr>
        <p:blipFill>
          <a:blip r:embed="rId4"/>
          <a:stretch>
            <a:fillRect/>
          </a:stretch>
        </p:blipFill>
        <p:spPr>
          <a:xfrm>
            <a:off x="6888088" y="2142383"/>
            <a:ext cx="2736304" cy="2582762"/>
          </a:xfrm>
          <a:prstGeom prst="rect">
            <a:avLst/>
          </a:prstGeom>
        </p:spPr>
      </p:pic>
      <p:sp>
        <p:nvSpPr>
          <p:cNvPr id="4" name="Rectangle 3"/>
          <p:cNvSpPr/>
          <p:nvPr/>
        </p:nvSpPr>
        <p:spPr>
          <a:xfrm>
            <a:off x="7032105" y="5116541"/>
            <a:ext cx="2775119" cy="369332"/>
          </a:xfrm>
          <a:prstGeom prst="rect">
            <a:avLst/>
          </a:prstGeom>
        </p:spPr>
        <p:txBody>
          <a:bodyPr wrap="none">
            <a:spAutoFit/>
          </a:bodyPr>
          <a:lstStyle/>
          <a:p>
            <a:pPr defTabSz="457200" fontAlgn="base">
              <a:spcBef>
                <a:spcPct val="0"/>
              </a:spcBef>
              <a:spcAft>
                <a:spcPct val="0"/>
              </a:spcAft>
            </a:pPr>
            <a:r>
              <a:rPr lang="en-GB" dirty="0">
                <a:solidFill>
                  <a:srgbClr val="002060"/>
                </a:solidFill>
                <a:latin typeface="Arial" panose="020B0604020202020204" pitchFamily="34" charset="0"/>
                <a:ea typeface="ＭＳ Ｐゴシック"/>
                <a:cs typeface="Arial" panose="020B0604020202020204" pitchFamily="34" charset="0"/>
              </a:rPr>
              <a:t>Its not ‘I can’t. Its ‘not yet’</a:t>
            </a:r>
          </a:p>
        </p:txBody>
      </p:sp>
    </p:spTree>
    <p:extLst>
      <p:ext uri="{BB962C8B-B14F-4D97-AF65-F5344CB8AC3E}">
        <p14:creationId xmlns:p14="http://schemas.microsoft.com/office/powerpoint/2010/main" val="27687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043337" y="2"/>
            <a:ext cx="7005662" cy="1105468"/>
          </a:xfrm>
          <a:prstGeom prst="rect">
            <a:avLst/>
          </a:prstGeom>
          <a:noFill/>
          <a:ln>
            <a:noFill/>
          </a:ln>
        </p:spPr>
        <p:txBody>
          <a:bodyPr spcFirstLastPara="1" vert="horz" wrap="square" lIns="91425" tIns="45700" rIns="91425" bIns="45700" rtlCol="0" anchor="ctr" anchorCtr="0">
            <a:noAutofit/>
          </a:bodyPr>
          <a:lstStyle/>
          <a:p>
            <a:endParaRPr/>
          </a:p>
        </p:txBody>
      </p:sp>
      <p:pic>
        <p:nvPicPr>
          <p:cNvPr id="282" name="Shape 282"/>
          <p:cNvPicPr preferRelativeResize="0"/>
          <p:nvPr/>
        </p:nvPicPr>
        <p:blipFill rotWithShape="1">
          <a:blip r:embed="rId3">
            <a:alphaModFix/>
          </a:blip>
          <a:srcRect/>
          <a:stretch/>
        </p:blipFill>
        <p:spPr>
          <a:xfrm>
            <a:off x="-5353272" y="-5788024"/>
            <a:ext cx="24384000" cy="15240000"/>
          </a:xfrm>
          <a:prstGeom prst="rect">
            <a:avLst/>
          </a:prstGeom>
          <a:noFill/>
          <a:ln>
            <a:noFill/>
          </a:ln>
        </p:spPr>
      </p:pic>
      <p:sp>
        <p:nvSpPr>
          <p:cNvPr id="283" name="Shape 283"/>
          <p:cNvSpPr txBox="1"/>
          <p:nvPr/>
        </p:nvSpPr>
        <p:spPr>
          <a:xfrm>
            <a:off x="1435962" y="2060848"/>
            <a:ext cx="9577064" cy="5184576"/>
          </a:xfrm>
          <a:prstGeom prst="rect">
            <a:avLst/>
          </a:prstGeom>
          <a:noFill/>
          <a:ln>
            <a:noFill/>
          </a:ln>
        </p:spPr>
        <p:txBody>
          <a:bodyPr spcFirstLastPara="1" wrap="square" lIns="91425" tIns="45700" rIns="91425" bIns="45700" anchor="t" anchorCtr="0">
            <a:noAutofit/>
          </a:bodyPr>
          <a:lstStyle/>
          <a:p>
            <a:pPr defTabSz="457200" fontAlgn="base">
              <a:spcBef>
                <a:spcPct val="0"/>
              </a:spcBef>
              <a:spcAft>
                <a:spcPct val="0"/>
              </a:spcAft>
            </a:pPr>
            <a:r>
              <a:rPr lang="en-US" sz="3600" dirty="0">
                <a:solidFill>
                  <a:prstClr val="black"/>
                </a:solidFill>
                <a:latin typeface="Arial" panose="020B0604020202020204" pitchFamily="34" charset="0"/>
                <a:ea typeface="ＭＳ Ｐゴシック"/>
                <a:cs typeface="Arial" panose="020B0604020202020204" pitchFamily="34" charset="0"/>
              </a:rPr>
              <a:t>“We need to move from ‘some students learn at high levels to ‘all students learn at high levels’.” </a:t>
            </a:r>
          </a:p>
          <a:p>
            <a:pPr defTabSz="457200" fontAlgn="base">
              <a:spcBef>
                <a:spcPct val="0"/>
              </a:spcBef>
              <a:spcAft>
                <a:spcPct val="0"/>
              </a:spcAft>
            </a:pPr>
            <a:endParaRPr lang="en-US" sz="3600" b="1" dirty="0">
              <a:solidFill>
                <a:prstClr val="black"/>
              </a:solidFill>
              <a:latin typeface="Arial" panose="020B0604020202020204" pitchFamily="34" charset="0"/>
              <a:ea typeface="ＭＳ Ｐゴシック"/>
              <a:cs typeface="Arial" panose="020B0604020202020204" pitchFamily="34" charset="0"/>
            </a:endParaRPr>
          </a:p>
          <a:p>
            <a:pPr defTabSz="457200" fontAlgn="base">
              <a:spcBef>
                <a:spcPct val="0"/>
              </a:spcBef>
              <a:spcAft>
                <a:spcPct val="0"/>
              </a:spcAft>
            </a:pPr>
            <a:r>
              <a:rPr lang="en-GB" sz="3600" b="1" dirty="0">
                <a:solidFill>
                  <a:prstClr val="black"/>
                </a:solidFill>
                <a:latin typeface="Arial" panose="020B0604020202020204" pitchFamily="34" charset="0"/>
                <a:ea typeface="ＭＳ Ｐゴシック"/>
                <a:cs typeface="Arial" panose="020B0604020202020204" pitchFamily="34" charset="0"/>
              </a:rPr>
              <a:t>Andreas </a:t>
            </a:r>
            <a:r>
              <a:rPr lang="en-GB" sz="3600" b="1" dirty="0" err="1">
                <a:solidFill>
                  <a:prstClr val="black"/>
                </a:solidFill>
                <a:latin typeface="Arial" panose="020B0604020202020204" pitchFamily="34" charset="0"/>
                <a:ea typeface="ＭＳ Ｐゴシック"/>
                <a:cs typeface="Arial" panose="020B0604020202020204" pitchFamily="34" charset="0"/>
              </a:rPr>
              <a:t>Schleicher</a:t>
            </a:r>
            <a:r>
              <a:rPr lang="en-GB" sz="3600" b="1" dirty="0">
                <a:solidFill>
                  <a:prstClr val="black"/>
                </a:solidFill>
                <a:latin typeface="Arial" panose="020B0604020202020204" pitchFamily="34" charset="0"/>
                <a:ea typeface="ＭＳ Ｐゴシック"/>
                <a:cs typeface="Arial" panose="020B0604020202020204" pitchFamily="34" charset="0"/>
              </a:rPr>
              <a:t> OECD </a:t>
            </a:r>
          </a:p>
        </p:txBody>
      </p:sp>
    </p:spTree>
    <p:extLst>
      <p:ext uri="{BB962C8B-B14F-4D97-AF65-F5344CB8AC3E}">
        <p14:creationId xmlns:p14="http://schemas.microsoft.com/office/powerpoint/2010/main" val="164607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337" y="91284"/>
            <a:ext cx="7005662" cy="1105468"/>
          </a:xfrm>
        </p:spPr>
        <p:txBody>
          <a:bodyPr>
            <a:normAutofit/>
          </a:bodyPr>
          <a:lstStyle/>
          <a:p>
            <a:r>
              <a:rPr lang="en-GB" sz="3200" dirty="0">
                <a:solidFill>
                  <a:srgbClr val="FC5D42"/>
                </a:solidFill>
                <a:latin typeface="Arial" panose="020B0604020202020204" pitchFamily="34" charset="0"/>
                <a:ea typeface="ＭＳ Ｐゴシック"/>
                <a:cs typeface="Arial" panose="020B0604020202020204" pitchFamily="34" charset="0"/>
              </a:rPr>
              <a:t>HPL Student Profile </a:t>
            </a:r>
          </a:p>
        </p:txBody>
      </p:sp>
    </p:spTree>
    <p:extLst>
      <p:ext uri="{BB962C8B-B14F-4D97-AF65-F5344CB8AC3E}">
        <p14:creationId xmlns:p14="http://schemas.microsoft.com/office/powerpoint/2010/main" val="191528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7768" y="116633"/>
            <a:ext cx="4608512" cy="6083845"/>
          </a:xfrm>
          <a:prstGeom prst="rect">
            <a:avLst/>
          </a:prstGeom>
        </p:spPr>
      </p:pic>
    </p:spTree>
    <p:extLst>
      <p:ext uri="{BB962C8B-B14F-4D97-AF65-F5344CB8AC3E}">
        <p14:creationId xmlns:p14="http://schemas.microsoft.com/office/powerpoint/2010/main" val="1834720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043337" y="2"/>
            <a:ext cx="7005662" cy="1105468"/>
          </a:xfrm>
          <a:prstGeom prst="rect">
            <a:avLst/>
          </a:prstGeom>
          <a:noFill/>
          <a:ln>
            <a:noFill/>
          </a:ln>
        </p:spPr>
        <p:txBody>
          <a:bodyPr spcFirstLastPara="1" vert="horz" wrap="square" lIns="91425" tIns="45700" rIns="91425" bIns="45700" rtlCol="0" anchor="ctr" anchorCtr="0">
            <a:noAutofit/>
          </a:bodyPr>
          <a:lstStyle/>
          <a:p>
            <a:endParaRPr/>
          </a:p>
        </p:txBody>
      </p:sp>
      <p:pic>
        <p:nvPicPr>
          <p:cNvPr id="282" name="Shape 282"/>
          <p:cNvPicPr preferRelativeResize="0"/>
          <p:nvPr/>
        </p:nvPicPr>
        <p:blipFill rotWithShape="1">
          <a:blip r:embed="rId3">
            <a:alphaModFix/>
          </a:blip>
          <a:srcRect/>
          <a:stretch/>
        </p:blipFill>
        <p:spPr>
          <a:xfrm>
            <a:off x="-5353272" y="-5788024"/>
            <a:ext cx="24384000" cy="15240000"/>
          </a:xfrm>
          <a:prstGeom prst="rect">
            <a:avLst/>
          </a:prstGeom>
          <a:noFill/>
          <a:ln>
            <a:noFill/>
          </a:ln>
        </p:spPr>
      </p:pic>
      <p:sp>
        <p:nvSpPr>
          <p:cNvPr id="283" name="Shape 283"/>
          <p:cNvSpPr txBox="1"/>
          <p:nvPr/>
        </p:nvSpPr>
        <p:spPr>
          <a:xfrm>
            <a:off x="823863" y="1484785"/>
            <a:ext cx="10528721" cy="4247317"/>
          </a:xfrm>
          <a:prstGeom prst="rect">
            <a:avLst/>
          </a:prstGeom>
          <a:noFill/>
          <a:ln>
            <a:noFill/>
          </a:ln>
        </p:spPr>
        <p:txBody>
          <a:bodyPr spcFirstLastPara="1" wrap="square" lIns="91425" tIns="45700" rIns="91425" bIns="45700" anchor="t" anchorCtr="0">
            <a:noAutofit/>
          </a:bodyPr>
          <a:lstStyle/>
          <a:p>
            <a:pPr algn="ctr" defTabSz="457200" fontAlgn="base"/>
            <a:endParaRPr lang="en-GB" sz="5400" b="1" dirty="0">
              <a:solidFill>
                <a:prstClr val="black"/>
              </a:solidFill>
              <a:latin typeface="Arial"/>
              <a:ea typeface="Arial"/>
              <a:cs typeface="Arial"/>
              <a:sym typeface="Arial"/>
            </a:endParaRPr>
          </a:p>
          <a:p>
            <a:pPr algn="ctr" defTabSz="457200" fontAlgn="base"/>
            <a:r>
              <a:rPr lang="en-GB" sz="5400" b="1" dirty="0">
                <a:solidFill>
                  <a:prstClr val="black"/>
                </a:solidFill>
                <a:latin typeface="Arial"/>
                <a:ea typeface="Arial"/>
                <a:cs typeface="Arial"/>
                <a:sym typeface="Arial"/>
              </a:rPr>
              <a:t>Creating High Performance Learning </a:t>
            </a:r>
            <a:r>
              <a:rPr lang="en-GB" sz="5400" b="1" u="sng" dirty="0">
                <a:solidFill>
                  <a:prstClr val="black"/>
                </a:solidFill>
                <a:latin typeface="Arial"/>
                <a:ea typeface="Arial"/>
                <a:cs typeface="Arial"/>
                <a:sym typeface="Arial"/>
              </a:rPr>
              <a:t>classrooms</a:t>
            </a:r>
          </a:p>
          <a:p>
            <a:pPr algn="ctr" defTabSz="457200" fontAlgn="base"/>
            <a:endParaRPr lang="en-GB" sz="5400" b="1" dirty="0">
              <a:solidFill>
                <a:prstClr val="black"/>
              </a:solidFill>
              <a:latin typeface="Arial"/>
              <a:ea typeface="ＭＳ Ｐゴシック"/>
              <a:cs typeface="Arial"/>
              <a:sym typeface="Arial"/>
            </a:endParaRPr>
          </a:p>
          <a:p>
            <a:pPr algn="ctr" defTabSz="457200" fontAlgn="base"/>
            <a:endParaRPr dirty="0">
              <a:solidFill>
                <a:prstClr val="black"/>
              </a:solidFill>
              <a:latin typeface="Georgia" pitchFamily="18" charset="0"/>
              <a:ea typeface="ＭＳ Ｐゴシック"/>
            </a:endParaRPr>
          </a:p>
        </p:txBody>
      </p:sp>
    </p:spTree>
    <p:extLst>
      <p:ext uri="{BB962C8B-B14F-4D97-AF65-F5344CB8AC3E}">
        <p14:creationId xmlns:p14="http://schemas.microsoft.com/office/powerpoint/2010/main" val="1960879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236" y="2"/>
            <a:ext cx="6466765" cy="1105468"/>
          </a:xfrm>
        </p:spPr>
        <p:txBody>
          <a:bodyPr>
            <a:normAutofit/>
          </a:bodyPr>
          <a:lstStyle/>
          <a:p>
            <a:r>
              <a:rPr lang="en-US" dirty="0"/>
              <a:t>The 7 Pillars of High Performance</a:t>
            </a:r>
          </a:p>
        </p:txBody>
      </p:sp>
    </p:spTree>
    <p:extLst>
      <p:ext uri="{BB962C8B-B14F-4D97-AF65-F5344CB8AC3E}">
        <p14:creationId xmlns:p14="http://schemas.microsoft.com/office/powerpoint/2010/main" val="2064336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3341694" y="5410064"/>
            <a:ext cx="5832648" cy="0"/>
          </a:xfrm>
          <a:prstGeom prst="straightConnector1">
            <a:avLst/>
          </a:prstGeom>
          <a:ln>
            <a:solidFill>
              <a:srgbClr val="20AAAE"/>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341694" y="1761565"/>
            <a:ext cx="0" cy="3627403"/>
          </a:xfrm>
          <a:prstGeom prst="straightConnector1">
            <a:avLst/>
          </a:prstGeom>
          <a:ln>
            <a:solidFill>
              <a:srgbClr val="20AAAE"/>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6200000">
            <a:off x="1703989" y="3492810"/>
            <a:ext cx="1821332" cy="542456"/>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2925" b="0" i="0" u="none" strike="noStrike" kern="1200" cap="none" spc="0" normalizeH="0" baseline="0" noProof="0" dirty="0">
                <a:ln>
                  <a:noFill/>
                </a:ln>
                <a:solidFill>
                  <a:prstClr val="black"/>
                </a:solidFill>
                <a:effectLst/>
                <a:uLnTx/>
                <a:uFillTx/>
                <a:latin typeface="Georgia" pitchFamily="18" charset="0"/>
                <a:ea typeface="ＭＳ Ｐゴシック"/>
                <a:cs typeface="+mn-cs"/>
              </a:rPr>
              <a:t>Challenge</a:t>
            </a:r>
          </a:p>
        </p:txBody>
      </p:sp>
      <p:sp>
        <p:nvSpPr>
          <p:cNvPr id="24" name="TextBox 23"/>
          <p:cNvSpPr txBox="1"/>
          <p:nvPr/>
        </p:nvSpPr>
        <p:spPr>
          <a:xfrm>
            <a:off x="5819523" y="5326009"/>
            <a:ext cx="920445" cy="542456"/>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2925" b="0" i="0" u="none" strike="noStrike" kern="1200" cap="none" spc="0" normalizeH="0" baseline="0" noProof="0" dirty="0">
                <a:ln>
                  <a:noFill/>
                </a:ln>
                <a:solidFill>
                  <a:prstClr val="black"/>
                </a:solidFill>
                <a:effectLst/>
                <a:uLnTx/>
                <a:uFillTx/>
                <a:latin typeface="Georgia" pitchFamily="18" charset="0"/>
                <a:ea typeface="ＭＳ Ｐゴシック"/>
                <a:cs typeface="+mn-cs"/>
              </a:rPr>
              <a:t>Skill</a:t>
            </a:r>
          </a:p>
        </p:txBody>
      </p:sp>
      <p:sp>
        <p:nvSpPr>
          <p:cNvPr id="25" name="TextBox 24"/>
          <p:cNvSpPr txBox="1"/>
          <p:nvPr/>
        </p:nvSpPr>
        <p:spPr>
          <a:xfrm>
            <a:off x="4539316" y="5438542"/>
            <a:ext cx="476412" cy="317459"/>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1463" b="0" i="0" u="none" strike="noStrike" kern="1200" cap="none" spc="0" normalizeH="0" baseline="0" noProof="0" dirty="0">
                <a:ln>
                  <a:noFill/>
                </a:ln>
                <a:solidFill>
                  <a:prstClr val="black"/>
                </a:solidFill>
                <a:effectLst/>
                <a:uLnTx/>
                <a:uFillTx/>
                <a:latin typeface="Georgia" pitchFamily="18" charset="0"/>
                <a:ea typeface="ＭＳ Ｐゴシック"/>
                <a:cs typeface="+mn-cs"/>
              </a:rPr>
              <a:t>low</a:t>
            </a:r>
          </a:p>
        </p:txBody>
      </p:sp>
      <p:sp>
        <p:nvSpPr>
          <p:cNvPr id="26" name="TextBox 25"/>
          <p:cNvSpPr txBox="1"/>
          <p:nvPr/>
        </p:nvSpPr>
        <p:spPr>
          <a:xfrm>
            <a:off x="7572954" y="5445930"/>
            <a:ext cx="553357" cy="317459"/>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1463" b="0" i="0" u="none" strike="noStrike" kern="1200" cap="none" spc="0" normalizeH="0" baseline="0" noProof="0" dirty="0">
                <a:ln>
                  <a:noFill/>
                </a:ln>
                <a:solidFill>
                  <a:prstClr val="black"/>
                </a:solidFill>
                <a:effectLst/>
                <a:uLnTx/>
                <a:uFillTx/>
                <a:latin typeface="Georgia" pitchFamily="18" charset="0"/>
                <a:ea typeface="ＭＳ Ｐゴシック"/>
                <a:cs typeface="+mn-cs"/>
              </a:rPr>
              <a:t>high</a:t>
            </a:r>
          </a:p>
        </p:txBody>
      </p:sp>
      <p:sp>
        <p:nvSpPr>
          <p:cNvPr id="27" name="TextBox 26"/>
          <p:cNvSpPr txBox="1"/>
          <p:nvPr/>
        </p:nvSpPr>
        <p:spPr>
          <a:xfrm>
            <a:off x="2855640" y="4482119"/>
            <a:ext cx="476412" cy="317459"/>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1463" b="0" i="0" u="none" strike="noStrike" kern="1200" cap="none" spc="0" normalizeH="0" baseline="0" noProof="0" dirty="0">
                <a:ln>
                  <a:noFill/>
                </a:ln>
                <a:solidFill>
                  <a:prstClr val="black"/>
                </a:solidFill>
                <a:effectLst/>
                <a:uLnTx/>
                <a:uFillTx/>
                <a:latin typeface="Georgia" pitchFamily="18" charset="0"/>
                <a:ea typeface="ＭＳ Ｐゴシック"/>
                <a:cs typeface="+mn-cs"/>
              </a:rPr>
              <a:t>low</a:t>
            </a:r>
          </a:p>
        </p:txBody>
      </p:sp>
      <p:sp>
        <p:nvSpPr>
          <p:cNvPr id="28" name="TextBox 27"/>
          <p:cNvSpPr txBox="1"/>
          <p:nvPr/>
        </p:nvSpPr>
        <p:spPr>
          <a:xfrm>
            <a:off x="2855642" y="2668417"/>
            <a:ext cx="553357" cy="317459"/>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1463" b="0" i="0" u="none" strike="noStrike" kern="1200" cap="none" spc="0" normalizeH="0" baseline="0" noProof="0" dirty="0">
                <a:ln>
                  <a:noFill/>
                </a:ln>
                <a:solidFill>
                  <a:prstClr val="black"/>
                </a:solidFill>
                <a:effectLst/>
                <a:uLnTx/>
                <a:uFillTx/>
                <a:latin typeface="Georgia" pitchFamily="18" charset="0"/>
                <a:ea typeface="ＭＳ Ｐゴシック"/>
                <a:cs typeface="+mn-cs"/>
              </a:rPr>
              <a:t>high</a:t>
            </a:r>
          </a:p>
        </p:txBody>
      </p:sp>
      <p:sp>
        <p:nvSpPr>
          <p:cNvPr id="31" name="Rectangle 30"/>
          <p:cNvSpPr/>
          <p:nvPr/>
        </p:nvSpPr>
        <p:spPr>
          <a:xfrm>
            <a:off x="3343023" y="3575265"/>
            <a:ext cx="2916324" cy="1813702"/>
          </a:xfrm>
          <a:prstGeom prst="rect">
            <a:avLst/>
          </a:prstGeom>
          <a:solidFill>
            <a:srgbClr val="FFFFFF"/>
          </a:solidFill>
          <a:ln>
            <a:solidFill>
              <a:srgbClr val="20AAA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4122715" y="4306597"/>
            <a:ext cx="1503938"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Apathy</a:t>
            </a:r>
          </a:p>
        </p:txBody>
      </p:sp>
      <p:sp>
        <p:nvSpPr>
          <p:cNvPr id="12" name="Rectangle 11"/>
          <p:cNvSpPr/>
          <p:nvPr/>
        </p:nvSpPr>
        <p:spPr>
          <a:xfrm>
            <a:off x="3347989" y="1761565"/>
            <a:ext cx="2916324" cy="1813702"/>
          </a:xfrm>
          <a:prstGeom prst="rect">
            <a:avLst/>
          </a:prstGeom>
          <a:solidFill>
            <a:srgbClr val="FFFFFF"/>
          </a:solidFill>
          <a:ln>
            <a:solidFill>
              <a:srgbClr val="20AAA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p:cNvSpPr txBox="1"/>
          <p:nvPr/>
        </p:nvSpPr>
        <p:spPr>
          <a:xfrm>
            <a:off x="4043788" y="2492896"/>
            <a:ext cx="1593706"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Anxiety</a:t>
            </a:r>
          </a:p>
        </p:txBody>
      </p:sp>
      <p:sp>
        <p:nvSpPr>
          <p:cNvPr id="15" name="Rectangle 14"/>
          <p:cNvSpPr/>
          <p:nvPr/>
        </p:nvSpPr>
        <p:spPr>
          <a:xfrm>
            <a:off x="6264313" y="3585173"/>
            <a:ext cx="2916324" cy="1813702"/>
          </a:xfrm>
          <a:prstGeom prst="rect">
            <a:avLst/>
          </a:prstGeom>
          <a:solidFill>
            <a:srgbClr val="FFFFFF"/>
          </a:solidFill>
          <a:ln>
            <a:solidFill>
              <a:srgbClr val="20AAA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a:off x="6906106" y="4306597"/>
            <a:ext cx="1885453"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Boredom</a:t>
            </a:r>
          </a:p>
        </p:txBody>
      </p:sp>
      <p:sp>
        <p:nvSpPr>
          <p:cNvPr id="14" name="Rectangle 13"/>
          <p:cNvSpPr/>
          <p:nvPr/>
        </p:nvSpPr>
        <p:spPr>
          <a:xfrm>
            <a:off x="6255253" y="1761564"/>
            <a:ext cx="2916324" cy="1813702"/>
          </a:xfrm>
          <a:prstGeom prst="rect">
            <a:avLst/>
          </a:prstGeom>
          <a:solidFill>
            <a:srgbClr val="FFFFFF"/>
          </a:solidFill>
          <a:ln>
            <a:solidFill>
              <a:srgbClr val="20AAAE"/>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p:cNvSpPr txBox="1"/>
          <p:nvPr/>
        </p:nvSpPr>
        <p:spPr>
          <a:xfrm>
            <a:off x="7230129" y="2492896"/>
            <a:ext cx="1085554"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Flow</a:t>
            </a:r>
          </a:p>
        </p:txBody>
      </p:sp>
      <p:cxnSp>
        <p:nvCxnSpPr>
          <p:cNvPr id="43" name="Straight Arrow Connector 42"/>
          <p:cNvCxnSpPr/>
          <p:nvPr/>
        </p:nvCxnSpPr>
        <p:spPr>
          <a:xfrm>
            <a:off x="5555940" y="2785429"/>
            <a:ext cx="1512168" cy="0"/>
          </a:xfrm>
          <a:prstGeom prst="straightConnector1">
            <a:avLst/>
          </a:prstGeom>
          <a:ln w="57150" cmpd="sng">
            <a:solidFill>
              <a:srgbClr val="20AAAE"/>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7716185" y="3136468"/>
            <a:ext cx="6288" cy="1221825"/>
          </a:xfrm>
          <a:prstGeom prst="straightConnector1">
            <a:avLst/>
          </a:prstGeom>
          <a:ln w="57150" cmpd="sng">
            <a:solidFill>
              <a:srgbClr val="20AAAE"/>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555940" y="3077962"/>
            <a:ext cx="1620180" cy="1287143"/>
          </a:xfrm>
          <a:prstGeom prst="straightConnector1">
            <a:avLst/>
          </a:prstGeom>
          <a:ln w="57150" cmpd="sng">
            <a:solidFill>
              <a:srgbClr val="20AAAE"/>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98081" y="2492896"/>
            <a:ext cx="2241319"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In the zone</a:t>
            </a:r>
          </a:p>
        </p:txBody>
      </p:sp>
      <p:sp>
        <p:nvSpPr>
          <p:cNvPr id="30" name="TextBox 29"/>
          <p:cNvSpPr txBox="1"/>
          <p:nvPr/>
        </p:nvSpPr>
        <p:spPr>
          <a:xfrm>
            <a:off x="7014102" y="2492896"/>
            <a:ext cx="1786066"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On a roll</a:t>
            </a:r>
          </a:p>
        </p:txBody>
      </p:sp>
      <p:sp>
        <p:nvSpPr>
          <p:cNvPr id="32" name="TextBox 31"/>
          <p:cNvSpPr txBox="1"/>
          <p:nvPr/>
        </p:nvSpPr>
        <p:spPr>
          <a:xfrm>
            <a:off x="7014117" y="2492896"/>
            <a:ext cx="1473480"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On fire</a:t>
            </a:r>
          </a:p>
        </p:txBody>
      </p:sp>
      <p:sp>
        <p:nvSpPr>
          <p:cNvPr id="33" name="TextBox 32"/>
          <p:cNvSpPr txBox="1"/>
          <p:nvPr/>
        </p:nvSpPr>
        <p:spPr>
          <a:xfrm>
            <a:off x="7284134" y="2492896"/>
            <a:ext cx="1085554"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Flow</a:t>
            </a:r>
          </a:p>
        </p:txBody>
      </p:sp>
      <p:sp>
        <p:nvSpPr>
          <p:cNvPr id="38" name="TextBox 37"/>
          <p:cNvSpPr txBox="1"/>
          <p:nvPr/>
        </p:nvSpPr>
        <p:spPr>
          <a:xfrm>
            <a:off x="6582066" y="2502804"/>
            <a:ext cx="2624436"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In the groove</a:t>
            </a:r>
          </a:p>
        </p:txBody>
      </p:sp>
      <p:sp>
        <p:nvSpPr>
          <p:cNvPr id="39" name="TextBox 38"/>
          <p:cNvSpPr txBox="1"/>
          <p:nvPr/>
        </p:nvSpPr>
        <p:spPr>
          <a:xfrm>
            <a:off x="6960111" y="2492896"/>
            <a:ext cx="1657826"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err="1">
                <a:ln>
                  <a:noFill/>
                </a:ln>
                <a:solidFill>
                  <a:prstClr val="black"/>
                </a:solidFill>
                <a:effectLst/>
                <a:uLnTx/>
                <a:uFillTx/>
                <a:latin typeface="Georgia" pitchFamily="18" charset="0"/>
                <a:ea typeface="ＭＳ Ｐゴシック"/>
                <a:cs typeface="+mn-cs"/>
              </a:rPr>
              <a:t>Centred</a:t>
            </a:r>
            <a:endPar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endParaRPr>
          </a:p>
        </p:txBody>
      </p:sp>
      <p:sp>
        <p:nvSpPr>
          <p:cNvPr id="40" name="TextBox 39"/>
          <p:cNvSpPr txBox="1"/>
          <p:nvPr/>
        </p:nvSpPr>
        <p:spPr>
          <a:xfrm>
            <a:off x="6956434" y="2502804"/>
            <a:ext cx="1795684" cy="592470"/>
          </a:xfrm>
          <a:prstGeom prst="rect">
            <a:avLst/>
          </a:prstGeom>
          <a:noFill/>
        </p:spPr>
        <p:txBody>
          <a:bodyPr wrap="none" rtlCol="0">
            <a:spAutoFit/>
          </a:bodyPr>
          <a:lstStyle/>
          <a:p>
            <a:pPr marL="0" marR="0" lvl="0" indent="0" algn="l" defTabSz="371475" rtl="0" eaLnBrk="1" fontAlgn="base" latinLnBrk="0" hangingPunct="1">
              <a:lnSpc>
                <a:spcPct val="100000"/>
              </a:lnSpc>
              <a:spcBef>
                <a:spcPct val="0"/>
              </a:spcBef>
              <a:spcAft>
                <a:spcPct val="0"/>
              </a:spcAft>
              <a:buClrTx/>
              <a:buSzTx/>
              <a:buFontTx/>
              <a:buNone/>
              <a:tabLst/>
              <a:defRPr/>
            </a:pPr>
            <a:r>
              <a:rPr kumimoji="0" lang="en-US" sz="3250" b="0" i="0" u="none" strike="noStrike" kern="1200" cap="none" spc="0" normalizeH="0" baseline="0" noProof="0" dirty="0">
                <a:ln>
                  <a:noFill/>
                </a:ln>
                <a:solidFill>
                  <a:prstClr val="black"/>
                </a:solidFill>
                <a:effectLst/>
                <a:uLnTx/>
                <a:uFillTx/>
                <a:latin typeface="Georgia" pitchFamily="18" charset="0"/>
                <a:ea typeface="ＭＳ Ｐゴシック"/>
                <a:cs typeface="+mn-cs"/>
              </a:rPr>
              <a:t>Wired in</a:t>
            </a:r>
          </a:p>
        </p:txBody>
      </p:sp>
      <p:sp>
        <p:nvSpPr>
          <p:cNvPr id="41" name="Rectangle 2"/>
          <p:cNvSpPr txBox="1">
            <a:spLocks noChangeArrowheads="1"/>
          </p:cNvSpPr>
          <p:nvPr/>
        </p:nvSpPr>
        <p:spPr bwMode="auto">
          <a:xfrm>
            <a:off x="4535246" y="1117353"/>
            <a:ext cx="5712972" cy="4680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457200" rtl="0" eaLnBrk="0" fontAlgn="base" hangingPunct="0">
              <a:lnSpc>
                <a:spcPct val="90000"/>
              </a:lnSpc>
              <a:spcBef>
                <a:spcPct val="0"/>
              </a:spcBef>
              <a:spcAft>
                <a:spcPct val="0"/>
              </a:spcAft>
              <a:defRPr sz="2800" kern="1200">
                <a:solidFill>
                  <a:schemeClr val="tx2"/>
                </a:solidFill>
                <a:latin typeface="Georgia" charset="0"/>
                <a:ea typeface="ＭＳ Ｐゴシック" charset="-128"/>
                <a:cs typeface="ＭＳ Ｐゴシック" charset="-128"/>
              </a:defRPr>
            </a:lvl1pPr>
            <a:lvl2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2pPr>
            <a:lvl3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3pPr>
            <a:lvl4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4pPr>
            <a:lvl5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5pPr>
            <a:lvl6pPr marL="4572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6pPr>
            <a:lvl7pPr marL="9144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7pPr>
            <a:lvl8pPr marL="13716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8pPr>
            <a:lvl9pPr marL="18288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9pPr>
          </a:lstStyle>
          <a:p>
            <a:pPr marL="0" marR="0" lvl="0" indent="0" algn="l" defTabSz="371475" rtl="0" eaLnBrk="1" fontAlgn="base" latinLnBrk="0" hangingPunct="1">
              <a:lnSpc>
                <a:spcPct val="90000"/>
              </a:lnSpc>
              <a:spcBef>
                <a:spcPct val="0"/>
              </a:spcBef>
              <a:spcAft>
                <a:spcPct val="0"/>
              </a:spcAft>
              <a:buClrTx/>
              <a:buSzTx/>
              <a:buFontTx/>
              <a:buNone/>
              <a:tabLst/>
              <a:defRPr/>
            </a:pPr>
            <a:r>
              <a:rPr kumimoji="0" lang="en-US" sz="2275" b="1" i="0" u="none" strike="noStrike" kern="1200" cap="none" spc="0" normalizeH="0" baseline="0" noProof="0" dirty="0">
                <a:ln>
                  <a:noFill/>
                </a:ln>
                <a:solidFill>
                  <a:srgbClr val="252525"/>
                </a:solidFill>
                <a:effectLst/>
                <a:uLnTx/>
                <a:uFillTx/>
                <a:latin typeface="Georgia" charset="0"/>
                <a:ea typeface="ＭＳ Ｐゴシック" charset="-128"/>
                <a:cs typeface="ＭＳ Ｐゴシック" charset="0"/>
              </a:rPr>
              <a:t>Flow - </a:t>
            </a:r>
            <a:r>
              <a:rPr kumimoji="0" lang="en-US" sz="2275" b="1" i="0" u="none" strike="noStrike" kern="1200" cap="none" spc="0" normalizeH="0" baseline="0" noProof="0" dirty="0" err="1">
                <a:ln>
                  <a:noFill/>
                </a:ln>
                <a:solidFill>
                  <a:srgbClr val="252525"/>
                </a:solidFill>
                <a:effectLst/>
                <a:uLnTx/>
                <a:uFillTx/>
                <a:latin typeface="Georgia" charset="0"/>
                <a:ea typeface="ＭＳ Ｐゴシック" charset="-128"/>
                <a:cs typeface="ＭＳ Ｐゴシック" charset="0"/>
              </a:rPr>
              <a:t>Csikszentmihalyi</a:t>
            </a:r>
            <a:endParaRPr kumimoji="0" lang="en-US" sz="2275" b="1" i="0" u="none" strike="noStrike" kern="1200" cap="none" spc="0" normalizeH="0" baseline="0" noProof="0" dirty="0">
              <a:ln>
                <a:noFill/>
              </a:ln>
              <a:solidFill>
                <a:srgbClr val="252525"/>
              </a:solidFill>
              <a:effectLst/>
              <a:uLnTx/>
              <a:uFillTx/>
              <a:latin typeface="Georgia" charset="0"/>
              <a:ea typeface="ＭＳ Ｐゴシック" charset="-128"/>
              <a:cs typeface="ＭＳ Ｐゴシック" charset="0"/>
            </a:endParaRPr>
          </a:p>
        </p:txBody>
      </p:sp>
    </p:spTree>
    <p:extLst>
      <p:ext uri="{BB962C8B-B14F-4D97-AF65-F5344CB8AC3E}">
        <p14:creationId xmlns:p14="http://schemas.microsoft.com/office/powerpoint/2010/main" val="22881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xEl>
                                              <p:pRg st="0" end="0"/>
                                            </p:txEl>
                                          </p:spTgt>
                                        </p:tgtEl>
                                        <p:attrNameLst>
                                          <p:attrName>style.visibility</p:attrName>
                                        </p:attrNameLst>
                                      </p:cBhvr>
                                      <p:to>
                                        <p:strVal val="visible"/>
                                      </p:to>
                                    </p:set>
                                  </p:childTnLst>
                                  <p:subTnLst>
                                    <p:set>
                                      <p:cBhvr override="childStyle">
                                        <p:cTn dur="1" fill="hold" display="0" masterRel="nextClick" afterEffect="1"/>
                                        <p:tgtEl>
                                          <p:spTgt spid="37">
                                            <p:txEl>
                                              <p:pRg st="0" end="0"/>
                                            </p:txEl>
                                          </p:spTgt>
                                        </p:tgtEl>
                                        <p:attrNameLst>
                                          <p:attrName>style.visibility</p:attrName>
                                        </p:attrNameLst>
                                      </p:cBhvr>
                                      <p:to>
                                        <p:strVal val="hidden"/>
                                      </p:to>
                                    </p:set>
                                  </p:subTnLst>
                                </p:cTn>
                              </p:par>
                            </p:childTnLst>
                          </p:cTn>
                        </p:par>
                        <p:par>
                          <p:cTn id="55" fill="hold">
                            <p:stCondLst>
                              <p:cond delay="0"/>
                            </p:stCondLst>
                            <p:childTnLst>
                              <p:par>
                                <p:cTn id="56" presetID="1" presetClass="entr" presetSubtype="0" fill="hold" nodeType="afterEffect">
                                  <p:stCondLst>
                                    <p:cond delay="1000"/>
                                  </p:stCondLst>
                                  <p:childTnLst>
                                    <p:set>
                                      <p:cBhvr>
                                        <p:cTn id="57" dur="1" fill="hold">
                                          <p:stCondLst>
                                            <p:cond delay="0"/>
                                          </p:stCondLst>
                                        </p:cTn>
                                        <p:tgtEl>
                                          <p:spTgt spid="29">
                                            <p:txEl>
                                              <p:pRg st="0" end="0"/>
                                            </p:txEl>
                                          </p:spTgt>
                                        </p:tgtEl>
                                        <p:attrNameLst>
                                          <p:attrName>style.visibility</p:attrName>
                                        </p:attrNameLst>
                                      </p:cBhvr>
                                      <p:to>
                                        <p:strVal val="visible"/>
                                      </p:to>
                                    </p:set>
                                  </p:childTnLst>
                                  <p:subTnLst>
                                    <p:set>
                                      <p:cBhvr override="childStyle">
                                        <p:cTn dur="1" fill="hold" display="0" masterRel="nextClick" afterEffect="1"/>
                                        <p:tgtEl>
                                          <p:spTgt spid="29">
                                            <p:txEl>
                                              <p:pRg st="0" end="0"/>
                                            </p:txEl>
                                          </p:spTgt>
                                        </p:tgtEl>
                                        <p:attrNameLst>
                                          <p:attrName>style.visibility</p:attrName>
                                        </p:attrNameLst>
                                      </p:cBhvr>
                                      <p:to>
                                        <p:strVal val="hidden"/>
                                      </p:to>
                                    </p:set>
                                  </p:subTnLst>
                                </p:cTn>
                              </p:par>
                            </p:childTnLst>
                          </p:cTn>
                        </p:par>
                        <p:par>
                          <p:cTn id="58" fill="hold">
                            <p:stCondLst>
                              <p:cond delay="1000"/>
                            </p:stCondLst>
                            <p:childTnLst>
                              <p:par>
                                <p:cTn id="59" presetID="1" presetClass="entr" presetSubtype="0" fill="hold" nodeType="afterEffect">
                                  <p:stCondLst>
                                    <p:cond delay="1000"/>
                                  </p:stCondLst>
                                  <p:childTnLst>
                                    <p:set>
                                      <p:cBhvr>
                                        <p:cTn id="60" dur="1" fill="hold">
                                          <p:stCondLst>
                                            <p:cond delay="0"/>
                                          </p:stCondLst>
                                        </p:cTn>
                                        <p:tgtEl>
                                          <p:spTgt spid="30">
                                            <p:txEl>
                                              <p:pRg st="0" end="0"/>
                                            </p:txEl>
                                          </p:spTgt>
                                        </p:tgtEl>
                                        <p:attrNameLst>
                                          <p:attrName>style.visibility</p:attrName>
                                        </p:attrNameLst>
                                      </p:cBhvr>
                                      <p:to>
                                        <p:strVal val="visible"/>
                                      </p:to>
                                    </p:set>
                                  </p:childTnLst>
                                  <p:subTnLst>
                                    <p:set>
                                      <p:cBhvr override="childStyle">
                                        <p:cTn dur="1" fill="hold" display="0" masterRel="nextClick" afterEffect="1"/>
                                        <p:tgtEl>
                                          <p:spTgt spid="30">
                                            <p:txEl>
                                              <p:pRg st="0" end="0"/>
                                            </p:txEl>
                                          </p:spTgt>
                                        </p:tgtEl>
                                        <p:attrNameLst>
                                          <p:attrName>style.visibility</p:attrName>
                                        </p:attrNameLst>
                                      </p:cBhvr>
                                      <p:to>
                                        <p:strVal val="hidden"/>
                                      </p:to>
                                    </p:set>
                                  </p:subTnLst>
                                </p:cTn>
                              </p:par>
                            </p:childTnLst>
                          </p:cTn>
                        </p:par>
                        <p:par>
                          <p:cTn id="61" fill="hold">
                            <p:stCondLst>
                              <p:cond delay="2000"/>
                            </p:stCondLst>
                            <p:childTnLst>
                              <p:par>
                                <p:cTn id="62" presetID="1" presetClass="entr" presetSubtype="0" fill="hold" nodeType="afterEffect">
                                  <p:stCondLst>
                                    <p:cond delay="1000"/>
                                  </p:stCondLst>
                                  <p:childTnLst>
                                    <p:set>
                                      <p:cBhvr>
                                        <p:cTn id="63" dur="1" fill="hold">
                                          <p:stCondLst>
                                            <p:cond delay="0"/>
                                          </p:stCondLst>
                                        </p:cTn>
                                        <p:tgtEl>
                                          <p:spTgt spid="32">
                                            <p:txEl>
                                              <p:pRg st="0" end="0"/>
                                            </p:txEl>
                                          </p:spTgt>
                                        </p:tgtEl>
                                        <p:attrNameLst>
                                          <p:attrName>style.visibility</p:attrName>
                                        </p:attrNameLst>
                                      </p:cBhvr>
                                      <p:to>
                                        <p:strVal val="visible"/>
                                      </p:to>
                                    </p:set>
                                  </p:childTnLst>
                                  <p:subTnLst>
                                    <p:set>
                                      <p:cBhvr override="childStyle">
                                        <p:cTn dur="1" fill="hold" display="0" masterRel="nextClick" afterEffect="1"/>
                                        <p:tgtEl>
                                          <p:spTgt spid="32">
                                            <p:txEl>
                                              <p:pRg st="0" end="0"/>
                                            </p:txEl>
                                          </p:spTgt>
                                        </p:tgtEl>
                                        <p:attrNameLst>
                                          <p:attrName>style.visibility</p:attrName>
                                        </p:attrNameLst>
                                      </p:cBhvr>
                                      <p:to>
                                        <p:strVal val="hidden"/>
                                      </p:to>
                                    </p:set>
                                  </p:subTnLst>
                                </p:cTn>
                              </p:par>
                            </p:childTnLst>
                          </p:cTn>
                        </p:par>
                        <p:par>
                          <p:cTn id="64" fill="hold">
                            <p:stCondLst>
                              <p:cond delay="3000"/>
                            </p:stCondLst>
                            <p:childTnLst>
                              <p:par>
                                <p:cTn id="65" presetID="1" presetClass="entr" presetSubtype="0" fill="hold" nodeType="afterEffect">
                                  <p:stCondLst>
                                    <p:cond delay="1000"/>
                                  </p:stCondLst>
                                  <p:childTnLst>
                                    <p:set>
                                      <p:cBhvr>
                                        <p:cTn id="66" dur="1" fill="hold">
                                          <p:stCondLst>
                                            <p:cond delay="0"/>
                                          </p:stCondLst>
                                        </p:cTn>
                                        <p:tgtEl>
                                          <p:spTgt spid="38">
                                            <p:txEl>
                                              <p:pRg st="0" end="0"/>
                                            </p:txEl>
                                          </p:spTgt>
                                        </p:tgtEl>
                                        <p:attrNameLst>
                                          <p:attrName>style.visibility</p:attrName>
                                        </p:attrNameLst>
                                      </p:cBhvr>
                                      <p:to>
                                        <p:strVal val="visible"/>
                                      </p:to>
                                    </p:set>
                                  </p:childTnLst>
                                  <p:subTnLst>
                                    <p:set>
                                      <p:cBhvr override="childStyle">
                                        <p:cTn dur="1" fill="hold" display="0" masterRel="nextClick" afterEffect="1"/>
                                        <p:tgtEl>
                                          <p:spTgt spid="38">
                                            <p:txEl>
                                              <p:pRg st="0" end="0"/>
                                            </p:txEl>
                                          </p:spTgt>
                                        </p:tgtEl>
                                        <p:attrNameLst>
                                          <p:attrName>style.visibility</p:attrName>
                                        </p:attrNameLst>
                                      </p:cBhvr>
                                      <p:to>
                                        <p:strVal val="hidden"/>
                                      </p:to>
                                    </p:set>
                                  </p:subTnLst>
                                </p:cTn>
                              </p:par>
                            </p:childTnLst>
                          </p:cTn>
                        </p:par>
                        <p:par>
                          <p:cTn id="67" fill="hold">
                            <p:stCondLst>
                              <p:cond delay="4000"/>
                            </p:stCondLst>
                            <p:childTnLst>
                              <p:par>
                                <p:cTn id="68" presetID="1" presetClass="entr" presetSubtype="0" fill="hold" nodeType="afterEffect">
                                  <p:stCondLst>
                                    <p:cond delay="1000"/>
                                  </p:stCondLst>
                                  <p:childTnLst>
                                    <p:set>
                                      <p:cBhvr>
                                        <p:cTn id="69" dur="1" fill="hold">
                                          <p:stCondLst>
                                            <p:cond delay="0"/>
                                          </p:stCondLst>
                                        </p:cTn>
                                        <p:tgtEl>
                                          <p:spTgt spid="39">
                                            <p:txEl>
                                              <p:pRg st="0" end="0"/>
                                            </p:txEl>
                                          </p:spTgt>
                                        </p:tgtEl>
                                        <p:attrNameLst>
                                          <p:attrName>style.visibility</p:attrName>
                                        </p:attrNameLst>
                                      </p:cBhvr>
                                      <p:to>
                                        <p:strVal val="visible"/>
                                      </p:to>
                                    </p:set>
                                  </p:childTnLst>
                                  <p:subTnLst>
                                    <p:set>
                                      <p:cBhvr override="childStyle">
                                        <p:cTn dur="1" fill="hold" display="0" masterRel="nextClick" afterEffect="1"/>
                                        <p:tgtEl>
                                          <p:spTgt spid="39">
                                            <p:txEl>
                                              <p:pRg st="0" end="0"/>
                                            </p:txEl>
                                          </p:spTgt>
                                        </p:tgtEl>
                                        <p:attrNameLst>
                                          <p:attrName>style.visibility</p:attrName>
                                        </p:attrNameLst>
                                      </p:cBhvr>
                                      <p:to>
                                        <p:strVal val="hidden"/>
                                      </p:to>
                                    </p:set>
                                  </p:subTnLst>
                                </p:cTn>
                              </p:par>
                            </p:childTnLst>
                          </p:cTn>
                        </p:par>
                        <p:par>
                          <p:cTn id="70" fill="hold">
                            <p:stCondLst>
                              <p:cond delay="5000"/>
                            </p:stCondLst>
                            <p:childTnLst>
                              <p:par>
                                <p:cTn id="71" presetID="1" presetClass="entr" presetSubtype="0" fill="hold" nodeType="afterEffect">
                                  <p:stCondLst>
                                    <p:cond delay="1000"/>
                                  </p:stCondLst>
                                  <p:childTnLst>
                                    <p:set>
                                      <p:cBhvr>
                                        <p:cTn id="72" dur="1" fill="hold">
                                          <p:stCondLst>
                                            <p:cond delay="0"/>
                                          </p:stCondLst>
                                        </p:cTn>
                                        <p:tgtEl>
                                          <p:spTgt spid="40">
                                            <p:txEl>
                                              <p:pRg st="0" end="0"/>
                                            </p:txEl>
                                          </p:spTgt>
                                        </p:tgtEl>
                                        <p:attrNameLst>
                                          <p:attrName>style.visibility</p:attrName>
                                        </p:attrNameLst>
                                      </p:cBhvr>
                                      <p:to>
                                        <p:strVal val="visible"/>
                                      </p:to>
                                    </p:set>
                                  </p:childTnLst>
                                  <p:subTnLst>
                                    <p:set>
                                      <p:cBhvr override="childStyle">
                                        <p:cTn dur="1" fill="hold" display="0" masterRel="nextClick" afterEffect="1"/>
                                        <p:tgtEl>
                                          <p:spTgt spid="40">
                                            <p:txEl>
                                              <p:pRg st="0" end="0"/>
                                            </p:txEl>
                                          </p:spTgt>
                                        </p:tgtEl>
                                        <p:attrNameLst>
                                          <p:attrName>style.visibility</p:attrName>
                                        </p:attrNameLst>
                                      </p:cBhvr>
                                      <p:to>
                                        <p:strVal val="hidden"/>
                                      </p:to>
                                    </p:set>
                                  </p:subTnLst>
                                </p:cTn>
                              </p:par>
                            </p:childTnLst>
                          </p:cTn>
                        </p:par>
                        <p:par>
                          <p:cTn id="73" fill="hold">
                            <p:stCondLst>
                              <p:cond delay="6000"/>
                            </p:stCondLst>
                            <p:childTnLst>
                              <p:par>
                                <p:cTn id="74" presetID="1" presetClass="entr" presetSubtype="0" fill="hold" nodeType="afterEffect">
                                  <p:stCondLst>
                                    <p:cond delay="1000"/>
                                  </p:stCondLst>
                                  <p:childTnLst>
                                    <p:set>
                                      <p:cBhvr>
                                        <p:cTn id="75"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31" grpId="0" animBg="1"/>
      <p:bldP spid="34" grpId="0"/>
      <p:bldP spid="12" grpId="0" animBg="1"/>
      <p:bldP spid="35" grpId="0"/>
      <p:bldP spid="15" grpId="0" animBg="1"/>
      <p:bldP spid="36"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4B5D-9DA4-43DA-90AD-F53F4CB93ECB}"/>
              </a:ext>
            </a:extLst>
          </p:cNvPr>
          <p:cNvSpPr>
            <a:spLocks noGrp="1"/>
          </p:cNvSpPr>
          <p:nvPr>
            <p:ph type="title"/>
          </p:nvPr>
        </p:nvSpPr>
        <p:spPr/>
        <p:txBody>
          <a:bodyPr/>
          <a:lstStyle/>
          <a:p>
            <a:r>
              <a:rPr lang="en-GB" dirty="0"/>
              <a:t>The Harder Path?</a:t>
            </a:r>
          </a:p>
        </p:txBody>
      </p:sp>
      <p:pic>
        <p:nvPicPr>
          <p:cNvPr id="4" name="Content Placeholder 3">
            <a:extLst>
              <a:ext uri="{FF2B5EF4-FFF2-40B4-BE49-F238E27FC236}">
                <a16:creationId xmlns:a16="http://schemas.microsoft.com/office/drawing/2014/main" id="{32E9F853-7891-44BC-B0D1-EC7BAC2CC668}"/>
              </a:ext>
            </a:extLst>
          </p:cNvPr>
          <p:cNvPicPr>
            <a:picLocks noGrp="1" noChangeAspect="1"/>
          </p:cNvPicPr>
          <p:nvPr>
            <p:ph idx="1"/>
          </p:nvPr>
        </p:nvPicPr>
        <p:blipFill>
          <a:blip r:embed="rId2"/>
          <a:stretch>
            <a:fillRect/>
          </a:stretch>
        </p:blipFill>
        <p:spPr>
          <a:xfrm>
            <a:off x="3791744" y="1556793"/>
            <a:ext cx="6529780" cy="3592061"/>
          </a:xfrm>
          <a:prstGeom prst="rect">
            <a:avLst/>
          </a:prstGeom>
        </p:spPr>
      </p:pic>
      <p:sp>
        <p:nvSpPr>
          <p:cNvPr id="5" name="TextBox 4">
            <a:extLst>
              <a:ext uri="{FF2B5EF4-FFF2-40B4-BE49-F238E27FC236}">
                <a16:creationId xmlns:a16="http://schemas.microsoft.com/office/drawing/2014/main" id="{0B1B93EC-F185-4057-B7F8-E6442FED6F1B}"/>
              </a:ext>
            </a:extLst>
          </p:cNvPr>
          <p:cNvSpPr txBox="1"/>
          <p:nvPr/>
        </p:nvSpPr>
        <p:spPr>
          <a:xfrm>
            <a:off x="1415642" y="2326338"/>
            <a:ext cx="2187954"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What could we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What was the population in India in 1990?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Which country is projected to have the largest population by 2035?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Closed comprehension</a:t>
            </a:r>
          </a:p>
        </p:txBody>
      </p:sp>
      <p:sp>
        <p:nvSpPr>
          <p:cNvPr id="6" name="TextBox 5">
            <a:extLst>
              <a:ext uri="{FF2B5EF4-FFF2-40B4-BE49-F238E27FC236}">
                <a16:creationId xmlns:a16="http://schemas.microsoft.com/office/drawing/2014/main" id="{9367839A-49EE-4A80-AF39-9B378DBFDCB6}"/>
              </a:ext>
            </a:extLst>
          </p:cNvPr>
          <p:cNvSpPr txBox="1"/>
          <p:nvPr/>
        </p:nvSpPr>
        <p:spPr>
          <a:xfrm>
            <a:off x="1497436" y="1232915"/>
            <a:ext cx="210616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We could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Write a short report to describe what the graph is showing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What might explain the projected decline in the population in China from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What 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Why?</a:t>
            </a:r>
          </a:p>
        </p:txBody>
      </p:sp>
    </p:spTree>
    <p:extLst>
      <p:ext uri="{BB962C8B-B14F-4D97-AF65-F5344CB8AC3E}">
        <p14:creationId xmlns:p14="http://schemas.microsoft.com/office/powerpoint/2010/main" val="6810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A2CE-B0E9-46E6-BD96-A21F74FF4ECE}"/>
              </a:ext>
            </a:extLst>
          </p:cNvPr>
          <p:cNvSpPr>
            <a:spLocks noGrp="1"/>
          </p:cNvSpPr>
          <p:nvPr>
            <p:ph type="title"/>
          </p:nvPr>
        </p:nvSpPr>
        <p:spPr/>
        <p:txBody>
          <a:bodyPr>
            <a:normAutofit/>
          </a:bodyPr>
          <a:lstStyle/>
          <a:p>
            <a:r>
              <a:rPr lang="en-GB" sz="3200" dirty="0">
                <a:solidFill>
                  <a:srgbClr val="FC5D42"/>
                </a:solidFill>
                <a:latin typeface="Arial" panose="020B0604020202020204" pitchFamily="34" charset="0"/>
                <a:ea typeface="ＭＳ Ｐゴシック"/>
                <a:cs typeface="Arial" panose="020B0604020202020204" pitchFamily="34" charset="0"/>
              </a:rPr>
              <a:t>Students who know what it takes will become high performers …. </a:t>
            </a:r>
          </a:p>
        </p:txBody>
      </p:sp>
      <p:sp>
        <p:nvSpPr>
          <p:cNvPr id="3" name="Content Placeholder 2">
            <a:extLst>
              <a:ext uri="{FF2B5EF4-FFF2-40B4-BE49-F238E27FC236}">
                <a16:creationId xmlns:a16="http://schemas.microsoft.com/office/drawing/2014/main" id="{A85EC9AC-C4EB-4092-AFA3-9121EEB6A0BE}"/>
              </a:ext>
            </a:extLst>
          </p:cNvPr>
          <p:cNvSpPr>
            <a:spLocks noGrp="1"/>
          </p:cNvSpPr>
          <p:nvPr>
            <p:ph sz="half" idx="1"/>
          </p:nvPr>
        </p:nvSpPr>
        <p:spPr>
          <a:xfrm>
            <a:off x="1282221" y="2924945"/>
            <a:ext cx="4567671" cy="4930015"/>
          </a:xfrm>
        </p:spPr>
        <p:txBody>
          <a:bodyPr>
            <a:normAutofit/>
          </a:bodyPr>
          <a:lstStyle/>
          <a:p>
            <a:endParaRPr lang="en-GB" sz="2000" dirty="0"/>
          </a:p>
        </p:txBody>
      </p:sp>
      <p:sp>
        <p:nvSpPr>
          <p:cNvPr id="4" name="Content Placeholder 3">
            <a:extLst>
              <a:ext uri="{FF2B5EF4-FFF2-40B4-BE49-F238E27FC236}">
                <a16:creationId xmlns:a16="http://schemas.microsoft.com/office/drawing/2014/main" id="{4BDFB63D-505D-451B-AA6B-1BAEB50AF9EA}"/>
              </a:ext>
            </a:extLst>
          </p:cNvPr>
          <p:cNvSpPr>
            <a:spLocks noGrp="1"/>
          </p:cNvSpPr>
          <p:nvPr>
            <p:ph sz="half" idx="2"/>
          </p:nvPr>
        </p:nvSpPr>
        <p:spPr>
          <a:xfrm>
            <a:off x="6384032" y="1772817"/>
            <a:ext cx="4908642" cy="4930015"/>
          </a:xfrm>
        </p:spPr>
        <p:txBody>
          <a:bodyPr>
            <a:normAutofit/>
          </a:bodyPr>
          <a:lstStyle/>
          <a:p>
            <a:r>
              <a:rPr lang="en-GB" sz="2000" b="1" dirty="0"/>
              <a:t>Performance </a:t>
            </a:r>
            <a:r>
              <a:rPr lang="en-GB" sz="2000" b="1" dirty="0" err="1"/>
              <a:t>mindset</a:t>
            </a:r>
            <a:r>
              <a:rPr lang="en-GB" sz="2000" b="1" dirty="0"/>
              <a:t> </a:t>
            </a:r>
          </a:p>
          <a:p>
            <a:pPr marL="278606" indent="-278606">
              <a:buFont typeface="Arial" panose="020B0604020202020204" pitchFamily="34" charset="0"/>
              <a:buChar char="•"/>
            </a:pPr>
            <a:r>
              <a:rPr lang="en-GB" sz="2000" dirty="0"/>
              <a:t>Knowing I can do well</a:t>
            </a:r>
          </a:p>
          <a:p>
            <a:pPr marL="278606" indent="-278606">
              <a:buFont typeface="Arial" panose="020B0604020202020204" pitchFamily="34" charset="0"/>
              <a:buChar char="•"/>
            </a:pPr>
            <a:r>
              <a:rPr lang="en-GB" sz="2000" dirty="0"/>
              <a:t>Seeking out challenge</a:t>
            </a:r>
          </a:p>
          <a:p>
            <a:pPr marL="278606" indent="-278606">
              <a:buFont typeface="Arial" panose="020B0604020202020204" pitchFamily="34" charset="0"/>
              <a:buChar char="•"/>
            </a:pPr>
            <a:r>
              <a:rPr lang="en-GB" sz="2000" dirty="0"/>
              <a:t>Valuing my strengths</a:t>
            </a:r>
          </a:p>
          <a:p>
            <a:pPr marL="278606" indent="-278606">
              <a:buFont typeface="Arial" panose="020B0604020202020204" pitchFamily="34" charset="0"/>
              <a:buChar char="•"/>
            </a:pPr>
            <a:r>
              <a:rPr lang="en-GB" sz="2000" dirty="0"/>
              <a:t>Requesting and giving feedback</a:t>
            </a:r>
          </a:p>
          <a:p>
            <a:pPr marL="278606" indent="-278606">
              <a:buFont typeface="Arial" panose="020B0604020202020204" pitchFamily="34" charset="0"/>
              <a:buChar char="•"/>
            </a:pPr>
            <a:r>
              <a:rPr lang="en-GB" sz="2000" dirty="0"/>
              <a:t>Knowing I have the potential </a:t>
            </a:r>
          </a:p>
          <a:p>
            <a:pPr marL="278606" indent="-278606">
              <a:buFont typeface="Arial" panose="020B0604020202020204" pitchFamily="34" charset="0"/>
              <a:buChar char="•"/>
            </a:pPr>
            <a:r>
              <a:rPr lang="en-GB" sz="2000" dirty="0"/>
              <a:t>Assuming I will achieve my goal</a:t>
            </a:r>
          </a:p>
          <a:p>
            <a:pPr marL="278606" indent="-278606">
              <a:buFont typeface="Arial" panose="020B0604020202020204" pitchFamily="34" charset="0"/>
              <a:buChar char="•"/>
            </a:pPr>
            <a:r>
              <a:rPr lang="en-GB" sz="2000" dirty="0"/>
              <a:t>Realising success comes from effort</a:t>
            </a:r>
          </a:p>
        </p:txBody>
      </p:sp>
      <p:pic>
        <p:nvPicPr>
          <p:cNvPr id="5" name="Picture 4"/>
          <p:cNvPicPr>
            <a:picLocks noChangeAspect="1"/>
          </p:cNvPicPr>
          <p:nvPr/>
        </p:nvPicPr>
        <p:blipFill>
          <a:blip r:embed="rId3"/>
          <a:stretch>
            <a:fillRect/>
          </a:stretch>
        </p:blipFill>
        <p:spPr>
          <a:xfrm>
            <a:off x="2135561" y="2276872"/>
            <a:ext cx="3494745" cy="3096344"/>
          </a:xfrm>
          <a:prstGeom prst="rect">
            <a:avLst/>
          </a:prstGeom>
        </p:spPr>
      </p:pic>
    </p:spTree>
    <p:extLst>
      <p:ext uri="{BB962C8B-B14F-4D97-AF65-F5344CB8AC3E}">
        <p14:creationId xmlns:p14="http://schemas.microsoft.com/office/powerpoint/2010/main" val="38741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BFCB-C7A1-4CAC-B68E-BAFDE15C273D}"/>
              </a:ext>
            </a:extLst>
          </p:cNvPr>
          <p:cNvSpPr>
            <a:spLocks noGrp="1"/>
          </p:cNvSpPr>
          <p:nvPr>
            <p:ph type="title"/>
          </p:nvPr>
        </p:nvSpPr>
        <p:spPr/>
        <p:txBody>
          <a:bodyPr>
            <a:normAutofit/>
          </a:bodyPr>
          <a:lstStyle/>
          <a:p>
            <a:r>
              <a:rPr lang="en-GB" sz="3200" dirty="0">
                <a:solidFill>
                  <a:srgbClr val="FF0000"/>
                </a:solidFill>
              </a:rPr>
              <a:t>This Morning’s Programme</a:t>
            </a:r>
          </a:p>
        </p:txBody>
      </p:sp>
      <p:sp>
        <p:nvSpPr>
          <p:cNvPr id="4" name="Content Placeholder 3">
            <a:extLst>
              <a:ext uri="{FF2B5EF4-FFF2-40B4-BE49-F238E27FC236}">
                <a16:creationId xmlns:a16="http://schemas.microsoft.com/office/drawing/2014/main" id="{C1EAFF29-339F-41D4-AB94-DCC45EFD72DF}"/>
              </a:ext>
            </a:extLst>
          </p:cNvPr>
          <p:cNvSpPr>
            <a:spLocks noGrp="1"/>
          </p:cNvSpPr>
          <p:nvPr>
            <p:ph sz="half" idx="1"/>
          </p:nvPr>
        </p:nvSpPr>
        <p:spPr/>
        <p:txBody>
          <a:bodyPr>
            <a:normAutofit lnSpcReduction="10000"/>
          </a:bodyPr>
          <a:lstStyle/>
          <a:p>
            <a:r>
              <a:rPr lang="en-GB" dirty="0"/>
              <a:t>8.50 – 9.20</a:t>
            </a:r>
          </a:p>
          <a:p>
            <a:r>
              <a:rPr lang="en-GB" dirty="0"/>
              <a:t>Revisiting the Principles of HPL</a:t>
            </a:r>
          </a:p>
          <a:p>
            <a:pPr marL="0" indent="0"/>
            <a:r>
              <a:rPr lang="en-GB" sz="1800" dirty="0">
                <a:solidFill>
                  <a:schemeClr val="accent1">
                    <a:lumMod val="50000"/>
                  </a:schemeClr>
                </a:solidFill>
              </a:rPr>
              <a:t>A presentation to refresh for those who know and clarify for those who are unsure</a:t>
            </a:r>
            <a:r>
              <a:rPr lang="en-GB" dirty="0"/>
              <a:t>.</a:t>
            </a:r>
          </a:p>
          <a:p>
            <a:endParaRPr lang="en-GB" dirty="0"/>
          </a:p>
          <a:p>
            <a:r>
              <a:rPr lang="en-GB"/>
              <a:t>9.20 </a:t>
            </a:r>
            <a:r>
              <a:rPr lang="en-GB" dirty="0"/>
              <a:t>– 10.00</a:t>
            </a:r>
          </a:p>
          <a:p>
            <a:r>
              <a:rPr lang="en-GB" dirty="0"/>
              <a:t>Visioning the Future</a:t>
            </a:r>
          </a:p>
          <a:p>
            <a:pPr marL="0" indent="0"/>
            <a:r>
              <a:rPr lang="en-GB" sz="1800" dirty="0">
                <a:solidFill>
                  <a:schemeClr val="accent1">
                    <a:lumMod val="50000"/>
                  </a:schemeClr>
                </a:solidFill>
              </a:rPr>
              <a:t>An interactive exercise to think about what benefits we expect from HPL for our students and ourselves.</a:t>
            </a:r>
            <a:endParaRPr lang="en-GB" dirty="0"/>
          </a:p>
          <a:p>
            <a:endParaRPr lang="en-GB" dirty="0"/>
          </a:p>
          <a:p>
            <a:r>
              <a:rPr lang="en-GB" dirty="0"/>
              <a:t>10.00 – 10.30</a:t>
            </a:r>
          </a:p>
          <a:p>
            <a:r>
              <a:rPr lang="en-GB" dirty="0"/>
              <a:t>Break</a:t>
            </a:r>
          </a:p>
        </p:txBody>
      </p:sp>
      <p:sp>
        <p:nvSpPr>
          <p:cNvPr id="5" name="Content Placeholder 4">
            <a:extLst>
              <a:ext uri="{FF2B5EF4-FFF2-40B4-BE49-F238E27FC236}">
                <a16:creationId xmlns:a16="http://schemas.microsoft.com/office/drawing/2014/main" id="{9D89C064-7C6F-4F2B-AE75-FB612FF726C2}"/>
              </a:ext>
            </a:extLst>
          </p:cNvPr>
          <p:cNvSpPr>
            <a:spLocks noGrp="1"/>
          </p:cNvSpPr>
          <p:nvPr>
            <p:ph sz="half" idx="2"/>
          </p:nvPr>
        </p:nvSpPr>
        <p:spPr/>
        <p:txBody>
          <a:bodyPr>
            <a:normAutofit lnSpcReduction="10000"/>
          </a:bodyPr>
          <a:lstStyle/>
          <a:p>
            <a:r>
              <a:rPr lang="en-GB" dirty="0"/>
              <a:t>10.30 – 11.30</a:t>
            </a:r>
          </a:p>
          <a:p>
            <a:r>
              <a:rPr lang="en-GB" dirty="0"/>
              <a:t>Focus on one ACP Group</a:t>
            </a:r>
          </a:p>
          <a:p>
            <a:pPr marL="0" indent="0"/>
            <a:r>
              <a:rPr lang="en-GB" sz="1900" dirty="0">
                <a:solidFill>
                  <a:schemeClr val="accent1">
                    <a:lumMod val="50000"/>
                  </a:schemeClr>
                </a:solidFill>
              </a:rPr>
              <a:t>Exploring some practical applications of the Metathinking or Linking ACPs in class</a:t>
            </a:r>
            <a:endParaRPr lang="en-GB" dirty="0"/>
          </a:p>
          <a:p>
            <a:endParaRPr lang="en-GB" dirty="0"/>
          </a:p>
          <a:p>
            <a:r>
              <a:rPr lang="en-GB" dirty="0"/>
              <a:t>11.30 – 12.30</a:t>
            </a:r>
          </a:p>
          <a:p>
            <a:r>
              <a:rPr lang="en-GB" dirty="0"/>
              <a:t>Focus on one VAA Group</a:t>
            </a:r>
          </a:p>
          <a:p>
            <a:pPr marL="0" indent="0"/>
            <a:r>
              <a:rPr lang="en-GB" sz="1800" dirty="0">
                <a:solidFill>
                  <a:schemeClr val="accent1">
                    <a:lumMod val="50000"/>
                  </a:schemeClr>
                </a:solidFill>
              </a:rPr>
              <a:t>Exploring some practical applications of the Empathetic or Hardworking VAAs in class</a:t>
            </a:r>
            <a:endParaRPr lang="en-GB" dirty="0"/>
          </a:p>
          <a:p>
            <a:endParaRPr lang="en-GB" dirty="0"/>
          </a:p>
          <a:p>
            <a:r>
              <a:rPr lang="en-GB" dirty="0"/>
              <a:t>12.30 – 13.00</a:t>
            </a:r>
          </a:p>
          <a:p>
            <a:r>
              <a:rPr lang="en-GB" dirty="0"/>
              <a:t>Lunch</a:t>
            </a:r>
          </a:p>
        </p:txBody>
      </p:sp>
    </p:spTree>
    <p:extLst>
      <p:ext uri="{BB962C8B-B14F-4D97-AF65-F5344CB8AC3E}">
        <p14:creationId xmlns:p14="http://schemas.microsoft.com/office/powerpoint/2010/main" val="290000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competencies to be developed</a:t>
            </a:r>
          </a:p>
        </p:txBody>
      </p:sp>
      <p:pic>
        <p:nvPicPr>
          <p:cNvPr id="3" name="Picture 2"/>
          <p:cNvPicPr>
            <a:picLocks noChangeAspect="1"/>
          </p:cNvPicPr>
          <p:nvPr/>
        </p:nvPicPr>
        <p:blipFill>
          <a:blip r:embed="rId3"/>
          <a:stretch>
            <a:fillRect/>
          </a:stretch>
        </p:blipFill>
        <p:spPr>
          <a:xfrm>
            <a:off x="1185484" y="4065930"/>
            <a:ext cx="1584176" cy="2059428"/>
          </a:xfrm>
          <a:prstGeom prst="rect">
            <a:avLst/>
          </a:prstGeom>
        </p:spPr>
      </p:pic>
      <p:pic>
        <p:nvPicPr>
          <p:cNvPr id="4" name="Picture 3"/>
          <p:cNvPicPr>
            <a:picLocks noChangeAspect="1"/>
          </p:cNvPicPr>
          <p:nvPr/>
        </p:nvPicPr>
        <p:blipFill>
          <a:blip r:embed="rId4"/>
          <a:stretch>
            <a:fillRect/>
          </a:stretch>
        </p:blipFill>
        <p:spPr>
          <a:xfrm>
            <a:off x="9192344" y="3948897"/>
            <a:ext cx="1450974" cy="2176461"/>
          </a:xfrm>
          <a:prstGeom prst="rect">
            <a:avLst/>
          </a:prstGeom>
        </p:spPr>
      </p:pic>
    </p:spTree>
    <p:extLst>
      <p:ext uri="{BB962C8B-B14F-4D97-AF65-F5344CB8AC3E}">
        <p14:creationId xmlns:p14="http://schemas.microsoft.com/office/powerpoint/2010/main" val="1294596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47729" y="236333"/>
            <a:ext cx="7632849" cy="788987"/>
          </a:xfrm>
        </p:spPr>
        <p:txBody>
          <a:bodyPr rtlCol="0">
            <a:noAutofit/>
          </a:bodyPr>
          <a:lstStyle/>
          <a:p>
            <a:pPr>
              <a:defRPr/>
            </a:pPr>
            <a:r>
              <a:rPr lang="en-US" sz="3600" dirty="0">
                <a:solidFill>
                  <a:srgbClr val="FC5D42"/>
                </a:solidFill>
              </a:rPr>
              <a:t>HPL builds ‘Advanced Cognition’ </a:t>
            </a:r>
          </a:p>
        </p:txBody>
      </p:sp>
      <p:graphicFrame>
        <p:nvGraphicFramePr>
          <p:cNvPr id="8" name="Content Placeholder 7"/>
          <p:cNvGraphicFramePr>
            <a:graphicFrameLocks noGrp="1" noChangeAspect="1"/>
          </p:cNvGraphicFramePr>
          <p:nvPr>
            <p:ph sz="half" idx="1"/>
            <p:extLst>
              <p:ext uri="{D42A27DB-BD31-4B8C-83A1-F6EECF244321}">
                <p14:modId xmlns:p14="http://schemas.microsoft.com/office/powerpoint/2010/main" val="1113891396"/>
              </p:ext>
            </p:extLst>
          </p:nvPr>
        </p:nvGraphicFramePr>
        <p:xfrm>
          <a:off x="2839945" y="1188258"/>
          <a:ext cx="3527554" cy="4884789"/>
        </p:xfrm>
        <a:graphic>
          <a:graphicData uri="http://schemas.openxmlformats.org/presentationml/2006/ole">
            <mc:AlternateContent xmlns:mc="http://schemas.openxmlformats.org/markup-compatibility/2006">
              <mc:Choice xmlns:v="urn:schemas-microsoft-com:vml" Requires="v">
                <p:oleObj spid="_x0000_s1068" name="Acrobat Document" r:id="rId4" imgW="6115005" imgH="8467599" progId="AcroExch.Document.DC">
                  <p:embed/>
                </p:oleObj>
              </mc:Choice>
              <mc:Fallback>
                <p:oleObj name="Acrobat Document" r:id="rId4" imgW="6115005" imgH="8467599" progId="AcroExch.Document.DC">
                  <p:embed/>
                  <p:pic>
                    <p:nvPicPr>
                      <p:cNvPr id="8" name="Content Placeholder 7"/>
                      <p:cNvPicPr/>
                      <p:nvPr/>
                    </p:nvPicPr>
                    <p:blipFill>
                      <a:blip r:embed="rId5"/>
                      <a:stretch>
                        <a:fillRect/>
                      </a:stretch>
                    </p:blipFill>
                    <p:spPr>
                      <a:xfrm>
                        <a:off x="2839945" y="1188258"/>
                        <a:ext cx="3527554" cy="4884789"/>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270296" y="1188258"/>
          <a:ext cx="3528392" cy="4884788"/>
        </p:xfrm>
        <a:graphic>
          <a:graphicData uri="http://schemas.openxmlformats.org/presentationml/2006/ole">
            <mc:AlternateContent xmlns:mc="http://schemas.openxmlformats.org/markup-compatibility/2006">
              <mc:Choice xmlns:v="urn:schemas-microsoft-com:vml" Requires="v">
                <p:oleObj spid="_x0000_s1069" name="Acrobat Document" r:id="rId6" imgW="6115005" imgH="8467599" progId="AcroExch.Document.DC">
                  <p:embed/>
                </p:oleObj>
              </mc:Choice>
              <mc:Fallback>
                <p:oleObj name="Acrobat Document" r:id="rId6" imgW="6115005" imgH="8467599" progId="AcroExch.Document.DC">
                  <p:embed/>
                  <p:pic>
                    <p:nvPicPr>
                      <p:cNvPr id="10" name="Object 9"/>
                      <p:cNvPicPr/>
                      <p:nvPr/>
                    </p:nvPicPr>
                    <p:blipFill>
                      <a:blip r:embed="rId7"/>
                      <a:stretch>
                        <a:fillRect/>
                      </a:stretch>
                    </p:blipFill>
                    <p:spPr>
                      <a:xfrm>
                        <a:off x="6270296" y="1188258"/>
                        <a:ext cx="3528392" cy="4884788"/>
                      </a:xfrm>
                      <a:prstGeom prst="rect">
                        <a:avLst/>
                      </a:prstGeom>
                    </p:spPr>
                  </p:pic>
                </p:oleObj>
              </mc:Fallback>
            </mc:AlternateContent>
          </a:graphicData>
        </a:graphic>
      </p:graphicFrame>
      <p:pic>
        <p:nvPicPr>
          <p:cNvPr id="12" name="Picture 11" descr="speed and accuracy.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7292" y="1321126"/>
            <a:ext cx="1203333" cy="1267889"/>
          </a:xfrm>
          <a:prstGeom prst="rect">
            <a:avLst/>
          </a:prstGeom>
        </p:spPr>
      </p:pic>
      <p:pic>
        <p:nvPicPr>
          <p:cNvPr id="13" name="Picture 12" descr="metacognition.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9141" y="894064"/>
            <a:ext cx="1338275" cy="2122012"/>
          </a:xfrm>
          <a:prstGeom prst="rect">
            <a:avLst/>
          </a:prstGeom>
        </p:spPr>
      </p:pic>
      <p:pic>
        <p:nvPicPr>
          <p:cNvPr id="14" name="Picture 13" descr="Connection finding.jpg"/>
          <p:cNvPicPr>
            <a:picLocks noChangeAspect="1"/>
          </p:cNvPicPr>
          <p:nvPr/>
        </p:nvPicPr>
        <p:blipFill rotWithShape="1">
          <a:blip r:embed="rId10">
            <a:extLst>
              <a:ext uri="{28A0092B-C50C-407E-A947-70E740481C1C}">
                <a14:useLocalDpi xmlns:a14="http://schemas.microsoft.com/office/drawing/2010/main" val="0"/>
              </a:ext>
            </a:extLst>
          </a:blip>
          <a:srcRect r="14286"/>
          <a:stretch/>
        </p:blipFill>
        <p:spPr>
          <a:xfrm rot="16200000">
            <a:off x="1589600" y="2665197"/>
            <a:ext cx="940880" cy="1562314"/>
          </a:xfrm>
          <a:prstGeom prst="rect">
            <a:avLst/>
          </a:prstGeom>
        </p:spPr>
      </p:pic>
      <p:pic>
        <p:nvPicPr>
          <p:cNvPr id="15" name="Picture 14" descr="Fluent thinking.jpg"/>
          <p:cNvPicPr>
            <a:picLocks noChangeAspect="1"/>
          </p:cNvPicPr>
          <p:nvPr/>
        </p:nvPicPr>
        <p:blipFill rotWithShape="1">
          <a:blip r:embed="rId11">
            <a:extLst>
              <a:ext uri="{28A0092B-C50C-407E-A947-70E740481C1C}">
                <a14:useLocalDpi xmlns:a14="http://schemas.microsoft.com/office/drawing/2010/main" val="0"/>
              </a:ext>
            </a:extLst>
          </a:blip>
          <a:srcRect t="16050"/>
          <a:stretch/>
        </p:blipFill>
        <p:spPr>
          <a:xfrm>
            <a:off x="1537291" y="4213756"/>
            <a:ext cx="1206704" cy="1537827"/>
          </a:xfrm>
          <a:prstGeom prst="rect">
            <a:avLst/>
          </a:prstGeom>
        </p:spPr>
      </p:pic>
      <p:pic>
        <p:nvPicPr>
          <p:cNvPr id="16" name="Picture 15" descr="self regulatory proces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009" y="4337724"/>
            <a:ext cx="1086916" cy="1413859"/>
          </a:xfrm>
          <a:prstGeom prst="rect">
            <a:avLst/>
          </a:prstGeom>
        </p:spPr>
      </p:pic>
      <p:pic>
        <p:nvPicPr>
          <p:cNvPr id="17" name="Picture 16" descr="Originality.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13032" y="3341955"/>
            <a:ext cx="1332148" cy="773121"/>
          </a:xfrm>
          <a:prstGeom prst="rect">
            <a:avLst/>
          </a:prstGeom>
        </p:spPr>
      </p:pic>
    </p:spTree>
    <p:extLst>
      <p:ext uri="{BB962C8B-B14F-4D97-AF65-F5344CB8AC3E}">
        <p14:creationId xmlns:p14="http://schemas.microsoft.com/office/powerpoint/2010/main" val="1717294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FC5D42"/>
                </a:solidFill>
              </a:rPr>
              <a:t>ACPs and VAAs: the basics…</a:t>
            </a:r>
            <a:endParaRPr lang="en-GB" dirty="0"/>
          </a:p>
        </p:txBody>
      </p:sp>
      <p:sp>
        <p:nvSpPr>
          <p:cNvPr id="3" name="Rectangle 2"/>
          <p:cNvSpPr/>
          <p:nvPr/>
        </p:nvSpPr>
        <p:spPr>
          <a:xfrm>
            <a:off x="637563" y="1399084"/>
            <a:ext cx="11107024" cy="4341894"/>
          </a:xfrm>
          <a:prstGeom prst="rect">
            <a:avLst/>
          </a:prstGeom>
        </p:spPr>
        <p:txBody>
          <a:bodyPr wrap="square">
            <a:spAutoFit/>
          </a:bodyPr>
          <a:lstStyle/>
          <a:p>
            <a:pPr marL="457200" marR="0" lvl="0" indent="-457200" algn="l" defTabSz="457200" rtl="0" eaLnBrk="1" fontAlgn="base" latinLnBrk="0" hangingPunct="1">
              <a:lnSpc>
                <a:spcPct val="115000"/>
              </a:lnSpc>
              <a:spcBef>
                <a:spcPct val="0"/>
              </a:spcBef>
              <a:spcAft>
                <a:spcPts val="0"/>
              </a:spcAft>
              <a:buClr>
                <a:srgbClr val="FF6600"/>
              </a:buClr>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They are the result of a meta analysis of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research</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into how people become successful – the central tools of HPL.</a:t>
            </a:r>
          </a:p>
          <a:p>
            <a:pPr marL="457200" marR="0" lvl="0" indent="-457200" algn="l" defTabSz="457200" rtl="0" eaLnBrk="1" fontAlgn="base" latinLnBrk="0" hangingPunct="1">
              <a:lnSpc>
                <a:spcPct val="115000"/>
              </a:lnSpc>
              <a:spcBef>
                <a:spcPct val="0"/>
              </a:spcBef>
              <a:spcAft>
                <a:spcPts val="0"/>
              </a:spcAft>
              <a:buClr>
                <a:srgbClr val="FF6600"/>
              </a:buClr>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types and they are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equally</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important. </a:t>
            </a:r>
          </a:p>
          <a:p>
            <a:pPr marL="457200" marR="0" lvl="0" indent="-457200" algn="l" defTabSz="457200" rtl="0" eaLnBrk="1" fontAlgn="base" latinLnBrk="0" hangingPunct="1">
              <a:lnSpc>
                <a:spcPct val="115000"/>
              </a:lnSpc>
              <a:spcBef>
                <a:spcPct val="0"/>
              </a:spcBef>
              <a:spcAft>
                <a:spcPts val="0"/>
              </a:spcAft>
              <a:buClr>
                <a:srgbClr val="FF6600"/>
              </a:buClr>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These competencies can be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developed</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through teaching.</a:t>
            </a:r>
          </a:p>
          <a:p>
            <a:pPr marL="457200" marR="0" lvl="0" indent="-457200" algn="l" defTabSz="457200" rtl="0" eaLnBrk="1" fontAlgn="base" latinLnBrk="0" hangingPunct="1">
              <a:lnSpc>
                <a:spcPct val="115000"/>
              </a:lnSpc>
              <a:spcBef>
                <a:spcPct val="0"/>
              </a:spcBef>
              <a:spcAft>
                <a:spcPts val="0"/>
              </a:spcAft>
              <a:buClr>
                <a:srgbClr val="FF6600"/>
              </a:buClr>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They are located in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subjects/phases</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not taught independently.  </a:t>
            </a:r>
          </a:p>
          <a:p>
            <a:pPr marL="457200" marR="0" lvl="0" indent="-457200" algn="l" defTabSz="457200" rtl="0" eaLnBrk="1" fontAlgn="base" latinLnBrk="0" hangingPunct="1">
              <a:lnSpc>
                <a:spcPct val="115000"/>
              </a:lnSpc>
              <a:spcBef>
                <a:spcPct val="0"/>
              </a:spcBef>
              <a:spcAft>
                <a:spcPts val="0"/>
              </a:spcAft>
              <a:buClr>
                <a:srgbClr val="FF6600"/>
              </a:buClr>
              <a:buSzTx/>
              <a:buFont typeface="+mj-lt"/>
              <a:buAutoNum type="arabicPeriod"/>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Must be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systematically and overtly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embedded through frequent and regular practice. </a:t>
            </a:r>
          </a:p>
          <a:p>
            <a:pPr marL="0" marR="0" lvl="0" indent="0" algn="l" defTabSz="457200" rtl="0" eaLnBrk="1" fontAlgn="base" latinLnBrk="0" hangingPunct="1">
              <a:lnSpc>
                <a:spcPct val="115000"/>
              </a:lnSpc>
              <a:spcBef>
                <a:spcPct val="0"/>
              </a:spcBef>
              <a:spcAft>
                <a:spcPts val="0"/>
              </a:spcAft>
              <a:buClr>
                <a:srgbClr val="FF6600"/>
              </a:buClr>
              <a:buSzTx/>
              <a:buFontTx/>
              <a:buNone/>
              <a:tabLst/>
              <a:defRPr/>
            </a:pPr>
            <a:r>
              <a:rPr kumimoji="0" lang="en-GB" sz="2200" b="0" i="0" u="none" strike="noStrike" kern="1200" cap="none" spc="0" normalizeH="0" baseline="0" noProof="0" dirty="0">
                <a:ln>
                  <a:noFill/>
                </a:ln>
                <a:solidFill>
                  <a:srgbClr val="FC5D42"/>
                </a:solidFill>
                <a:effectLst/>
                <a:uLnTx/>
                <a:uFillTx/>
                <a:latin typeface="Arial" panose="020B0604020202020204" pitchFamily="34" charset="0"/>
                <a:ea typeface="Calibri" panose="020F0502020204030204" pitchFamily="34" charset="0"/>
                <a:cs typeface="Arial" panose="020B0604020202020204" pitchFamily="34" charset="0"/>
              </a:rPr>
              <a:t>6.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30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of them grouped into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8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thematic sets. </a:t>
            </a:r>
          </a:p>
          <a:p>
            <a:pPr marL="0" marR="0" lvl="0" indent="0" algn="l" defTabSz="457200" rtl="0" eaLnBrk="1" fontAlgn="base" latinLnBrk="0" hangingPunct="1">
              <a:lnSpc>
                <a:spcPct val="115000"/>
              </a:lnSpc>
              <a:spcBef>
                <a:spcPct val="0"/>
              </a:spcBef>
              <a:spcAft>
                <a:spcPts val="0"/>
              </a:spcAft>
              <a:buClr>
                <a:srgbClr val="FF6600"/>
              </a:buClr>
              <a:buSzTx/>
              <a:buFontTx/>
              <a:buNone/>
              <a:tabLst/>
              <a:defRPr/>
            </a:pPr>
            <a:r>
              <a:rPr kumimoji="0" lang="en-GB" sz="2200" b="0" i="0" u="none" strike="noStrike" kern="1200" cap="none" spc="0" normalizeH="0" baseline="0" noProof="0" dirty="0">
                <a:ln>
                  <a:noFill/>
                </a:ln>
                <a:solidFill>
                  <a:srgbClr val="FC5D42"/>
                </a:solidFill>
                <a:effectLst/>
                <a:uLnTx/>
                <a:uFillTx/>
                <a:latin typeface="Arial" panose="020B0604020202020204" pitchFamily="34" charset="0"/>
                <a:ea typeface="Calibri" panose="020F0502020204030204" pitchFamily="34" charset="0"/>
                <a:cs typeface="Arial" panose="020B0604020202020204" pitchFamily="34" charset="0"/>
              </a:rPr>
              <a:t>7.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Progression</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each deepening over time. Not age related.</a:t>
            </a:r>
          </a:p>
          <a:p>
            <a:pPr marL="457200" marR="0" lvl="0" indent="-457200" algn="l" defTabSz="457200" rtl="0" eaLnBrk="1" fontAlgn="base" latinLnBrk="0" hangingPunct="1">
              <a:lnSpc>
                <a:spcPct val="115000"/>
              </a:lnSpc>
              <a:spcBef>
                <a:spcPct val="0"/>
              </a:spcBef>
              <a:spcAft>
                <a:spcPts val="0"/>
              </a:spcAft>
              <a:buClr>
                <a:srgbClr val="FF6600"/>
              </a:buClr>
              <a:buSzTx/>
              <a:buFontTx/>
              <a:buAutoNum type="arabicPeriod" startAt="8"/>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They create the </a:t>
            </a:r>
            <a:r>
              <a:rPr kumimoji="0" lang="en-GB" sz="2200" b="1" i="0" u="none" strike="noStrike" kern="1200" cap="none" spc="0" normalizeH="0" baseline="0" noProof="0" dirty="0">
                <a:ln>
                  <a:noFill/>
                </a:ln>
                <a:solidFill>
                  <a:srgbClr val="FC5D42"/>
                </a:solidFill>
                <a:effectLst/>
                <a:uLnTx/>
                <a:uFillTx/>
                <a:latin typeface="Arial"/>
                <a:ea typeface="ＭＳ Ｐゴシック"/>
                <a:cs typeface="Arial"/>
              </a:rPr>
              <a:t>shared language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understand and replicate</a:t>
            </a:r>
          </a:p>
          <a:p>
            <a:pPr marL="0" marR="0" lvl="0" indent="0" algn="l" defTabSz="457200" rtl="0" eaLnBrk="1" fontAlgn="base" latinLnBrk="0" hangingPunct="1">
              <a:lnSpc>
                <a:spcPct val="115000"/>
              </a:lnSpc>
              <a:spcBef>
                <a:spcPct val="0"/>
              </a:spcBef>
              <a:spcAft>
                <a:spcPts val="0"/>
              </a:spcAft>
              <a:buClr>
                <a:srgbClr val="FF6600"/>
              </a:buClr>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high performance.</a:t>
            </a:r>
          </a:p>
        </p:txBody>
      </p:sp>
    </p:spTree>
    <p:extLst>
      <p:ext uri="{BB962C8B-B14F-4D97-AF65-F5344CB8AC3E}">
        <p14:creationId xmlns:p14="http://schemas.microsoft.com/office/powerpoint/2010/main" val="271722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6505" y="2276872"/>
            <a:ext cx="4824536" cy="1077218"/>
          </a:xfrm>
          <a:prstGeom prst="rect">
            <a:avLst/>
          </a:prstGeom>
          <a:noFill/>
        </p:spPr>
        <p:txBody>
          <a:bodyPr wrap="square" rtlCol="0">
            <a:spAutoFit/>
          </a:bodyPr>
          <a:lstStyle/>
          <a:p>
            <a:pPr defTabSz="457200" fontAlgn="base">
              <a:spcBef>
                <a:spcPct val="0"/>
              </a:spcBef>
              <a:spcAft>
                <a:spcPct val="0"/>
              </a:spcAft>
            </a:pPr>
            <a:r>
              <a:rPr lang="en-GB" sz="3200" dirty="0">
                <a:solidFill>
                  <a:prstClr val="black"/>
                </a:solidFill>
                <a:latin typeface="Arial Black" panose="020B0A04020102020204" pitchFamily="34" charset="0"/>
                <a:ea typeface="ＭＳ Ｐゴシック"/>
              </a:rPr>
              <a:t>Deliberate and systematic teaching</a:t>
            </a:r>
          </a:p>
        </p:txBody>
      </p:sp>
      <p:sp>
        <p:nvSpPr>
          <p:cNvPr id="3" name="TextBox 2"/>
          <p:cNvSpPr txBox="1"/>
          <p:nvPr/>
        </p:nvSpPr>
        <p:spPr>
          <a:xfrm>
            <a:off x="6703881" y="2252454"/>
            <a:ext cx="4376936" cy="1077218"/>
          </a:xfrm>
          <a:prstGeom prst="rect">
            <a:avLst/>
          </a:prstGeom>
          <a:noFill/>
        </p:spPr>
        <p:txBody>
          <a:bodyPr wrap="square" rtlCol="0">
            <a:spAutoFit/>
          </a:bodyPr>
          <a:lstStyle/>
          <a:p>
            <a:pPr defTabSz="457200" fontAlgn="base">
              <a:spcBef>
                <a:spcPct val="0"/>
              </a:spcBef>
              <a:spcAft>
                <a:spcPct val="0"/>
              </a:spcAft>
            </a:pPr>
            <a:r>
              <a:rPr lang="en-GB" sz="3200" dirty="0">
                <a:solidFill>
                  <a:prstClr val="black"/>
                </a:solidFill>
                <a:latin typeface="Arial Black" panose="020B0A04020102020204" pitchFamily="34" charset="0"/>
                <a:ea typeface="ＭＳ Ｐゴシック"/>
              </a:rPr>
              <a:t>Frequent and regular practice </a:t>
            </a:r>
          </a:p>
        </p:txBody>
      </p:sp>
      <p:sp>
        <p:nvSpPr>
          <p:cNvPr id="6" name="Isosceles Triangle 5"/>
          <p:cNvSpPr/>
          <p:nvPr/>
        </p:nvSpPr>
        <p:spPr>
          <a:xfrm rot="5400000">
            <a:off x="4160183" y="3431809"/>
            <a:ext cx="4233744" cy="252028"/>
          </a:xfrm>
          <a:prstGeom prst="triangle">
            <a:avLst/>
          </a:prstGeom>
          <a:solidFill>
            <a:srgbClr val="FC5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9" name="TextBox 8"/>
          <p:cNvSpPr txBox="1"/>
          <p:nvPr/>
        </p:nvSpPr>
        <p:spPr>
          <a:xfrm>
            <a:off x="4151784" y="438216"/>
            <a:ext cx="6408712" cy="584775"/>
          </a:xfrm>
          <a:prstGeom prst="rect">
            <a:avLst/>
          </a:prstGeom>
          <a:noFill/>
        </p:spPr>
        <p:txBody>
          <a:bodyPr wrap="square" rtlCol="0">
            <a:spAutoFit/>
          </a:bodyPr>
          <a:lstStyle/>
          <a:p>
            <a:pPr defTabSz="457200" fontAlgn="base">
              <a:spcBef>
                <a:spcPct val="0"/>
              </a:spcBef>
              <a:spcAft>
                <a:spcPct val="0"/>
              </a:spcAft>
            </a:pPr>
            <a:r>
              <a:rPr lang="en-GB" sz="3200" b="1" dirty="0">
                <a:solidFill>
                  <a:srgbClr val="FC5D42"/>
                </a:solidFill>
                <a:latin typeface="Arial"/>
                <a:ea typeface="ＭＳ Ｐゴシック"/>
                <a:cs typeface="Arial"/>
              </a:rPr>
              <a:t>Growing Minds </a:t>
            </a:r>
          </a:p>
        </p:txBody>
      </p:sp>
      <p:pic>
        <p:nvPicPr>
          <p:cNvPr id="7170" name="Picture 2" descr="Image result for image teacher in uk independent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536" y="3789041"/>
            <a:ext cx="3136897" cy="19167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image teacher in uk independent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3861049"/>
            <a:ext cx="3641254" cy="195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8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422143" y="1794475"/>
          <a:ext cx="4675483" cy="3326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8658" name="Text Box 6"/>
          <p:cNvSpPr txBox="1">
            <a:spLocks noChangeArrowheads="1"/>
          </p:cNvSpPr>
          <p:nvPr/>
        </p:nvSpPr>
        <p:spPr bwMode="auto">
          <a:xfrm>
            <a:off x="8319692" y="1322686"/>
            <a:ext cx="1638102" cy="767711"/>
          </a:xfrm>
          <a:prstGeom prst="rect">
            <a:avLst/>
          </a:prstGeom>
          <a:noFill/>
          <a:ln w="9525">
            <a:noFill/>
            <a:miter lim="800000"/>
            <a:headEnd/>
            <a:tailEnd/>
          </a:ln>
        </p:spPr>
        <p:txBody>
          <a:bodyPr>
            <a:spAutoFit/>
          </a:bodyPr>
          <a:lstStyle/>
          <a:p>
            <a:pPr marL="0" marR="0" lvl="0" indent="0" algn="l" defTabSz="742950"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The impact of immigration over time.</a:t>
            </a:r>
          </a:p>
        </p:txBody>
      </p:sp>
      <p:sp>
        <p:nvSpPr>
          <p:cNvPr id="198659" name="Text Box 7"/>
          <p:cNvSpPr txBox="1">
            <a:spLocks noChangeArrowheads="1"/>
          </p:cNvSpPr>
          <p:nvPr/>
        </p:nvSpPr>
        <p:spPr bwMode="auto">
          <a:xfrm>
            <a:off x="8319693" y="2243411"/>
            <a:ext cx="1580059" cy="1217962"/>
          </a:xfrm>
          <a:prstGeom prst="rect">
            <a:avLst/>
          </a:prstGeom>
          <a:noFill/>
          <a:ln w="9525">
            <a:noFill/>
            <a:miter lim="800000"/>
            <a:headEnd/>
            <a:tailEnd/>
          </a:ln>
        </p:spPr>
        <p:txBody>
          <a:bodyPr>
            <a:spAutoFit/>
          </a:bodyPr>
          <a:lstStyle/>
          <a:p>
            <a:pPr marL="0" marR="0" lvl="0" indent="0" algn="l" defTabSz="371475"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The importance of history in modern European politics</a:t>
            </a:r>
          </a:p>
        </p:txBody>
      </p:sp>
      <p:sp>
        <p:nvSpPr>
          <p:cNvPr id="198660" name="Text Box 8"/>
          <p:cNvSpPr txBox="1">
            <a:spLocks noChangeArrowheads="1"/>
          </p:cNvSpPr>
          <p:nvPr/>
        </p:nvSpPr>
        <p:spPr bwMode="auto">
          <a:xfrm>
            <a:off x="2527003" y="4598888"/>
            <a:ext cx="1697434" cy="542584"/>
          </a:xfrm>
          <a:prstGeom prst="rect">
            <a:avLst/>
          </a:prstGeom>
          <a:noFill/>
          <a:ln w="9525">
            <a:noFill/>
            <a:miter lim="800000"/>
            <a:headEnd/>
            <a:tailEnd/>
          </a:ln>
        </p:spPr>
        <p:txBody>
          <a:bodyPr>
            <a:spAutoFit/>
          </a:bodyPr>
          <a:lstStyle/>
          <a:p>
            <a:pPr marL="0" marR="0" lvl="0" indent="0" algn="l" defTabSz="371475"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a:ln>
                  <a:noFill/>
                </a:ln>
                <a:solidFill>
                  <a:prstClr val="black"/>
                </a:solidFill>
                <a:effectLst/>
                <a:uLnTx/>
                <a:uFillTx/>
                <a:latin typeface="Arial" charset="0"/>
                <a:ea typeface="ＭＳ Ｐゴシック"/>
                <a:cs typeface="+mn-cs"/>
              </a:rPr>
              <a:t>Decision making exercises</a:t>
            </a:r>
          </a:p>
        </p:txBody>
      </p:sp>
      <p:sp>
        <p:nvSpPr>
          <p:cNvPr id="198661" name="Text Box 9"/>
          <p:cNvSpPr txBox="1">
            <a:spLocks noChangeArrowheads="1"/>
          </p:cNvSpPr>
          <p:nvPr/>
        </p:nvSpPr>
        <p:spPr bwMode="auto">
          <a:xfrm>
            <a:off x="2234210" y="1673524"/>
            <a:ext cx="1111845" cy="992836"/>
          </a:xfrm>
          <a:prstGeom prst="rect">
            <a:avLst/>
          </a:prstGeom>
          <a:noFill/>
          <a:ln w="9525">
            <a:noFill/>
            <a:miter lim="800000"/>
            <a:headEnd/>
            <a:tailEnd/>
          </a:ln>
        </p:spPr>
        <p:txBody>
          <a:bodyPr>
            <a:spAutoFit/>
          </a:bodyPr>
          <a:lstStyle/>
          <a:p>
            <a:pPr marL="0" marR="0" lvl="0" indent="0" algn="l" defTabSz="371475"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What if Germany won WW2?</a:t>
            </a:r>
          </a:p>
        </p:txBody>
      </p:sp>
      <p:sp>
        <p:nvSpPr>
          <p:cNvPr id="198662" name="Text Box 10"/>
          <p:cNvSpPr txBox="1">
            <a:spLocks noChangeArrowheads="1"/>
          </p:cNvSpPr>
          <p:nvPr/>
        </p:nvSpPr>
        <p:spPr bwMode="auto">
          <a:xfrm>
            <a:off x="2176165" y="3253582"/>
            <a:ext cx="1696144" cy="1555682"/>
          </a:xfrm>
          <a:prstGeom prst="rect">
            <a:avLst/>
          </a:prstGeom>
          <a:noFill/>
          <a:ln w="9525">
            <a:noFill/>
            <a:miter lim="800000"/>
            <a:headEnd/>
            <a:tailEnd/>
          </a:ln>
        </p:spPr>
        <p:txBody>
          <a:bodyPr>
            <a:spAutoFit/>
          </a:bodyPr>
          <a:lstStyle/>
          <a:p>
            <a:pPr marL="0" marR="0" lvl="0" indent="0" algn="l" defTabSz="371475"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Precise, accurate reasoning to understand and present an argument</a:t>
            </a:r>
          </a:p>
          <a:p>
            <a:pPr marL="0" marR="0" lvl="0" indent="0" algn="l" defTabSz="371475" rtl="0" eaLnBrk="1" fontAlgn="base" latinLnBrk="0" hangingPunct="1">
              <a:lnSpc>
                <a:spcPct val="100000"/>
              </a:lnSpc>
              <a:spcBef>
                <a:spcPct val="50000"/>
              </a:spcBef>
              <a:spcAft>
                <a:spcPct val="0"/>
              </a:spcAft>
              <a:buClrTx/>
              <a:buSzTx/>
              <a:buFontTx/>
              <a:buNone/>
              <a:tabLst/>
              <a:defRPr/>
            </a:pPr>
            <a:endParaRPr kumimoji="0" lang="en-GB" sz="1463" b="0" i="0" u="none" strike="noStrike" kern="1200" cap="none" spc="0" normalizeH="0" baseline="0" noProof="0" dirty="0">
              <a:ln>
                <a:noFill/>
              </a:ln>
              <a:solidFill>
                <a:prstClr val="black"/>
              </a:solidFill>
              <a:effectLst/>
              <a:uLnTx/>
              <a:uFillTx/>
              <a:latin typeface="Georgia" pitchFamily="18" charset="0"/>
              <a:ea typeface="ＭＳ Ｐゴシック"/>
              <a:cs typeface="+mn-cs"/>
            </a:endParaRPr>
          </a:p>
        </p:txBody>
      </p:sp>
      <p:sp>
        <p:nvSpPr>
          <p:cNvPr id="198663" name="Text Box 11"/>
          <p:cNvSpPr txBox="1">
            <a:spLocks noChangeArrowheads="1"/>
          </p:cNvSpPr>
          <p:nvPr/>
        </p:nvSpPr>
        <p:spPr bwMode="auto">
          <a:xfrm>
            <a:off x="8553155" y="4658224"/>
            <a:ext cx="1111845" cy="767711"/>
          </a:xfrm>
          <a:prstGeom prst="rect">
            <a:avLst/>
          </a:prstGeom>
          <a:noFill/>
          <a:ln w="9525">
            <a:noFill/>
            <a:miter lim="800000"/>
            <a:headEnd/>
            <a:tailEnd/>
          </a:ln>
        </p:spPr>
        <p:txBody>
          <a:bodyPr>
            <a:spAutoFit/>
          </a:bodyPr>
          <a:lstStyle/>
          <a:p>
            <a:pPr marL="0" marR="0" lvl="0" indent="0" algn="l" defTabSz="371475"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a:ln>
                  <a:noFill/>
                </a:ln>
                <a:solidFill>
                  <a:prstClr val="black"/>
                </a:solidFill>
                <a:effectLst/>
                <a:uLnTx/>
                <a:uFillTx/>
                <a:latin typeface="Arial" charset="0"/>
                <a:ea typeface="ＭＳ Ｐゴシック"/>
                <a:cs typeface="+mn-cs"/>
              </a:rPr>
              <a:t>Grasp of examples and detail</a:t>
            </a:r>
          </a:p>
        </p:txBody>
      </p:sp>
      <p:sp>
        <p:nvSpPr>
          <p:cNvPr id="198664" name="Text Box 12"/>
          <p:cNvSpPr txBox="1">
            <a:spLocks noChangeArrowheads="1"/>
          </p:cNvSpPr>
          <p:nvPr/>
        </p:nvSpPr>
        <p:spPr bwMode="auto">
          <a:xfrm>
            <a:off x="4224439" y="796431"/>
            <a:ext cx="1462683" cy="767711"/>
          </a:xfrm>
          <a:prstGeom prst="rect">
            <a:avLst/>
          </a:prstGeom>
          <a:noFill/>
          <a:ln w="9525">
            <a:noFill/>
            <a:miter lim="800000"/>
            <a:headEnd/>
            <a:tailEnd/>
          </a:ln>
        </p:spPr>
        <p:txBody>
          <a:bodyPr>
            <a:spAutoFit/>
          </a:bodyPr>
          <a:lstStyle/>
          <a:p>
            <a:pPr marL="0" marR="0" lvl="0" indent="0" algn="l" defTabSz="371475"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How to escape the Black Death</a:t>
            </a:r>
          </a:p>
        </p:txBody>
      </p:sp>
      <p:sp>
        <p:nvSpPr>
          <p:cNvPr id="198674" name="Line 18"/>
          <p:cNvSpPr>
            <a:spLocks noChangeShapeType="1"/>
          </p:cNvSpPr>
          <p:nvPr/>
        </p:nvSpPr>
        <p:spPr bwMode="auto">
          <a:xfrm>
            <a:off x="3170637" y="2083693"/>
            <a:ext cx="292795" cy="0"/>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78" name="Line 22"/>
          <p:cNvSpPr>
            <a:spLocks noChangeShapeType="1"/>
          </p:cNvSpPr>
          <p:nvPr/>
        </p:nvSpPr>
        <p:spPr bwMode="auto">
          <a:xfrm flipV="1">
            <a:off x="3463429" y="4130675"/>
            <a:ext cx="643632" cy="350838"/>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80" name="Line 24"/>
          <p:cNvSpPr>
            <a:spLocks noChangeShapeType="1"/>
          </p:cNvSpPr>
          <p:nvPr/>
        </p:nvSpPr>
        <p:spPr bwMode="auto">
          <a:xfrm flipH="1" flipV="1">
            <a:off x="8026897" y="2609952"/>
            <a:ext cx="175419" cy="58043"/>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85" name="Text Box 29"/>
          <p:cNvSpPr txBox="1">
            <a:spLocks noChangeArrowheads="1"/>
          </p:cNvSpPr>
          <p:nvPr/>
        </p:nvSpPr>
        <p:spPr bwMode="auto">
          <a:xfrm>
            <a:off x="5920584" y="913804"/>
            <a:ext cx="1345307" cy="542584"/>
          </a:xfrm>
          <a:prstGeom prst="rect">
            <a:avLst/>
          </a:prstGeom>
          <a:noFill/>
          <a:ln w="9525">
            <a:noFill/>
            <a:miter lim="800000"/>
            <a:headEnd/>
            <a:tailEnd/>
          </a:ln>
          <a:effectLst/>
        </p:spPr>
        <p:txBody>
          <a:bodyPr>
            <a:spAutoFit/>
          </a:bodyPr>
          <a:lstStyle/>
          <a:p>
            <a:pPr marL="0" marR="0" lvl="0" indent="0" algn="l" defTabSz="742950"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‘Think like a Historian’</a:t>
            </a:r>
          </a:p>
        </p:txBody>
      </p:sp>
      <p:sp>
        <p:nvSpPr>
          <p:cNvPr id="198686" name="Line 30"/>
          <p:cNvSpPr>
            <a:spLocks noChangeShapeType="1"/>
          </p:cNvSpPr>
          <p:nvPr/>
        </p:nvSpPr>
        <p:spPr bwMode="auto">
          <a:xfrm>
            <a:off x="5159574" y="1615481"/>
            <a:ext cx="234752" cy="175419"/>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87" name="Line 31"/>
          <p:cNvSpPr>
            <a:spLocks noChangeShapeType="1"/>
          </p:cNvSpPr>
          <p:nvPr/>
        </p:nvSpPr>
        <p:spPr bwMode="auto">
          <a:xfrm flipH="1">
            <a:off x="6037957" y="1557438"/>
            <a:ext cx="350838" cy="175419"/>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90" name="Line 34"/>
          <p:cNvSpPr>
            <a:spLocks noChangeShapeType="1"/>
          </p:cNvSpPr>
          <p:nvPr/>
        </p:nvSpPr>
        <p:spPr bwMode="auto">
          <a:xfrm flipH="1" flipV="1">
            <a:off x="7265891" y="4072633"/>
            <a:ext cx="1111845" cy="526256"/>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91" name="Text Box 35"/>
          <p:cNvSpPr txBox="1">
            <a:spLocks noChangeArrowheads="1"/>
          </p:cNvSpPr>
          <p:nvPr/>
        </p:nvSpPr>
        <p:spPr bwMode="auto">
          <a:xfrm>
            <a:off x="8436842" y="3538384"/>
            <a:ext cx="1111845" cy="767711"/>
          </a:xfrm>
          <a:prstGeom prst="rect">
            <a:avLst/>
          </a:prstGeom>
          <a:noFill/>
          <a:ln w="9525">
            <a:noFill/>
            <a:miter lim="800000"/>
            <a:headEnd/>
            <a:tailEnd/>
          </a:ln>
          <a:effectLst/>
        </p:spPr>
        <p:txBody>
          <a:bodyPr wrap="square">
            <a:spAutoFit/>
          </a:bodyPr>
          <a:lstStyle/>
          <a:p>
            <a:pPr marL="0" marR="0" lvl="0" indent="0" algn="l" defTabSz="742950" rtl="0" eaLnBrk="1" fontAlgn="base" latinLnBrk="0" hangingPunct="1">
              <a:lnSpc>
                <a:spcPct val="100000"/>
              </a:lnSpc>
              <a:spcBef>
                <a:spcPct val="50000"/>
              </a:spcBef>
              <a:spcAft>
                <a:spcPct val="0"/>
              </a:spcAft>
              <a:buClrTx/>
              <a:buSzTx/>
              <a:buFontTx/>
              <a:buNone/>
              <a:tabLst/>
              <a:defRPr/>
            </a:pPr>
            <a:r>
              <a:rPr kumimoji="0" lang="en-GB" sz="1463" b="0" i="0" u="none" strike="noStrike" kern="1200" cap="none" spc="0" normalizeH="0" baseline="0" noProof="0" dirty="0">
                <a:ln>
                  <a:noFill/>
                </a:ln>
                <a:solidFill>
                  <a:prstClr val="black"/>
                </a:solidFill>
                <a:effectLst/>
                <a:uLnTx/>
                <a:uFillTx/>
                <a:latin typeface="Arial" charset="0"/>
                <a:ea typeface="ＭＳ Ｐゴシック"/>
                <a:cs typeface="+mn-cs"/>
              </a:rPr>
              <a:t>Wide general knowledge</a:t>
            </a:r>
          </a:p>
        </p:txBody>
      </p:sp>
      <p:sp>
        <p:nvSpPr>
          <p:cNvPr id="198692" name="Line 36"/>
          <p:cNvSpPr>
            <a:spLocks noChangeShapeType="1"/>
          </p:cNvSpPr>
          <p:nvPr/>
        </p:nvSpPr>
        <p:spPr bwMode="auto">
          <a:xfrm flipH="1">
            <a:off x="7207848" y="3721795"/>
            <a:ext cx="1111845" cy="0"/>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93" name="Line 37"/>
          <p:cNvSpPr>
            <a:spLocks noChangeShapeType="1"/>
          </p:cNvSpPr>
          <p:nvPr/>
        </p:nvSpPr>
        <p:spPr bwMode="auto">
          <a:xfrm>
            <a:off x="3638848" y="3721795"/>
            <a:ext cx="526256" cy="0"/>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
        <p:nvSpPr>
          <p:cNvPr id="198694" name="Line 38"/>
          <p:cNvSpPr>
            <a:spLocks noChangeShapeType="1"/>
          </p:cNvSpPr>
          <p:nvPr/>
        </p:nvSpPr>
        <p:spPr bwMode="auto">
          <a:xfrm flipH="1">
            <a:off x="7968854" y="1908274"/>
            <a:ext cx="408881" cy="350838"/>
          </a:xfrm>
          <a:prstGeom prst="line">
            <a:avLst/>
          </a:prstGeom>
          <a:noFill/>
          <a:ln w="9525">
            <a:solidFill>
              <a:schemeClr val="tx1"/>
            </a:solidFill>
            <a:round/>
            <a:headEnd/>
            <a:tailEnd type="triangle" w="med" len="med"/>
          </a:ln>
          <a:effectLst/>
        </p:spPr>
        <p:txBody>
          <a:bodyPr/>
          <a:lstStyle/>
          <a:p>
            <a:pPr marL="0" marR="0" lvl="0" indent="0" algn="l" defTabSz="371475" rtl="0" eaLnBrk="1" fontAlgn="base" latinLnBrk="0" hangingPunct="1">
              <a:lnSpc>
                <a:spcPct val="100000"/>
              </a:lnSpc>
              <a:spcBef>
                <a:spcPct val="0"/>
              </a:spcBef>
              <a:spcAft>
                <a:spcPct val="0"/>
              </a:spcAft>
              <a:buClrTx/>
              <a:buSzTx/>
              <a:buFontTx/>
              <a:buNone/>
              <a:tabLst/>
              <a:defRPr/>
            </a:pPr>
            <a:endParaRPr kumimoji="0" lang="en-US" sz="1463" b="0" i="0" u="none" strike="noStrike" kern="1200" cap="none" spc="0" normalizeH="0" baseline="0" noProof="0">
              <a:ln>
                <a:noFill/>
              </a:ln>
              <a:solidFill>
                <a:prstClr val="black"/>
              </a:solidFill>
              <a:effectLst/>
              <a:uLnTx/>
              <a:uFillTx/>
              <a:latin typeface="Georgia" pitchFamily="18" charset="0"/>
              <a:ea typeface="ＭＳ Ｐゴシック"/>
              <a:cs typeface="+mn-cs"/>
            </a:endParaRPr>
          </a:p>
        </p:txBody>
      </p:sp>
    </p:spTree>
    <p:extLst>
      <p:ext uri="{BB962C8B-B14F-4D97-AF65-F5344CB8AC3E}">
        <p14:creationId xmlns:p14="http://schemas.microsoft.com/office/powerpoint/2010/main" val="18139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2" name="Title 1"/>
          <p:cNvSpPr>
            <a:spLocks noGrp="1"/>
          </p:cNvSpPr>
          <p:nvPr>
            <p:ph type="ctrTitle"/>
          </p:nvPr>
        </p:nvSpPr>
        <p:spPr>
          <a:xfrm>
            <a:off x="1775520" y="2348880"/>
            <a:ext cx="8420100" cy="2022362"/>
          </a:xfrm>
        </p:spPr>
        <p:txBody>
          <a:bodyPr>
            <a:normAutofit/>
          </a:bodyPr>
          <a:lstStyle/>
          <a:p>
            <a:r>
              <a:rPr lang="en-GB" dirty="0"/>
              <a:t>Lets play BINGO…</a:t>
            </a:r>
          </a:p>
        </p:txBody>
      </p:sp>
    </p:spTree>
    <p:extLst>
      <p:ext uri="{BB962C8B-B14F-4D97-AF65-F5344CB8AC3E}">
        <p14:creationId xmlns:p14="http://schemas.microsoft.com/office/powerpoint/2010/main" val="162038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13306" y="4544670"/>
            <a:ext cx="2107590" cy="1620000"/>
            <a:chOff x="-1959768" y="3933056"/>
            <a:chExt cx="2283222" cy="1620000"/>
          </a:xfrm>
        </p:grpSpPr>
        <p:pic>
          <p:nvPicPr>
            <p:cNvPr id="111" name="Picture 110" descr="NAE Highperformance cards (ACP).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768" y="3933056"/>
              <a:ext cx="2283222" cy="1620000"/>
            </a:xfrm>
            <a:prstGeom prst="rect">
              <a:avLst/>
            </a:prstGeom>
          </p:spPr>
        </p:pic>
        <p:pic>
          <p:nvPicPr>
            <p:cNvPr id="69" name="Picture 68" descr="NAE Highperformance cards (ACP).pdf"/>
            <p:cNvPicPr>
              <a:picLocks noChangeAspect="1"/>
            </p:cNvPicPr>
            <p:nvPr/>
          </p:nvPicPr>
          <p:blipFill rotWithShape="1">
            <a:blip r:embed="rId2" cstate="print">
              <a:extLst>
                <a:ext uri="{28A0092B-C50C-407E-A947-70E740481C1C}">
                  <a14:useLocalDpi xmlns:a14="http://schemas.microsoft.com/office/drawing/2010/main" val="0"/>
                </a:ext>
              </a:extLst>
            </a:blip>
            <a:srcRect l="57157" t="39487" r="35459" b="50107"/>
            <a:stretch/>
          </p:blipFill>
          <p:spPr>
            <a:xfrm>
              <a:off x="90173" y="4398818"/>
              <a:ext cx="168590" cy="168570"/>
            </a:xfrm>
            <a:prstGeom prst="rect">
              <a:avLst/>
            </a:prstGeom>
          </p:spPr>
        </p:pic>
      </p:grpSp>
      <p:grpSp>
        <p:nvGrpSpPr>
          <p:cNvPr id="17" name="Group 16"/>
          <p:cNvGrpSpPr/>
          <p:nvPr/>
        </p:nvGrpSpPr>
        <p:grpSpPr>
          <a:xfrm>
            <a:off x="8509110" y="4472662"/>
            <a:ext cx="2339420" cy="1728192"/>
            <a:chOff x="7955241" y="4890553"/>
            <a:chExt cx="2623116" cy="1850815"/>
          </a:xfrm>
        </p:grpSpPr>
        <p:grpSp>
          <p:nvGrpSpPr>
            <p:cNvPr id="16" name="Group 15"/>
            <p:cNvGrpSpPr/>
            <p:nvPr/>
          </p:nvGrpSpPr>
          <p:grpSpPr>
            <a:xfrm>
              <a:off x="7969826" y="4890553"/>
              <a:ext cx="2608531" cy="1850815"/>
              <a:chOff x="7321754" y="4890553"/>
              <a:chExt cx="2608531" cy="1850815"/>
            </a:xfrm>
          </p:grpSpPr>
          <p:pic>
            <p:nvPicPr>
              <p:cNvPr id="63" name="Picture 62" descr="NAE Highperformance cards (ACP).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1754" y="4890553"/>
                <a:ext cx="2608531" cy="1850815"/>
              </a:xfrm>
              <a:prstGeom prst="rect">
                <a:avLst/>
              </a:prstGeom>
            </p:spPr>
          </p:pic>
          <p:sp>
            <p:nvSpPr>
              <p:cNvPr id="2" name="Rectangle 1"/>
              <p:cNvSpPr/>
              <p:nvPr/>
            </p:nvSpPr>
            <p:spPr>
              <a:xfrm>
                <a:off x="7522810" y="5733256"/>
                <a:ext cx="216024" cy="1440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5" name="Picture 64" descr="NAE Highperformance cards (ACP).pdf"/>
            <p:cNvPicPr>
              <a:picLocks noChangeAspect="1"/>
            </p:cNvPicPr>
            <p:nvPr/>
          </p:nvPicPr>
          <p:blipFill rotWithShape="1">
            <a:blip r:embed="rId4" cstate="print">
              <a:extLst>
                <a:ext uri="{28A0092B-C50C-407E-A947-70E740481C1C}">
                  <a14:useLocalDpi xmlns:a14="http://schemas.microsoft.com/office/drawing/2010/main" val="0"/>
                </a:ext>
              </a:extLst>
            </a:blip>
            <a:srcRect l="61787" t="39815" r="20492" b="49779"/>
            <a:stretch/>
          </p:blipFill>
          <p:spPr>
            <a:xfrm>
              <a:off x="7955241" y="5744494"/>
              <a:ext cx="404613" cy="168571"/>
            </a:xfrm>
            <a:prstGeom prst="rect">
              <a:avLst/>
            </a:prstGeom>
          </p:spPr>
        </p:pic>
      </p:grpSp>
      <p:pic>
        <p:nvPicPr>
          <p:cNvPr id="112" name="Picture 111" descr="NAE Highperformance cards (ACP).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9403" y="4581128"/>
            <a:ext cx="2098222" cy="1612800"/>
          </a:xfrm>
          <a:prstGeom prst="rect">
            <a:avLst/>
          </a:prstGeom>
        </p:spPr>
      </p:pic>
      <p:sp>
        <p:nvSpPr>
          <p:cNvPr id="7" name="Rectangle 2"/>
          <p:cNvSpPr txBox="1">
            <a:spLocks noChangeArrowheads="1"/>
          </p:cNvSpPr>
          <p:nvPr/>
        </p:nvSpPr>
        <p:spPr bwMode="auto">
          <a:xfrm>
            <a:off x="4275382" y="284896"/>
            <a:ext cx="5782791" cy="5760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defTabSz="457200" rtl="0" eaLnBrk="0" fontAlgn="base" hangingPunct="0">
              <a:lnSpc>
                <a:spcPct val="90000"/>
              </a:lnSpc>
              <a:spcBef>
                <a:spcPct val="0"/>
              </a:spcBef>
              <a:spcAft>
                <a:spcPct val="0"/>
              </a:spcAft>
              <a:defRPr sz="2800" kern="1200">
                <a:solidFill>
                  <a:schemeClr val="tx2"/>
                </a:solidFill>
                <a:latin typeface="Georgia" charset="0"/>
                <a:ea typeface="ＭＳ Ｐゴシック" charset="-128"/>
                <a:cs typeface="ＭＳ Ｐゴシック" charset="-128"/>
              </a:defRPr>
            </a:lvl1pPr>
            <a:lvl2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2pPr>
            <a:lvl3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3pPr>
            <a:lvl4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4pPr>
            <a:lvl5pPr algn="l" defTabSz="457200" rtl="0" eaLnBrk="0" fontAlgn="base" hangingPunct="0">
              <a:lnSpc>
                <a:spcPct val="90000"/>
              </a:lnSpc>
              <a:spcBef>
                <a:spcPct val="0"/>
              </a:spcBef>
              <a:spcAft>
                <a:spcPct val="0"/>
              </a:spcAft>
              <a:defRPr sz="2800">
                <a:solidFill>
                  <a:schemeClr val="tx2"/>
                </a:solidFill>
                <a:latin typeface="Georgia" charset="0"/>
                <a:ea typeface="ＭＳ Ｐゴシック" charset="-128"/>
                <a:cs typeface="ＭＳ Ｐゴシック" charset="-128"/>
              </a:defRPr>
            </a:lvl5pPr>
            <a:lvl6pPr marL="4572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6pPr>
            <a:lvl7pPr marL="9144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7pPr>
            <a:lvl8pPr marL="13716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8pPr>
            <a:lvl9pPr marL="1828800" algn="l" defTabSz="457200" rtl="0" fontAlgn="base">
              <a:lnSpc>
                <a:spcPct val="90000"/>
              </a:lnSpc>
              <a:spcBef>
                <a:spcPct val="0"/>
              </a:spcBef>
              <a:spcAft>
                <a:spcPct val="0"/>
              </a:spcAft>
              <a:defRPr sz="2700">
                <a:solidFill>
                  <a:schemeClr val="tx2"/>
                </a:solidFill>
                <a:latin typeface="Georgia" charset="0"/>
                <a:ea typeface="ＭＳ Ｐゴシック" charset="-128"/>
                <a:cs typeface="ＭＳ Ｐゴシック" charset="-128"/>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ource Sans Pro"/>
                <a:ea typeface="ＭＳ Ｐゴシック" charset="-128"/>
                <a:cs typeface="Source Sans Pro"/>
              </a:rPr>
              <a:t>ACPs (Ways of thinking)</a:t>
            </a:r>
          </a:p>
        </p:txBody>
      </p:sp>
      <p:pic>
        <p:nvPicPr>
          <p:cNvPr id="3" name="Picture 2" descr="NAE Highperformance cards (ACP).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6259" y="4552504"/>
            <a:ext cx="2098215" cy="1612800"/>
          </a:xfrm>
          <a:prstGeom prst="rect">
            <a:avLst/>
          </a:prstGeom>
        </p:spPr>
      </p:pic>
      <p:pic>
        <p:nvPicPr>
          <p:cNvPr id="5" name="Picture 4" descr="NAE Highperformance cards (ACP).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6257" y="4544812"/>
            <a:ext cx="2107582" cy="1620000"/>
          </a:xfrm>
          <a:prstGeom prst="rect">
            <a:avLst/>
          </a:prstGeom>
        </p:spPr>
      </p:pic>
      <p:pic>
        <p:nvPicPr>
          <p:cNvPr id="6" name="Picture 5" descr="NAE Highperformance cards (ACP).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6747" y="2806582"/>
            <a:ext cx="2107582" cy="1620000"/>
          </a:xfrm>
          <a:prstGeom prst="rect">
            <a:avLst/>
          </a:prstGeom>
        </p:spPr>
      </p:pic>
      <p:pic>
        <p:nvPicPr>
          <p:cNvPr id="8" name="Picture 7" descr="NAE Highperformance cards (ACP).pd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6747" y="2806582"/>
            <a:ext cx="2107582" cy="1620000"/>
          </a:xfrm>
          <a:prstGeom prst="rect">
            <a:avLst/>
          </a:prstGeom>
        </p:spPr>
      </p:pic>
      <p:pic>
        <p:nvPicPr>
          <p:cNvPr id="9" name="Picture 8" descr="NAE Highperformance cards (ACP).pd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6576" y="2806582"/>
            <a:ext cx="2107582" cy="1620000"/>
          </a:xfrm>
          <a:prstGeom prst="rect">
            <a:avLst/>
          </a:prstGeom>
        </p:spPr>
      </p:pic>
      <p:pic>
        <p:nvPicPr>
          <p:cNvPr id="10" name="Picture 9" descr="NAE Highperformance cards (ACP).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6576" y="2806723"/>
            <a:ext cx="2107582" cy="1620000"/>
          </a:xfrm>
          <a:prstGeom prst="rect">
            <a:avLst/>
          </a:prstGeom>
        </p:spPr>
      </p:pic>
      <p:pic>
        <p:nvPicPr>
          <p:cNvPr id="4" name="Picture 3" descr="NAE Highperformance cards (ACP).pd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32730" y="2806582"/>
            <a:ext cx="2107582" cy="1620000"/>
          </a:xfrm>
          <a:prstGeom prst="rect">
            <a:avLst/>
          </a:prstGeom>
        </p:spPr>
      </p:pic>
      <p:pic>
        <p:nvPicPr>
          <p:cNvPr id="13" name="Picture 12" descr="NAE Highperformance cards (ACP).pd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2730" y="2806866"/>
            <a:ext cx="2107582" cy="1620000"/>
          </a:xfrm>
          <a:prstGeom prst="rect">
            <a:avLst/>
          </a:prstGeom>
        </p:spPr>
      </p:pic>
      <p:pic>
        <p:nvPicPr>
          <p:cNvPr id="14" name="Picture 13" descr="NAE Highperformance cards (ACP).pdf"/>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6257" y="2806582"/>
            <a:ext cx="2107582" cy="1620000"/>
          </a:xfrm>
          <a:prstGeom prst="rect">
            <a:avLst/>
          </a:prstGeom>
        </p:spPr>
      </p:pic>
      <p:pic>
        <p:nvPicPr>
          <p:cNvPr id="15" name="Picture 14" descr="NAE Highperformance cards (ACP).pd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76257" y="2806582"/>
            <a:ext cx="2107582" cy="1620000"/>
          </a:xfrm>
          <a:prstGeom prst="rect">
            <a:avLst/>
          </a:prstGeom>
        </p:spPr>
      </p:pic>
      <p:pic>
        <p:nvPicPr>
          <p:cNvPr id="20" name="Picture 19" descr="NAE Highperformance cards (ACP).pd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6749" y="4581128"/>
            <a:ext cx="2098215" cy="1612800"/>
          </a:xfrm>
          <a:prstGeom prst="rect">
            <a:avLst/>
          </a:prstGeom>
        </p:spPr>
      </p:pic>
      <p:pic>
        <p:nvPicPr>
          <p:cNvPr id="22" name="Picture 21" descr="NAE Highperformance cards (ACP).pdf"/>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16576" y="1080590"/>
            <a:ext cx="2107582" cy="1620000"/>
          </a:xfrm>
          <a:prstGeom prst="rect">
            <a:avLst/>
          </a:prstGeom>
        </p:spPr>
      </p:pic>
      <p:pic>
        <p:nvPicPr>
          <p:cNvPr id="23" name="Picture 22" descr="NAE Highperformance cards (ACP).pdf"/>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16576" y="1044406"/>
            <a:ext cx="2107582" cy="1620000"/>
          </a:xfrm>
          <a:prstGeom prst="rect">
            <a:avLst/>
          </a:prstGeom>
        </p:spPr>
      </p:pic>
      <p:pic>
        <p:nvPicPr>
          <p:cNvPr id="24" name="Picture 23" descr="NAE Highperformance cards (ACP).pdf"/>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76259" y="1052736"/>
            <a:ext cx="2098215" cy="1612800"/>
          </a:xfrm>
          <a:prstGeom prst="rect">
            <a:avLst/>
          </a:prstGeom>
        </p:spPr>
      </p:pic>
      <p:pic>
        <p:nvPicPr>
          <p:cNvPr id="25" name="Picture 24" descr="NAE Highperformance cards (ACP).pdf"/>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76257" y="1052736"/>
            <a:ext cx="2107582" cy="1620000"/>
          </a:xfrm>
          <a:prstGeom prst="rect">
            <a:avLst/>
          </a:prstGeom>
        </p:spPr>
      </p:pic>
      <p:pic>
        <p:nvPicPr>
          <p:cNvPr id="26" name="Picture 25" descr="NAE Highperformance cards (ACP).pdf"/>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36958" y="1052736"/>
            <a:ext cx="2107582" cy="1620000"/>
          </a:xfrm>
          <a:prstGeom prst="rect">
            <a:avLst/>
          </a:prstGeom>
        </p:spPr>
      </p:pic>
      <p:pic>
        <p:nvPicPr>
          <p:cNvPr id="27" name="Picture 26" descr="NAE Highperformance cards (ACP).pdf"/>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56381" y="1044548"/>
            <a:ext cx="2107582" cy="1620000"/>
          </a:xfrm>
          <a:prstGeom prst="rect">
            <a:avLst/>
          </a:prstGeom>
        </p:spPr>
      </p:pic>
      <p:pic>
        <p:nvPicPr>
          <p:cNvPr id="28" name="Picture 27" descr="NAE Highperformance cards (ACP).pdf"/>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36747" y="1044548"/>
            <a:ext cx="2107582" cy="1620000"/>
          </a:xfrm>
          <a:prstGeom prst="rect">
            <a:avLst/>
          </a:prstGeom>
        </p:spPr>
      </p:pic>
      <p:pic>
        <p:nvPicPr>
          <p:cNvPr id="29" name="Picture 28" descr="NAE Highperformance cards (ACP).pdf"/>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36747" y="1044598"/>
            <a:ext cx="2107582" cy="1620000"/>
          </a:xfrm>
          <a:prstGeom prst="rect">
            <a:avLst/>
          </a:prstGeom>
        </p:spPr>
      </p:pic>
      <p:pic>
        <p:nvPicPr>
          <p:cNvPr id="47" name="Picture 46"/>
          <p:cNvPicPr>
            <a:picLocks noChangeAspect="1"/>
          </p:cNvPicPr>
          <p:nvPr/>
        </p:nvPicPr>
        <p:blipFill>
          <a:blip r:embed="rId24" cstate="print"/>
          <a:stretch>
            <a:fillRect/>
          </a:stretch>
        </p:blipFill>
        <p:spPr>
          <a:xfrm>
            <a:off x="1670278" y="4688689"/>
            <a:ext cx="2193474" cy="1298633"/>
          </a:xfrm>
          <a:prstGeom prst="rect">
            <a:avLst/>
          </a:prstGeom>
        </p:spPr>
      </p:pic>
      <p:grpSp>
        <p:nvGrpSpPr>
          <p:cNvPr id="91" name="Group 90"/>
          <p:cNvGrpSpPr>
            <a:grpSpLocks/>
          </p:cNvGrpSpPr>
          <p:nvPr/>
        </p:nvGrpSpPr>
        <p:grpSpPr>
          <a:xfrm>
            <a:off x="1736746" y="1041236"/>
            <a:ext cx="2124000" cy="1627200"/>
            <a:chOff x="488504" y="1484784"/>
            <a:chExt cx="1728192" cy="1224136"/>
          </a:xfrm>
        </p:grpSpPr>
        <p:sp>
          <p:nvSpPr>
            <p:cNvPr id="48" name="Rectangle 47"/>
            <p:cNvSpPr/>
            <p:nvPr/>
          </p:nvSpPr>
          <p:spPr>
            <a:xfrm>
              <a:off x="488504" y="1484784"/>
              <a:ext cx="1728192" cy="122413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TextBox 70"/>
            <p:cNvSpPr txBox="1"/>
            <p:nvPr/>
          </p:nvSpPr>
          <p:spPr>
            <a:xfrm>
              <a:off x="1177825" y="1584834"/>
              <a:ext cx="473046" cy="90024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1</a:t>
              </a:r>
            </a:p>
          </p:txBody>
        </p:sp>
      </p:grpSp>
      <p:grpSp>
        <p:nvGrpSpPr>
          <p:cNvPr id="92" name="Group 91"/>
          <p:cNvGrpSpPr>
            <a:grpSpLocks/>
          </p:cNvGrpSpPr>
          <p:nvPr/>
        </p:nvGrpSpPr>
        <p:grpSpPr>
          <a:xfrm>
            <a:off x="4013307" y="1052736"/>
            <a:ext cx="2124000" cy="1627200"/>
            <a:chOff x="2288703" y="1468438"/>
            <a:chExt cx="1738403" cy="1227267"/>
          </a:xfrm>
        </p:grpSpPr>
        <p:sp>
          <p:nvSpPr>
            <p:cNvPr id="51" name="Rectangle 50"/>
            <p:cNvSpPr/>
            <p:nvPr/>
          </p:nvSpPr>
          <p:spPr>
            <a:xfrm>
              <a:off x="2288703" y="1468438"/>
              <a:ext cx="1738403" cy="1227267"/>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TextBox 71"/>
            <p:cNvSpPr txBox="1"/>
            <p:nvPr/>
          </p:nvSpPr>
          <p:spPr>
            <a:xfrm>
              <a:off x="2864768" y="1565264"/>
              <a:ext cx="572631" cy="90531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2</a:t>
              </a:r>
            </a:p>
          </p:txBody>
        </p:sp>
      </p:grpSp>
      <p:grpSp>
        <p:nvGrpSpPr>
          <p:cNvPr id="94" name="Group 93"/>
          <p:cNvGrpSpPr>
            <a:grpSpLocks/>
          </p:cNvGrpSpPr>
          <p:nvPr/>
        </p:nvGrpSpPr>
        <p:grpSpPr>
          <a:xfrm>
            <a:off x="6276256" y="1052735"/>
            <a:ext cx="2124000" cy="1627200"/>
            <a:chOff x="5771061" y="1462294"/>
            <a:chExt cx="1743689" cy="1231001"/>
          </a:xfrm>
        </p:grpSpPr>
        <p:sp>
          <p:nvSpPr>
            <p:cNvPr id="59" name="Rectangle 58"/>
            <p:cNvSpPr/>
            <p:nvPr/>
          </p:nvSpPr>
          <p:spPr>
            <a:xfrm>
              <a:off x="5771061" y="1462294"/>
              <a:ext cx="1743689" cy="1231001"/>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TextBox 73"/>
            <p:cNvSpPr txBox="1"/>
            <p:nvPr/>
          </p:nvSpPr>
          <p:spPr>
            <a:xfrm>
              <a:off x="6393160" y="1508593"/>
              <a:ext cx="569117" cy="90806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3</a:t>
              </a:r>
            </a:p>
          </p:txBody>
        </p:sp>
      </p:grpSp>
      <p:grpSp>
        <p:nvGrpSpPr>
          <p:cNvPr id="96" name="Group 95"/>
          <p:cNvGrpSpPr>
            <a:grpSpLocks/>
          </p:cNvGrpSpPr>
          <p:nvPr/>
        </p:nvGrpSpPr>
        <p:grpSpPr>
          <a:xfrm>
            <a:off x="8516577" y="1052736"/>
            <a:ext cx="2124000" cy="1627200"/>
            <a:chOff x="488504" y="2780928"/>
            <a:chExt cx="1728192" cy="1224136"/>
          </a:xfrm>
        </p:grpSpPr>
        <p:sp>
          <p:nvSpPr>
            <p:cNvPr id="50" name="Rectangle 49"/>
            <p:cNvSpPr/>
            <p:nvPr/>
          </p:nvSpPr>
          <p:spPr>
            <a:xfrm>
              <a:off x="488504" y="2780928"/>
              <a:ext cx="1728192" cy="122413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TextBox 75"/>
            <p:cNvSpPr txBox="1"/>
            <p:nvPr/>
          </p:nvSpPr>
          <p:spPr>
            <a:xfrm>
              <a:off x="1076098" y="2858207"/>
              <a:ext cx="574145" cy="90300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4</a:t>
              </a:r>
            </a:p>
          </p:txBody>
        </p:sp>
      </p:grpSp>
      <p:grpSp>
        <p:nvGrpSpPr>
          <p:cNvPr id="98" name="Group 97"/>
          <p:cNvGrpSpPr>
            <a:grpSpLocks/>
          </p:cNvGrpSpPr>
          <p:nvPr/>
        </p:nvGrpSpPr>
        <p:grpSpPr>
          <a:xfrm>
            <a:off x="1736747" y="2791642"/>
            <a:ext cx="2124000" cy="1627200"/>
            <a:chOff x="4088904" y="2780928"/>
            <a:chExt cx="1745874" cy="1233744"/>
          </a:xfrm>
        </p:grpSpPr>
        <p:sp>
          <p:nvSpPr>
            <p:cNvPr id="58" name="Rectangle 57"/>
            <p:cNvSpPr/>
            <p:nvPr/>
          </p:nvSpPr>
          <p:spPr>
            <a:xfrm>
              <a:off x="4088904" y="2780928"/>
              <a:ext cx="1745874" cy="1233744"/>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TextBox 77"/>
            <p:cNvSpPr txBox="1"/>
            <p:nvPr/>
          </p:nvSpPr>
          <p:spPr>
            <a:xfrm>
              <a:off x="4703686" y="2792249"/>
              <a:ext cx="551569" cy="90945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5</a:t>
              </a:r>
            </a:p>
          </p:txBody>
        </p:sp>
      </p:grpSp>
      <p:grpSp>
        <p:nvGrpSpPr>
          <p:cNvPr id="100" name="Group 99"/>
          <p:cNvGrpSpPr>
            <a:grpSpLocks/>
          </p:cNvGrpSpPr>
          <p:nvPr/>
        </p:nvGrpSpPr>
        <p:grpSpPr>
          <a:xfrm>
            <a:off x="4013307" y="2791641"/>
            <a:ext cx="2124000" cy="1627200"/>
            <a:chOff x="7689304" y="2535828"/>
            <a:chExt cx="1728192" cy="1229576"/>
          </a:xfrm>
        </p:grpSpPr>
        <p:sp>
          <p:nvSpPr>
            <p:cNvPr id="52" name="Rectangle 51"/>
            <p:cNvSpPr/>
            <p:nvPr/>
          </p:nvSpPr>
          <p:spPr>
            <a:xfrm>
              <a:off x="7689304" y="2535828"/>
              <a:ext cx="1728192" cy="122957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TextBox 79"/>
            <p:cNvSpPr txBox="1"/>
            <p:nvPr/>
          </p:nvSpPr>
          <p:spPr>
            <a:xfrm>
              <a:off x="8263272" y="2644653"/>
              <a:ext cx="578958" cy="90701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6</a:t>
              </a:r>
            </a:p>
          </p:txBody>
        </p:sp>
      </p:grpSp>
      <p:grpSp>
        <p:nvGrpSpPr>
          <p:cNvPr id="102" name="Group 101"/>
          <p:cNvGrpSpPr>
            <a:grpSpLocks/>
          </p:cNvGrpSpPr>
          <p:nvPr/>
        </p:nvGrpSpPr>
        <p:grpSpPr>
          <a:xfrm>
            <a:off x="6276256" y="2807238"/>
            <a:ext cx="2124000" cy="1627200"/>
            <a:chOff x="2288704" y="4028870"/>
            <a:chExt cx="1728192" cy="1224136"/>
          </a:xfrm>
        </p:grpSpPr>
        <p:sp>
          <p:nvSpPr>
            <p:cNvPr id="55" name="Rectangle 54"/>
            <p:cNvSpPr/>
            <p:nvPr/>
          </p:nvSpPr>
          <p:spPr>
            <a:xfrm>
              <a:off x="2288704" y="4028870"/>
              <a:ext cx="1728192" cy="122413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p:cNvSpPr txBox="1"/>
            <p:nvPr/>
          </p:nvSpPr>
          <p:spPr>
            <a:xfrm>
              <a:off x="2953543" y="4086740"/>
              <a:ext cx="532145" cy="91224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7</a:t>
              </a:r>
            </a:p>
          </p:txBody>
        </p:sp>
      </p:grpSp>
      <p:grpSp>
        <p:nvGrpSpPr>
          <p:cNvPr id="104" name="Group 103"/>
          <p:cNvGrpSpPr>
            <a:grpSpLocks/>
          </p:cNvGrpSpPr>
          <p:nvPr/>
        </p:nvGrpSpPr>
        <p:grpSpPr>
          <a:xfrm>
            <a:off x="8516577" y="2800639"/>
            <a:ext cx="2124000" cy="1627200"/>
            <a:chOff x="5889105" y="4077071"/>
            <a:chExt cx="1728192" cy="1224136"/>
          </a:xfrm>
        </p:grpSpPr>
        <p:sp>
          <p:nvSpPr>
            <p:cNvPr id="57" name="Rectangle 56"/>
            <p:cNvSpPr/>
            <p:nvPr/>
          </p:nvSpPr>
          <p:spPr>
            <a:xfrm>
              <a:off x="5889105" y="4077071"/>
              <a:ext cx="1728192" cy="122413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TextBox 83"/>
            <p:cNvSpPr txBox="1"/>
            <p:nvPr/>
          </p:nvSpPr>
          <p:spPr>
            <a:xfrm>
              <a:off x="6450462" y="4241534"/>
              <a:ext cx="601266" cy="9070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8</a:t>
              </a:r>
            </a:p>
          </p:txBody>
        </p:sp>
      </p:grpSp>
      <p:grpSp>
        <p:nvGrpSpPr>
          <p:cNvPr id="105" name="Group 104"/>
          <p:cNvGrpSpPr>
            <a:grpSpLocks/>
          </p:cNvGrpSpPr>
          <p:nvPr/>
        </p:nvGrpSpPr>
        <p:grpSpPr>
          <a:xfrm>
            <a:off x="1722963" y="4558096"/>
            <a:ext cx="2124000" cy="1627200"/>
            <a:chOff x="7689304" y="4077072"/>
            <a:chExt cx="1728192" cy="1212543"/>
          </a:xfrm>
        </p:grpSpPr>
        <p:sp>
          <p:nvSpPr>
            <p:cNvPr id="49" name="Rectangle 48"/>
            <p:cNvSpPr/>
            <p:nvPr/>
          </p:nvSpPr>
          <p:spPr>
            <a:xfrm>
              <a:off x="7689304" y="4077072"/>
              <a:ext cx="1728192" cy="1212543"/>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TextBox 84"/>
            <p:cNvSpPr txBox="1"/>
            <p:nvPr/>
          </p:nvSpPr>
          <p:spPr>
            <a:xfrm>
              <a:off x="8279545" y="4120728"/>
              <a:ext cx="570936" cy="89445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9</a:t>
              </a:r>
            </a:p>
          </p:txBody>
        </p:sp>
      </p:grpSp>
      <p:grpSp>
        <p:nvGrpSpPr>
          <p:cNvPr id="106" name="Group 105"/>
          <p:cNvGrpSpPr>
            <a:grpSpLocks/>
          </p:cNvGrpSpPr>
          <p:nvPr/>
        </p:nvGrpSpPr>
        <p:grpSpPr>
          <a:xfrm>
            <a:off x="3999984" y="4559616"/>
            <a:ext cx="2124000" cy="1627200"/>
            <a:chOff x="488504" y="4761146"/>
            <a:chExt cx="1728192" cy="1220399"/>
          </a:xfrm>
        </p:grpSpPr>
        <p:sp>
          <p:nvSpPr>
            <p:cNvPr id="54" name="Rectangle 53"/>
            <p:cNvSpPr/>
            <p:nvPr/>
          </p:nvSpPr>
          <p:spPr>
            <a:xfrm>
              <a:off x="488504" y="4761146"/>
              <a:ext cx="1728192" cy="1220399"/>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p:cNvSpPr txBox="1"/>
            <p:nvPr/>
          </p:nvSpPr>
          <p:spPr>
            <a:xfrm>
              <a:off x="906557" y="4802953"/>
              <a:ext cx="934110" cy="90024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10</a:t>
              </a:r>
            </a:p>
          </p:txBody>
        </p:sp>
      </p:grpSp>
      <p:grpSp>
        <p:nvGrpSpPr>
          <p:cNvPr id="108" name="Group 107"/>
          <p:cNvGrpSpPr>
            <a:grpSpLocks/>
          </p:cNvGrpSpPr>
          <p:nvPr/>
        </p:nvGrpSpPr>
        <p:grpSpPr>
          <a:xfrm>
            <a:off x="6267657" y="4553000"/>
            <a:ext cx="2124000" cy="1627200"/>
            <a:chOff x="4621977" y="5373216"/>
            <a:chExt cx="1728192" cy="1224136"/>
          </a:xfrm>
        </p:grpSpPr>
        <p:sp>
          <p:nvSpPr>
            <p:cNvPr id="56" name="Rectangle 55"/>
            <p:cNvSpPr/>
            <p:nvPr/>
          </p:nvSpPr>
          <p:spPr>
            <a:xfrm>
              <a:off x="4621977" y="5373216"/>
              <a:ext cx="1728192" cy="122413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TextBox 87"/>
            <p:cNvSpPr txBox="1"/>
            <p:nvPr/>
          </p:nvSpPr>
          <p:spPr>
            <a:xfrm>
              <a:off x="5108974" y="5397019"/>
              <a:ext cx="796051" cy="90024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11</a:t>
              </a:r>
            </a:p>
          </p:txBody>
        </p:sp>
      </p:grpSp>
      <p:pic>
        <p:nvPicPr>
          <p:cNvPr id="64" name="Picture 63" descr="NAE Highperformance cards (ACP).pdf"/>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44274" y="4581128"/>
            <a:ext cx="2088855" cy="1605600"/>
          </a:xfrm>
          <a:prstGeom prst="rect">
            <a:avLst/>
          </a:prstGeom>
        </p:spPr>
      </p:pic>
      <p:grpSp>
        <p:nvGrpSpPr>
          <p:cNvPr id="110" name="Group 109"/>
          <p:cNvGrpSpPr>
            <a:grpSpLocks/>
          </p:cNvGrpSpPr>
          <p:nvPr/>
        </p:nvGrpSpPr>
        <p:grpSpPr>
          <a:xfrm>
            <a:off x="8526951" y="4553000"/>
            <a:ext cx="2124000" cy="1627200"/>
            <a:chOff x="7689304" y="5373216"/>
            <a:chExt cx="1728192" cy="1224136"/>
          </a:xfrm>
        </p:grpSpPr>
        <p:sp>
          <p:nvSpPr>
            <p:cNvPr id="53" name="Rectangle 52"/>
            <p:cNvSpPr/>
            <p:nvPr/>
          </p:nvSpPr>
          <p:spPr>
            <a:xfrm>
              <a:off x="7689304" y="5373216"/>
              <a:ext cx="1728192" cy="1224136"/>
            </a:xfrm>
            <a:prstGeom prst="rect">
              <a:avLst/>
            </a:prstGeom>
            <a:solidFill>
              <a:srgbClr val="2C76AB"/>
            </a:solidFill>
            <a:ln>
              <a:solidFill>
                <a:srgbClr val="2C76A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TextBox 89"/>
            <p:cNvSpPr txBox="1"/>
            <p:nvPr/>
          </p:nvSpPr>
          <p:spPr>
            <a:xfrm>
              <a:off x="8057931" y="5397024"/>
              <a:ext cx="912249" cy="91225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Georgia" pitchFamily="18" charset="0"/>
                  <a:ea typeface="ＭＳ Ｐゴシック"/>
                  <a:cs typeface="+mn-cs"/>
                </a:rPr>
                <a:t>12</a:t>
              </a:r>
            </a:p>
          </p:txBody>
        </p:sp>
      </p:grpSp>
      <p:pic>
        <p:nvPicPr>
          <p:cNvPr id="73" name="Picture 72" descr="NAE Highperformance cards (ACP).pdf"/>
          <p:cNvPicPr>
            <a:picLocks noChangeAspect="1"/>
          </p:cNvPicPr>
          <p:nvPr/>
        </p:nvPicPr>
        <p:blipFill rotWithShape="1">
          <a:blip r:embed="rId22" cstate="print">
            <a:extLst>
              <a:ext uri="{28A0092B-C50C-407E-A947-70E740481C1C}">
                <a14:useLocalDpi xmlns:a14="http://schemas.microsoft.com/office/drawing/2010/main" val="0"/>
              </a:ext>
            </a:extLst>
          </a:blip>
          <a:srcRect l="8982" t="38664" r="7546" b="42110"/>
          <a:stretch/>
        </p:blipFill>
        <p:spPr>
          <a:xfrm rot="19398550">
            <a:off x="1535888" y="1314209"/>
            <a:ext cx="1351874" cy="239339"/>
          </a:xfrm>
          <a:prstGeom prst="rect">
            <a:avLst/>
          </a:prstGeom>
        </p:spPr>
      </p:pic>
      <p:pic>
        <p:nvPicPr>
          <p:cNvPr id="75" name="Picture 74" descr="NAE Highperformance cards (ACP).pdf"/>
          <p:cNvPicPr>
            <a:picLocks noChangeAspect="1"/>
          </p:cNvPicPr>
          <p:nvPr/>
        </p:nvPicPr>
        <p:blipFill rotWithShape="1">
          <a:blip r:embed="rId18" cstate="print">
            <a:extLst>
              <a:ext uri="{28A0092B-C50C-407E-A947-70E740481C1C}">
                <a14:useLocalDpi xmlns:a14="http://schemas.microsoft.com/office/drawing/2010/main" val="0"/>
              </a:ext>
            </a:extLst>
          </a:blip>
          <a:srcRect l="17675" t="37605" r="18757" b="42128"/>
          <a:stretch/>
        </p:blipFill>
        <p:spPr>
          <a:xfrm rot="19409474">
            <a:off x="6110926" y="1285781"/>
            <a:ext cx="1050852" cy="257522"/>
          </a:xfrm>
          <a:prstGeom prst="rect">
            <a:avLst/>
          </a:prstGeom>
        </p:spPr>
      </p:pic>
      <p:pic>
        <p:nvPicPr>
          <p:cNvPr id="77" name="Picture 76" descr="NAE Highperformance cards (ACP).pdf"/>
          <p:cNvPicPr>
            <a:picLocks noChangeAspect="1"/>
          </p:cNvPicPr>
          <p:nvPr/>
        </p:nvPicPr>
        <p:blipFill rotWithShape="1">
          <a:blip r:embed="rId15" cstate="print">
            <a:extLst>
              <a:ext uri="{28A0092B-C50C-407E-A947-70E740481C1C}">
                <a14:useLocalDpi xmlns:a14="http://schemas.microsoft.com/office/drawing/2010/main" val="0"/>
              </a:ext>
            </a:extLst>
          </a:blip>
          <a:srcRect l="7122" t="31537" r="7364" b="35930"/>
          <a:stretch/>
        </p:blipFill>
        <p:spPr>
          <a:xfrm rot="19507029">
            <a:off x="1570647" y="4805071"/>
            <a:ext cx="1321218" cy="386363"/>
          </a:xfrm>
          <a:prstGeom prst="rect">
            <a:avLst/>
          </a:prstGeom>
        </p:spPr>
      </p:pic>
      <p:pic>
        <p:nvPicPr>
          <p:cNvPr id="79" name="Picture 78" descr="NAE Highperformance cards (ACP).pdf"/>
          <p:cNvPicPr>
            <a:picLocks noChangeAspect="1"/>
          </p:cNvPicPr>
          <p:nvPr/>
        </p:nvPicPr>
        <p:blipFill rotWithShape="1">
          <a:blip r:embed="rId5" cstate="print">
            <a:extLst>
              <a:ext uri="{28A0092B-C50C-407E-A947-70E740481C1C}">
                <a14:useLocalDpi xmlns:a14="http://schemas.microsoft.com/office/drawing/2010/main" val="0"/>
              </a:ext>
            </a:extLst>
          </a:blip>
          <a:srcRect l="10217" t="22370" r="11080" b="48297"/>
          <a:stretch/>
        </p:blipFill>
        <p:spPr>
          <a:xfrm rot="19515603">
            <a:off x="3772838" y="4797173"/>
            <a:ext cx="1256016" cy="359827"/>
          </a:xfrm>
          <a:prstGeom prst="rect">
            <a:avLst/>
          </a:prstGeom>
        </p:spPr>
      </p:pic>
      <p:pic>
        <p:nvPicPr>
          <p:cNvPr id="81" name="Picture 80" descr="NAE Highperformance cards (ACP).pdf"/>
          <p:cNvPicPr>
            <a:picLocks noChangeAspect="1"/>
          </p:cNvPicPr>
          <p:nvPr/>
        </p:nvPicPr>
        <p:blipFill rotWithShape="1">
          <a:blip r:embed="rId25" cstate="print">
            <a:extLst>
              <a:ext uri="{28A0092B-C50C-407E-A947-70E740481C1C}">
                <a14:useLocalDpi xmlns:a14="http://schemas.microsoft.com/office/drawing/2010/main" val="0"/>
              </a:ext>
            </a:extLst>
          </a:blip>
          <a:srcRect l="5888" t="39815" r="4619" b="44286"/>
          <a:stretch/>
        </p:blipFill>
        <p:spPr>
          <a:xfrm rot="19387949">
            <a:off x="8292969" y="4854701"/>
            <a:ext cx="1458420" cy="199171"/>
          </a:xfrm>
          <a:prstGeom prst="rect">
            <a:avLst/>
          </a:prstGeom>
        </p:spPr>
      </p:pic>
      <p:pic>
        <p:nvPicPr>
          <p:cNvPr id="87" name="Picture 86" descr="NAE Highperformance cards (ACP).pdf"/>
          <p:cNvPicPr>
            <a:picLocks noChangeAspect="1"/>
          </p:cNvPicPr>
          <p:nvPr/>
        </p:nvPicPr>
        <p:blipFill rotWithShape="1">
          <a:blip r:embed="rId8" cstate="print">
            <a:extLst>
              <a:ext uri="{28A0092B-C50C-407E-A947-70E740481C1C}">
                <a14:useLocalDpi xmlns:a14="http://schemas.microsoft.com/office/drawing/2010/main" val="0"/>
              </a:ext>
            </a:extLst>
          </a:blip>
          <a:srcRect l="22256" t="34749" r="22878" b="30584"/>
          <a:stretch/>
        </p:blipFill>
        <p:spPr>
          <a:xfrm rot="19437028">
            <a:off x="1636462" y="2908371"/>
            <a:ext cx="902826" cy="438478"/>
          </a:xfrm>
          <a:prstGeom prst="rect">
            <a:avLst/>
          </a:prstGeom>
        </p:spPr>
      </p:pic>
      <p:pic>
        <p:nvPicPr>
          <p:cNvPr id="89" name="Picture 88" descr="NAE Highperformance cards (ACP).pdf"/>
          <p:cNvPicPr>
            <a:picLocks noChangeAspect="1"/>
          </p:cNvPicPr>
          <p:nvPr/>
        </p:nvPicPr>
        <p:blipFill rotWithShape="1">
          <a:blip r:embed="rId16" cstate="print">
            <a:extLst>
              <a:ext uri="{28A0092B-C50C-407E-A947-70E740481C1C}">
                <a14:useLocalDpi xmlns:a14="http://schemas.microsoft.com/office/drawing/2010/main" val="0"/>
              </a:ext>
            </a:extLst>
          </a:blip>
          <a:srcRect l="9330" t="36972" r="8561" b="40628"/>
          <a:stretch/>
        </p:blipFill>
        <p:spPr>
          <a:xfrm rot="19409189">
            <a:off x="8332127" y="1211627"/>
            <a:ext cx="1270205" cy="266356"/>
          </a:xfrm>
          <a:prstGeom prst="rect">
            <a:avLst/>
          </a:prstGeom>
        </p:spPr>
      </p:pic>
      <p:pic>
        <p:nvPicPr>
          <p:cNvPr id="93" name="Picture 92" descr="NAE Highperformance cards (ACP).pdf"/>
          <p:cNvPicPr>
            <a:picLocks noChangeAspect="1"/>
          </p:cNvPicPr>
          <p:nvPr/>
        </p:nvPicPr>
        <p:blipFill rotWithShape="1">
          <a:blip r:embed="rId13" cstate="print">
            <a:extLst>
              <a:ext uri="{28A0092B-C50C-407E-A947-70E740481C1C}">
                <a14:useLocalDpi xmlns:a14="http://schemas.microsoft.com/office/drawing/2010/main" val="0"/>
              </a:ext>
            </a:extLst>
          </a:blip>
          <a:srcRect l="10863" t="37949" r="10812" b="43384"/>
          <a:stretch/>
        </p:blipFill>
        <p:spPr>
          <a:xfrm rot="19280526">
            <a:off x="6070893" y="3068863"/>
            <a:ext cx="1276483" cy="233836"/>
          </a:xfrm>
          <a:prstGeom prst="rect">
            <a:avLst/>
          </a:prstGeom>
        </p:spPr>
      </p:pic>
      <p:pic>
        <p:nvPicPr>
          <p:cNvPr id="95" name="Picture 94" descr="NAE Highperformance cards (ACP).pdf"/>
          <p:cNvPicPr>
            <a:picLocks noChangeAspect="1"/>
          </p:cNvPicPr>
          <p:nvPr/>
        </p:nvPicPr>
        <p:blipFill rotWithShape="1">
          <a:blip r:embed="rId20" cstate="print">
            <a:extLst>
              <a:ext uri="{28A0092B-C50C-407E-A947-70E740481C1C}">
                <a14:useLocalDpi xmlns:a14="http://schemas.microsoft.com/office/drawing/2010/main" val="0"/>
              </a:ext>
            </a:extLst>
          </a:blip>
          <a:srcRect l="10898" t="34939" r="10777" b="36261"/>
          <a:stretch/>
        </p:blipFill>
        <p:spPr>
          <a:xfrm rot="19474821">
            <a:off x="3792623" y="1261962"/>
            <a:ext cx="1256436" cy="355110"/>
          </a:xfrm>
          <a:prstGeom prst="rect">
            <a:avLst/>
          </a:prstGeom>
        </p:spPr>
      </p:pic>
      <p:pic>
        <p:nvPicPr>
          <p:cNvPr id="97" name="Picture 96" descr="NAE Highperformance cards (ACP).pdf"/>
          <p:cNvPicPr>
            <a:picLocks noChangeAspect="1"/>
          </p:cNvPicPr>
          <p:nvPr/>
        </p:nvPicPr>
        <p:blipFill rotWithShape="1">
          <a:blip r:embed="rId6" cstate="print">
            <a:extLst>
              <a:ext uri="{28A0092B-C50C-407E-A947-70E740481C1C}">
                <a14:useLocalDpi xmlns:a14="http://schemas.microsoft.com/office/drawing/2010/main" val="0"/>
              </a:ext>
            </a:extLst>
          </a:blip>
          <a:srcRect l="13891" t="38471" r="11567" b="41796"/>
          <a:stretch/>
        </p:blipFill>
        <p:spPr>
          <a:xfrm rot="19421872">
            <a:off x="6093581" y="4803386"/>
            <a:ext cx="1200136" cy="244211"/>
          </a:xfrm>
          <a:prstGeom prst="rect">
            <a:avLst/>
          </a:prstGeom>
        </p:spPr>
      </p:pic>
      <p:pic>
        <p:nvPicPr>
          <p:cNvPr id="99" name="Picture 98" descr="NAE Highperformance cards (ACP).pdf"/>
          <p:cNvPicPr>
            <a:picLocks noChangeAspect="1"/>
          </p:cNvPicPr>
          <p:nvPr/>
        </p:nvPicPr>
        <p:blipFill rotWithShape="1">
          <a:blip r:embed="rId11" cstate="print">
            <a:extLst>
              <a:ext uri="{28A0092B-C50C-407E-A947-70E740481C1C}">
                <a14:useLocalDpi xmlns:a14="http://schemas.microsoft.com/office/drawing/2010/main" val="0"/>
              </a:ext>
            </a:extLst>
          </a:blip>
          <a:srcRect l="7315" t="32616" r="7171" b="34851"/>
          <a:stretch/>
        </p:blipFill>
        <p:spPr>
          <a:xfrm rot="19396109">
            <a:off x="3706244" y="2938096"/>
            <a:ext cx="1331897" cy="389485"/>
          </a:xfrm>
          <a:prstGeom prst="rect">
            <a:avLst/>
          </a:prstGeom>
        </p:spPr>
      </p:pic>
      <p:pic>
        <p:nvPicPr>
          <p:cNvPr id="101" name="Picture 100" descr="NAE Highperformance cards (ACP).pdf"/>
          <p:cNvPicPr>
            <a:picLocks noChangeAspect="1"/>
          </p:cNvPicPr>
          <p:nvPr/>
        </p:nvPicPr>
        <p:blipFill rotWithShape="1">
          <a:blip r:embed="rId10" cstate="print">
            <a:extLst>
              <a:ext uri="{28A0092B-C50C-407E-A947-70E740481C1C}">
                <a14:useLocalDpi xmlns:a14="http://schemas.microsoft.com/office/drawing/2010/main" val="0"/>
              </a:ext>
            </a:extLst>
          </a:blip>
          <a:srcRect l="20682" t="33149" r="19534" b="31118"/>
          <a:stretch/>
        </p:blipFill>
        <p:spPr>
          <a:xfrm rot="19337017">
            <a:off x="8383612" y="2947911"/>
            <a:ext cx="1006966" cy="462627"/>
          </a:xfrm>
          <a:prstGeom prst="rect">
            <a:avLst/>
          </a:prstGeom>
        </p:spPr>
      </p:pic>
    </p:spTree>
    <p:extLst>
      <p:ext uri="{BB962C8B-B14F-4D97-AF65-F5344CB8AC3E}">
        <p14:creationId xmlns:p14="http://schemas.microsoft.com/office/powerpoint/2010/main" val="2992473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4"/>
                                        </p:tgtEl>
                                      </p:cBhvr>
                                    </p:animEffect>
                                    <p:set>
                                      <p:cBhvr>
                                        <p:cTn id="7" dur="1" fill="hold">
                                          <p:stCondLst>
                                            <p:cond delay="499"/>
                                          </p:stCondLst>
                                        </p:cTn>
                                        <p:tgtEl>
                                          <p:spTgt spid="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98"/>
                                        </p:tgtEl>
                                      </p:cBhvr>
                                    </p:animEffect>
                                    <p:set>
                                      <p:cBhvr>
                                        <p:cTn id="24" dur="1" fill="hold">
                                          <p:stCondLst>
                                            <p:cond delay="499"/>
                                          </p:stCondLst>
                                        </p:cTn>
                                        <p:tgtEl>
                                          <p:spTgt spid="9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92"/>
                                        </p:tgtEl>
                                      </p:cBhvr>
                                    </p:animEffect>
                                    <p:set>
                                      <p:cBhvr>
                                        <p:cTn id="41" dur="1" fill="hold">
                                          <p:stCondLst>
                                            <p:cond delay="499"/>
                                          </p:stCondLst>
                                        </p:cTn>
                                        <p:tgtEl>
                                          <p:spTgt spid="9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nodeType="clickEffect">
                                  <p:stCondLst>
                                    <p:cond delay="0"/>
                                  </p:stCondLst>
                                  <p:childTnLst>
                                    <p:animEffect transition="out" filter="dissolve">
                                      <p:cBhvr>
                                        <p:cTn id="57" dur="500"/>
                                        <p:tgtEl>
                                          <p:spTgt spid="108"/>
                                        </p:tgtEl>
                                      </p:cBhvr>
                                    </p:animEffect>
                                    <p:set>
                                      <p:cBhvr>
                                        <p:cTn id="58" dur="1" fill="hold">
                                          <p:stCondLst>
                                            <p:cond delay="499"/>
                                          </p:stCondLst>
                                        </p:cTn>
                                        <p:tgtEl>
                                          <p:spTgt spid="10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nodeType="clickEffect">
                                  <p:stCondLst>
                                    <p:cond delay="0"/>
                                  </p:stCondLst>
                                  <p:childTnLst>
                                    <p:animEffect transition="out" filter="dissolve">
                                      <p:cBhvr>
                                        <p:cTn id="74" dur="500"/>
                                        <p:tgtEl>
                                          <p:spTgt spid="100"/>
                                        </p:tgtEl>
                                      </p:cBhvr>
                                    </p:animEffect>
                                    <p:set>
                                      <p:cBhvr>
                                        <p:cTn id="75" dur="1" fill="hold">
                                          <p:stCondLst>
                                            <p:cond delay="499"/>
                                          </p:stCondLst>
                                        </p:cTn>
                                        <p:tgtEl>
                                          <p:spTgt spid="10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nodeType="clickEffect">
                                  <p:stCondLst>
                                    <p:cond delay="0"/>
                                  </p:stCondLst>
                                  <p:childTnLst>
                                    <p:animEffect transition="out" filter="dissolve">
                                      <p:cBhvr>
                                        <p:cTn id="91" dur="500"/>
                                        <p:tgtEl>
                                          <p:spTgt spid="104"/>
                                        </p:tgtEl>
                                      </p:cBhvr>
                                    </p:animEffect>
                                    <p:set>
                                      <p:cBhvr>
                                        <p:cTn id="92" dur="1" fill="hold">
                                          <p:stCondLst>
                                            <p:cond delay="499"/>
                                          </p:stCondLst>
                                        </p:cTn>
                                        <p:tgtEl>
                                          <p:spTgt spid="1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0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9" presetClass="exit" presetSubtype="0" fill="hold" nodeType="clickEffect">
                                  <p:stCondLst>
                                    <p:cond delay="0"/>
                                  </p:stCondLst>
                                  <p:childTnLst>
                                    <p:animEffect transition="out" filter="dissolve">
                                      <p:cBhvr>
                                        <p:cTn id="108" dur="500"/>
                                        <p:tgtEl>
                                          <p:spTgt spid="106"/>
                                        </p:tgtEl>
                                      </p:cBhvr>
                                    </p:animEffect>
                                    <p:set>
                                      <p:cBhvr>
                                        <p:cTn id="109" dur="1" fill="hold">
                                          <p:stCondLst>
                                            <p:cond delay="499"/>
                                          </p:stCondLst>
                                        </p:cTn>
                                        <p:tgtEl>
                                          <p:spTgt spid="10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12"/>
                                        </p:tgtEl>
                                      </p:cBhvr>
                                    </p:animEffect>
                                    <p:set>
                                      <p:cBhvr>
                                        <p:cTn id="114" dur="1" fill="hold">
                                          <p:stCondLst>
                                            <p:cond delay="499"/>
                                          </p:stCondLst>
                                        </p:cTn>
                                        <p:tgtEl>
                                          <p:spTgt spid="11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9" presetClass="exit" presetSubtype="0" fill="hold" nodeType="clickEffect">
                                  <p:stCondLst>
                                    <p:cond delay="0"/>
                                  </p:stCondLst>
                                  <p:childTnLst>
                                    <p:animEffect transition="out" filter="dissolve">
                                      <p:cBhvr>
                                        <p:cTn id="122" dur="500"/>
                                        <p:tgtEl>
                                          <p:spTgt spid="110"/>
                                        </p:tgtEl>
                                      </p:cBhvr>
                                    </p:animEffect>
                                    <p:set>
                                      <p:cBhvr>
                                        <p:cTn id="123" dur="1" fill="hold">
                                          <p:stCondLst>
                                            <p:cond delay="499"/>
                                          </p:stCondLst>
                                        </p:cTn>
                                        <p:tgtEl>
                                          <p:spTgt spid="11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64"/>
                                        </p:tgtEl>
                                      </p:cBhvr>
                                    </p:animEffect>
                                    <p:set>
                                      <p:cBhvr>
                                        <p:cTn id="128" dur="1" fill="hold">
                                          <p:stCondLst>
                                            <p:cond delay="499"/>
                                          </p:stCondLst>
                                        </p:cTn>
                                        <p:tgtEl>
                                          <p:spTgt spid="6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nodeType="clickEffect">
                                  <p:stCondLst>
                                    <p:cond delay="0"/>
                                  </p:stCondLst>
                                  <p:childTnLst>
                                    <p:animEffect transition="out" filter="dissolve">
                                      <p:cBhvr>
                                        <p:cTn id="136" dur="500"/>
                                        <p:tgtEl>
                                          <p:spTgt spid="96"/>
                                        </p:tgtEl>
                                      </p:cBhvr>
                                    </p:animEffect>
                                    <p:set>
                                      <p:cBhvr>
                                        <p:cTn id="137" dur="1" fill="hold">
                                          <p:stCondLst>
                                            <p:cond delay="499"/>
                                          </p:stCondLst>
                                        </p:cTn>
                                        <p:tgtEl>
                                          <p:spTgt spid="9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par>
                                <p:cTn id="143" presetID="10" presetClass="entr" presetSubtype="0" fill="hold" nodeType="withEffect">
                                  <p:stCondLst>
                                    <p:cond delay="0"/>
                                  </p:stCondLst>
                                  <p:childTnLst>
                                    <p:set>
                                      <p:cBhvr>
                                        <p:cTn id="144" dur="1" fill="hold">
                                          <p:stCondLst>
                                            <p:cond delay="0"/>
                                          </p:stCondLst>
                                        </p:cTn>
                                        <p:tgtEl>
                                          <p:spTgt spid="23"/>
                                        </p:tgtEl>
                                        <p:attrNameLst>
                                          <p:attrName>style.visibility</p:attrName>
                                        </p:attrNameLst>
                                      </p:cBhvr>
                                      <p:to>
                                        <p:strVal val="visible"/>
                                      </p:to>
                                    </p:set>
                                    <p:animEffect transition="in" filter="fade">
                                      <p:cBhvr>
                                        <p:cTn id="145" dur="500"/>
                                        <p:tgtEl>
                                          <p:spTgt spid="23"/>
                                        </p:tgtEl>
                                      </p:cBhvr>
                                    </p:animEffec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8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9" presetClass="exit" presetSubtype="0" fill="hold" nodeType="clickEffect">
                                  <p:stCondLst>
                                    <p:cond delay="0"/>
                                  </p:stCondLst>
                                  <p:childTnLst>
                                    <p:animEffect transition="out" filter="dissolve">
                                      <p:cBhvr>
                                        <p:cTn id="153" dur="500"/>
                                        <p:tgtEl>
                                          <p:spTgt spid="102"/>
                                        </p:tgtEl>
                                      </p:cBhvr>
                                    </p:animEffect>
                                    <p:set>
                                      <p:cBhvr>
                                        <p:cTn id="154" dur="1" fill="hold">
                                          <p:stCondLst>
                                            <p:cond delay="499"/>
                                          </p:stCondLst>
                                        </p:cTn>
                                        <p:tgtEl>
                                          <p:spTgt spid="10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14"/>
                                        </p:tgtEl>
                                      </p:cBhvr>
                                    </p:animEffect>
                                    <p:set>
                                      <p:cBhvr>
                                        <p:cTn id="159" dur="1" fill="hold">
                                          <p:stCondLst>
                                            <p:cond delay="499"/>
                                          </p:stCondLst>
                                        </p:cTn>
                                        <p:tgtEl>
                                          <p:spTgt spid="14"/>
                                        </p:tgtEl>
                                        <p:attrNameLst>
                                          <p:attrName>style.visibility</p:attrName>
                                        </p:attrNameLst>
                                      </p:cBhvr>
                                      <p:to>
                                        <p:strVal val="hidden"/>
                                      </p:to>
                                    </p:set>
                                  </p:childTnLst>
                                </p:cTn>
                              </p:par>
                              <p:par>
                                <p:cTn id="160" presetID="10" presetClass="entr" presetSubtype="0" fill="hold" nodeType="withEffect">
                                  <p:stCondLst>
                                    <p:cond delay="0"/>
                                  </p:stCondLst>
                                  <p:childTnLst>
                                    <p:set>
                                      <p:cBhvr>
                                        <p:cTn id="161" dur="1" fill="hold">
                                          <p:stCondLst>
                                            <p:cond delay="0"/>
                                          </p:stCondLst>
                                        </p:cTn>
                                        <p:tgtEl>
                                          <p:spTgt spid="15"/>
                                        </p:tgtEl>
                                        <p:attrNameLst>
                                          <p:attrName>style.visibility</p:attrName>
                                        </p:attrNameLst>
                                      </p:cBhvr>
                                      <p:to>
                                        <p:strVal val="visible"/>
                                      </p:to>
                                    </p:set>
                                    <p:animEffect transition="in" filter="fade">
                                      <p:cBhvr>
                                        <p:cTn id="162" dur="500"/>
                                        <p:tgtEl>
                                          <p:spTgt spid="15"/>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9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9" presetClass="exit" presetSubtype="0" fill="hold" nodeType="clickEffect">
                                  <p:stCondLst>
                                    <p:cond delay="0"/>
                                  </p:stCondLst>
                                  <p:childTnLst>
                                    <p:animEffect transition="out" filter="dissolve">
                                      <p:cBhvr>
                                        <p:cTn id="170" dur="500"/>
                                        <p:tgtEl>
                                          <p:spTgt spid="91"/>
                                        </p:tgtEl>
                                      </p:cBhvr>
                                    </p:animEffect>
                                    <p:set>
                                      <p:cBhvr>
                                        <p:cTn id="171" dur="1" fill="hold">
                                          <p:stCondLst>
                                            <p:cond delay="499"/>
                                          </p:stCondLst>
                                        </p:cTn>
                                        <p:tgtEl>
                                          <p:spTgt spid="91"/>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nodeType="clickEffect">
                                  <p:stCondLst>
                                    <p:cond delay="0"/>
                                  </p:stCondLst>
                                  <p:childTnLst>
                                    <p:animEffect transition="out" filter="fade">
                                      <p:cBhvr>
                                        <p:cTn id="175" dur="500"/>
                                        <p:tgtEl>
                                          <p:spTgt spid="28"/>
                                        </p:tgtEl>
                                      </p:cBhvr>
                                    </p:animEffect>
                                    <p:set>
                                      <p:cBhvr>
                                        <p:cTn id="176" dur="1" fill="hold">
                                          <p:stCondLst>
                                            <p:cond delay="499"/>
                                          </p:stCondLst>
                                        </p:cTn>
                                        <p:tgtEl>
                                          <p:spTgt spid="28"/>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fade">
                                      <p:cBhvr>
                                        <p:cTn id="179" dur="500"/>
                                        <p:tgtEl>
                                          <p:spTgt spid="29"/>
                                        </p:tgtEl>
                                      </p:cBhvr>
                                    </p:animEffec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73"/>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9" presetClass="exit" presetSubtype="0" fill="hold" nodeType="clickEffect">
                                  <p:stCondLst>
                                    <p:cond delay="0"/>
                                  </p:stCondLst>
                                  <p:childTnLst>
                                    <p:animEffect transition="out" filter="dissolve">
                                      <p:cBhvr>
                                        <p:cTn id="187" dur="500"/>
                                        <p:tgtEl>
                                          <p:spTgt spid="105"/>
                                        </p:tgtEl>
                                      </p:cBhvr>
                                    </p:animEffect>
                                    <p:set>
                                      <p:cBhvr>
                                        <p:cTn id="188" dur="1" fill="hold">
                                          <p:stCondLst>
                                            <p:cond delay="499"/>
                                          </p:stCondLst>
                                        </p:cTn>
                                        <p:tgtEl>
                                          <p:spTgt spid="105"/>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500"/>
                                        <p:tgtEl>
                                          <p:spTgt spid="20"/>
                                        </p:tgtEl>
                                      </p:cBhvr>
                                    </p:animEffect>
                                    <p:set>
                                      <p:cBhvr>
                                        <p:cTn id="193" dur="1" fill="hold">
                                          <p:stCondLst>
                                            <p:cond delay="499"/>
                                          </p:stCondLst>
                                        </p:cTn>
                                        <p:tgtEl>
                                          <p:spTgt spid="20"/>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47"/>
                                        </p:tgtEl>
                                        <p:attrNameLst>
                                          <p:attrName>style.visibility</p:attrName>
                                        </p:attrNameLst>
                                      </p:cBhvr>
                                      <p:to>
                                        <p:strVal val="visible"/>
                                      </p:to>
                                    </p:set>
                                    <p:animEffect transition="in" filter="fade">
                                      <p:cBhvr>
                                        <p:cTn id="196" dur="500"/>
                                        <p:tgtEl>
                                          <p:spTgt spid="47"/>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nodeType="clickEffect">
                                  <p:stCondLst>
                                    <p:cond delay="0"/>
                                  </p:stCondLst>
                                  <p:childTnLst>
                                    <p:set>
                                      <p:cBhvr>
                                        <p:cTn id="20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A2CE-B0E9-46E6-BD96-A21F74FF4ECE}"/>
              </a:ext>
            </a:extLst>
          </p:cNvPr>
          <p:cNvSpPr>
            <a:spLocks noGrp="1"/>
          </p:cNvSpPr>
          <p:nvPr>
            <p:ph type="title"/>
          </p:nvPr>
        </p:nvSpPr>
        <p:spPr/>
        <p:txBody>
          <a:bodyPr>
            <a:normAutofit/>
          </a:bodyPr>
          <a:lstStyle/>
          <a:p>
            <a:r>
              <a:rPr lang="en-GB" sz="3200" dirty="0">
                <a:solidFill>
                  <a:srgbClr val="FC5D42"/>
                </a:solidFill>
                <a:latin typeface="Arial" panose="020B0604020202020204" pitchFamily="34" charset="0"/>
                <a:ea typeface="ＭＳ Ｐゴシック"/>
                <a:cs typeface="Arial" panose="020B0604020202020204" pitchFamily="34" charset="0"/>
              </a:rPr>
              <a:t>Growing minds involves…..</a:t>
            </a:r>
          </a:p>
        </p:txBody>
      </p:sp>
      <p:sp>
        <p:nvSpPr>
          <p:cNvPr id="4" name="Content Placeholder 3">
            <a:extLst>
              <a:ext uri="{FF2B5EF4-FFF2-40B4-BE49-F238E27FC236}">
                <a16:creationId xmlns:a16="http://schemas.microsoft.com/office/drawing/2014/main" id="{4BDFB63D-505D-451B-AA6B-1BAEB50AF9EA}"/>
              </a:ext>
            </a:extLst>
          </p:cNvPr>
          <p:cNvSpPr>
            <a:spLocks noGrp="1"/>
          </p:cNvSpPr>
          <p:nvPr>
            <p:ph sz="half" idx="2"/>
          </p:nvPr>
        </p:nvSpPr>
        <p:spPr>
          <a:xfrm>
            <a:off x="5951984" y="1412777"/>
            <a:ext cx="4908642" cy="4930015"/>
          </a:xfrm>
        </p:spPr>
        <p:txBody>
          <a:bodyPr>
            <a:normAutofit/>
          </a:bodyPr>
          <a:lstStyle/>
          <a:p>
            <a:pPr marL="0" indent="0"/>
            <a:r>
              <a:rPr lang="en-GB" sz="2000" b="1" dirty="0"/>
              <a:t>Introducing and using the high performance concepts</a:t>
            </a:r>
          </a:p>
          <a:p>
            <a:pPr marL="278606" indent="-278606">
              <a:buFont typeface="Arial" panose="020B0604020202020204" pitchFamily="34" charset="0"/>
              <a:buChar char="•"/>
            </a:pPr>
            <a:r>
              <a:rPr lang="en-GB" sz="2000" dirty="0"/>
              <a:t>Removing the mystery</a:t>
            </a:r>
          </a:p>
          <a:p>
            <a:pPr marL="278606" indent="-278606">
              <a:buFont typeface="Arial" panose="020B0604020202020204" pitchFamily="34" charset="0"/>
              <a:buChar char="•"/>
            </a:pPr>
            <a:r>
              <a:rPr lang="en-GB" sz="2000" dirty="0"/>
              <a:t>Establishing the performance </a:t>
            </a:r>
            <a:r>
              <a:rPr lang="en-GB" sz="2000" dirty="0" err="1"/>
              <a:t>mindset</a:t>
            </a:r>
            <a:r>
              <a:rPr lang="en-GB" sz="2000" dirty="0"/>
              <a:t> </a:t>
            </a:r>
          </a:p>
          <a:p>
            <a:pPr marL="278606" indent="-278606">
              <a:buFont typeface="Arial" panose="020B0604020202020204" pitchFamily="34" charset="0"/>
              <a:buChar char="•"/>
            </a:pPr>
            <a:r>
              <a:rPr lang="en-GB" sz="2000" dirty="0"/>
              <a:t>Teaching the idea of concepts</a:t>
            </a:r>
          </a:p>
          <a:p>
            <a:pPr marL="278606" indent="-278606">
              <a:buFont typeface="Arial" panose="020B0604020202020204" pitchFamily="34" charset="0"/>
              <a:buChar char="•"/>
            </a:pPr>
            <a:r>
              <a:rPr lang="en-GB" sz="2000" dirty="0"/>
              <a:t>Naming and using the concept language – making it visible</a:t>
            </a:r>
          </a:p>
          <a:p>
            <a:pPr marL="278606" indent="-278606">
              <a:buFont typeface="Arial" panose="020B0604020202020204" pitchFamily="34" charset="0"/>
              <a:buChar char="•"/>
            </a:pPr>
            <a:r>
              <a:rPr lang="en-GB" sz="2000" dirty="0"/>
              <a:t>Grouping the concepts</a:t>
            </a:r>
          </a:p>
          <a:p>
            <a:pPr marL="278606" indent="-278606">
              <a:buFont typeface="Arial" panose="020B0604020202020204" pitchFamily="34" charset="0"/>
              <a:buChar char="•"/>
            </a:pPr>
            <a:r>
              <a:rPr lang="en-GB" sz="2000" dirty="0"/>
              <a:t>Show and tell when using the concepts </a:t>
            </a:r>
          </a:p>
          <a:p>
            <a:pPr marL="278606" indent="-278606">
              <a:buFont typeface="Arial" panose="020B0604020202020204" pitchFamily="34" charset="0"/>
              <a:buChar char="•"/>
            </a:pPr>
            <a:r>
              <a:rPr lang="en-GB" sz="2000" dirty="0"/>
              <a:t>Planning curriculum and lessons that use the concepts</a:t>
            </a:r>
          </a:p>
          <a:p>
            <a:pPr marL="278606" indent="-278606">
              <a:buFont typeface="Arial" panose="020B0604020202020204" pitchFamily="34" charset="0"/>
              <a:buChar char="•"/>
            </a:pPr>
            <a:r>
              <a:rPr lang="en-GB" sz="2000" dirty="0"/>
              <a:t>Rewarding the use of the concepts </a:t>
            </a:r>
          </a:p>
        </p:txBody>
      </p:sp>
      <p:pic>
        <p:nvPicPr>
          <p:cNvPr id="6" name="Picture 5"/>
          <p:cNvPicPr>
            <a:picLocks noChangeAspect="1"/>
          </p:cNvPicPr>
          <p:nvPr/>
        </p:nvPicPr>
        <p:blipFill>
          <a:blip r:embed="rId3"/>
          <a:stretch>
            <a:fillRect/>
          </a:stretch>
        </p:blipFill>
        <p:spPr>
          <a:xfrm>
            <a:off x="1919536" y="1844824"/>
            <a:ext cx="3429000" cy="3429000"/>
          </a:xfrm>
          <a:prstGeom prst="rect">
            <a:avLst/>
          </a:prstGeom>
        </p:spPr>
      </p:pic>
      <p:sp>
        <p:nvSpPr>
          <p:cNvPr id="7" name="Content Placeholder 6"/>
          <p:cNvSpPr>
            <a:spLocks noGrp="1"/>
          </p:cNvSpPr>
          <p:nvPr>
            <p:ph sz="half" idx="1"/>
          </p:nvPr>
        </p:nvSpPr>
        <p:spPr/>
        <p:txBody>
          <a:bodyPr/>
          <a:lstStyle/>
          <a:p>
            <a:endParaRPr lang="en-GB"/>
          </a:p>
        </p:txBody>
      </p:sp>
    </p:spTree>
    <p:extLst>
      <p:ext uri="{BB962C8B-B14F-4D97-AF65-F5344CB8AC3E}">
        <p14:creationId xmlns:p14="http://schemas.microsoft.com/office/powerpoint/2010/main" val="9651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88631" y="1412778"/>
            <a:ext cx="1750775" cy="1169551"/>
          </a:xfrm>
          <a:prstGeom prst="rect">
            <a:avLst/>
          </a:prstGeom>
          <a:noFill/>
          <a:ln w="12700">
            <a:noFill/>
          </a:ln>
        </p:spPr>
        <p:txBody>
          <a:bodyPr wrap="square" rtlCol="0">
            <a:spAutoFit/>
          </a:bodyPr>
          <a:lstStyle/>
          <a:p>
            <a:r>
              <a:rPr lang="en-US" sz="1400" dirty="0">
                <a:solidFill>
                  <a:prstClr val="black"/>
                </a:solidFill>
                <a:latin typeface="Calibri"/>
                <a:ea typeface="ＭＳ Ｐゴシック"/>
              </a:rPr>
              <a:t>HPL has evidently been made part of everyday learning by our teachers in the form of:</a:t>
            </a:r>
          </a:p>
        </p:txBody>
      </p:sp>
      <p:sp>
        <p:nvSpPr>
          <p:cNvPr id="8" name="TextBox 7"/>
          <p:cNvSpPr txBox="1"/>
          <p:nvPr/>
        </p:nvSpPr>
        <p:spPr>
          <a:xfrm>
            <a:off x="4088631" y="2568555"/>
            <a:ext cx="1735681" cy="1600438"/>
          </a:xfrm>
          <a:prstGeom prst="rect">
            <a:avLst/>
          </a:prstGeom>
          <a:noFill/>
          <a:ln w="12700">
            <a:noFill/>
          </a:ln>
          <a:effectLst/>
          <a:scene3d>
            <a:camera prst="orthographicFront">
              <a:rot lat="0" lon="0" rev="0"/>
            </a:camera>
            <a:lightRig rig="threePt" dir="t">
              <a:rot lat="0" lon="0" rev="1200000"/>
            </a:lightRig>
          </a:scene3d>
        </p:spPr>
        <p:style>
          <a:lnRef idx="0">
            <a:schemeClr val="accent5"/>
          </a:lnRef>
          <a:fillRef idx="1003">
            <a:schemeClr val="dk1"/>
          </a:fillRef>
          <a:effectRef idx="3">
            <a:schemeClr val="accent5"/>
          </a:effectRef>
          <a:fontRef idx="minor">
            <a:schemeClr val="lt1"/>
          </a:fontRef>
        </p:style>
        <p:txBody>
          <a:bodyPr wrap="square" rtlCol="0">
            <a:spAutoFit/>
          </a:bodyPr>
          <a:lstStyle/>
          <a:p>
            <a:r>
              <a:rPr lang="en-US" sz="1400" dirty="0">
                <a:solidFill>
                  <a:prstClr val="black"/>
                </a:solidFill>
                <a:latin typeface="Calibri"/>
              </a:rPr>
              <a:t>1) Strong visual presence with HPL corridor, door and classroom displays</a:t>
            </a:r>
            <a:r>
              <a:rPr lang="en-GB" sz="1400" dirty="0">
                <a:solidFill>
                  <a:prstClr val="black"/>
                </a:solidFill>
                <a:latin typeface="Calibri"/>
              </a:rPr>
              <a:t>; creatively connecting curriculum content to HPL.</a:t>
            </a:r>
            <a:endParaRPr lang="en-US" sz="1400" dirty="0">
              <a:solidFill>
                <a:prstClr val="black"/>
              </a:solidFill>
              <a:latin typeface="Calibri"/>
            </a:endParaRPr>
          </a:p>
        </p:txBody>
      </p:sp>
      <p:pic>
        <p:nvPicPr>
          <p:cNvPr id="1030" name="Picture 6"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20" r="2208" b="32159"/>
          <a:stretch/>
        </p:blipFill>
        <p:spPr bwMode="auto">
          <a:xfrm>
            <a:off x="1607296" y="4605714"/>
            <a:ext cx="3804344" cy="1656184"/>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p:spPr>
      </p:pic>
      <p:pic>
        <p:nvPicPr>
          <p:cNvPr id="1031" name="Picture 7" descr="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04" t="22847" r="7181" b="13535"/>
          <a:stretch/>
        </p:blipFill>
        <p:spPr bwMode="auto">
          <a:xfrm rot="5400000">
            <a:off x="5415251" y="1899466"/>
            <a:ext cx="2338884" cy="1399476"/>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p:spPr>
      </p:pic>
      <p:pic>
        <p:nvPicPr>
          <p:cNvPr id="1032" name="Picture 8" descr="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 t="11817"/>
          <a:stretch/>
        </p:blipFill>
        <p:spPr bwMode="auto">
          <a:xfrm rot="5400000">
            <a:off x="7006535" y="1789611"/>
            <a:ext cx="2329113" cy="1557891"/>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p:spPr>
      </p:pic>
      <p:pic>
        <p:nvPicPr>
          <p:cNvPr id="1033" name="Picture 9" descr="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731" r="7316" b="27160"/>
          <a:stretch/>
        </p:blipFill>
        <p:spPr bwMode="auto">
          <a:xfrm>
            <a:off x="1607296" y="2991646"/>
            <a:ext cx="2415498" cy="1516180"/>
          </a:xfrm>
          <a:prstGeom prst="rect">
            <a:avLst/>
          </a:prstGeom>
          <a:solidFill>
            <a:srgbClr val="FFFFFF">
              <a:shade val="85000"/>
            </a:srgbClr>
          </a:solidFill>
          <a:ln w="3175" cap="sq">
            <a:noFill/>
            <a:miter lim="800000"/>
          </a:ln>
          <a:effectLst>
            <a:outerShdw blurRad="55000" dist="18000" dir="5400000" algn="tl" rotWithShape="0">
              <a:srgbClr val="000000">
                <a:alpha val="40000"/>
              </a:srgbClr>
            </a:outerShdw>
          </a:effectLst>
        </p:spPr>
      </p:pic>
      <p:pic>
        <p:nvPicPr>
          <p:cNvPr id="1034" name="Picture 10" descr="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500" t="19036" r="6491" b="14119"/>
          <a:stretch/>
        </p:blipFill>
        <p:spPr bwMode="auto">
          <a:xfrm>
            <a:off x="1607296" y="1412778"/>
            <a:ext cx="2409818" cy="1438117"/>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p:spPr>
      </p:pic>
      <p:sp>
        <p:nvSpPr>
          <p:cNvPr id="11" name="Title 1"/>
          <p:cNvSpPr txBox="1">
            <a:spLocks/>
          </p:cNvSpPr>
          <p:nvPr/>
        </p:nvSpPr>
        <p:spPr>
          <a:xfrm>
            <a:off x="1635968" y="116632"/>
            <a:ext cx="8924528" cy="1080120"/>
          </a:xfrm>
          <a:prstGeom prst="rect">
            <a:avLst/>
          </a:prstGeom>
        </p:spPr>
        <p:txBody>
          <a:bodyPr/>
          <a:lstStyle>
            <a:lvl1pPr algn="l" defTabSz="914400" rtl="0" eaLnBrk="1" latinLnBrk="0" hangingPunct="1">
              <a:spcBef>
                <a:spcPct val="0"/>
              </a:spcBef>
              <a:buNone/>
              <a:defRPr sz="3200" b="1" kern="1200">
                <a:solidFill>
                  <a:schemeClr val="bg1"/>
                </a:solidFill>
                <a:latin typeface="+mj-lt"/>
                <a:ea typeface="+mj-ea"/>
                <a:cs typeface="+mj-cs"/>
              </a:defRPr>
            </a:lvl1pPr>
          </a:lstStyle>
          <a:p>
            <a:r>
              <a:rPr lang="en-US" dirty="0">
                <a:solidFill>
                  <a:prstClr val="white"/>
                </a:solidFill>
                <a:effectLst>
                  <a:outerShdw blurRad="38100" dist="38100" dir="2700000" algn="tl">
                    <a:srgbClr val="000000">
                      <a:alpha val="43137"/>
                    </a:srgbClr>
                  </a:outerShdw>
                </a:effectLst>
                <a:latin typeface="Calibri"/>
              </a:rPr>
              <a:t>Whole-School</a:t>
            </a:r>
          </a:p>
          <a:p>
            <a:r>
              <a:rPr lang="en-US" dirty="0">
                <a:solidFill>
                  <a:prstClr val="white"/>
                </a:solidFill>
                <a:effectLst>
                  <a:outerShdw blurRad="38100" dist="38100" dir="2700000" algn="tl">
                    <a:srgbClr val="000000">
                      <a:alpha val="43137"/>
                    </a:srgbClr>
                  </a:outerShdw>
                </a:effectLst>
                <a:latin typeface="Calibri"/>
              </a:rPr>
              <a:t>Visual Presence</a:t>
            </a:r>
            <a:endParaRPr lang="en-GB" dirty="0">
              <a:solidFill>
                <a:prstClr val="white"/>
              </a:solidFill>
              <a:effectLst>
                <a:outerShdw blurRad="38100" dist="38100" dir="2700000" algn="tl">
                  <a:srgbClr val="000000">
                    <a:alpha val="43137"/>
                  </a:srgbClr>
                </a:outerShdw>
              </a:effectLst>
              <a:latin typeface="Calibri"/>
            </a:endParaRPr>
          </a:p>
        </p:txBody>
      </p:sp>
      <p:pic>
        <p:nvPicPr>
          <p:cNvPr id="2" name="Picture 1"/>
          <p:cNvPicPr>
            <a:picLocks noChangeAspect="1"/>
          </p:cNvPicPr>
          <p:nvPr/>
        </p:nvPicPr>
        <p:blipFill rotWithShape="1">
          <a:blip r:embed="rId8"/>
          <a:srcRect l="33463" t="29000" r="33463" b="30400"/>
          <a:stretch/>
        </p:blipFill>
        <p:spPr>
          <a:xfrm>
            <a:off x="5591946" y="5229202"/>
            <a:ext cx="2265277" cy="1492111"/>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973063" y="5229201"/>
            <a:ext cx="2563947" cy="151136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8626885" y="1858529"/>
            <a:ext cx="2312485" cy="1393705"/>
          </a:xfrm>
          <a:prstGeom prst="rect">
            <a:avLst/>
          </a:prstGeom>
        </p:spPr>
      </p:pic>
      <p:sp>
        <p:nvSpPr>
          <p:cNvPr id="14" name="TextBox 13"/>
          <p:cNvSpPr txBox="1"/>
          <p:nvPr/>
        </p:nvSpPr>
        <p:spPr>
          <a:xfrm>
            <a:off x="5442946" y="4128662"/>
            <a:ext cx="2563272" cy="954107"/>
          </a:xfrm>
          <a:prstGeom prst="rect">
            <a:avLst/>
          </a:prstGeom>
          <a:noFill/>
        </p:spPr>
        <p:txBody>
          <a:bodyPr wrap="square" rtlCol="0">
            <a:spAutoFit/>
          </a:bodyPr>
          <a:lstStyle/>
          <a:p>
            <a:r>
              <a:rPr lang="en-US" sz="1400" dirty="0">
                <a:solidFill>
                  <a:prstClr val="black"/>
                </a:solidFill>
                <a:latin typeface="Calibri"/>
                <a:ea typeface="ＭＳ Ｐゴシック"/>
              </a:rPr>
              <a:t>HPL VAAs and ACPS also present across Secondary classrooms, with corridor and door displays underpinned with HPL learning.  </a:t>
            </a:r>
            <a:endParaRPr lang="en-GB" sz="1400" dirty="0">
              <a:solidFill>
                <a:prstClr val="black"/>
              </a:solidFill>
              <a:latin typeface="Calibri"/>
              <a:ea typeface="ＭＳ Ｐゴシック"/>
            </a:endParaRPr>
          </a:p>
        </p:txBody>
      </p:sp>
      <p:pic>
        <p:nvPicPr>
          <p:cNvPr id="3" name="Picture 2"/>
          <p:cNvPicPr>
            <a:picLocks noChangeAspect="1"/>
          </p:cNvPicPr>
          <p:nvPr/>
        </p:nvPicPr>
        <p:blipFill rotWithShape="1">
          <a:blip r:embed="rId12"/>
          <a:srcRect l="7307" t="5509" r="7645" b="16091"/>
          <a:stretch/>
        </p:blipFill>
        <p:spPr>
          <a:xfrm>
            <a:off x="7973061" y="3832232"/>
            <a:ext cx="2540918" cy="1317513"/>
          </a:xfrm>
          <a:prstGeom prst="rect">
            <a:avLst/>
          </a:prstGeom>
        </p:spPr>
      </p:pic>
    </p:spTree>
    <p:extLst>
      <p:ext uri="{BB962C8B-B14F-4D97-AF65-F5344CB8AC3E}">
        <p14:creationId xmlns:p14="http://schemas.microsoft.com/office/powerpoint/2010/main" val="2270943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AE519-11BB-4BA1-B9A7-757272C54FAA}"/>
              </a:ext>
            </a:extLst>
          </p:cNvPr>
          <p:cNvSpPr>
            <a:spLocks noGrp="1"/>
          </p:cNvSpPr>
          <p:nvPr>
            <p:ph type="title"/>
          </p:nvPr>
        </p:nvSpPr>
        <p:spPr/>
        <p:txBody>
          <a:bodyPr/>
          <a:lstStyle/>
          <a:p>
            <a:r>
              <a:rPr lang="en-GB" dirty="0"/>
              <a:t>Through Teaching…</a:t>
            </a:r>
          </a:p>
        </p:txBody>
      </p:sp>
      <p:pic>
        <p:nvPicPr>
          <p:cNvPr id="3" name="Picture 2">
            <a:extLst>
              <a:ext uri="{FF2B5EF4-FFF2-40B4-BE49-F238E27FC236}">
                <a16:creationId xmlns:a16="http://schemas.microsoft.com/office/drawing/2014/main" id="{532A1306-97F3-4983-94EE-C4B5BC7F590F}"/>
              </a:ext>
            </a:extLst>
          </p:cNvPr>
          <p:cNvPicPr>
            <a:picLocks noChangeAspect="1"/>
          </p:cNvPicPr>
          <p:nvPr/>
        </p:nvPicPr>
        <p:blipFill>
          <a:blip r:embed="rId2"/>
          <a:stretch>
            <a:fillRect/>
          </a:stretch>
        </p:blipFill>
        <p:spPr>
          <a:xfrm>
            <a:off x="947955" y="966409"/>
            <a:ext cx="9613783" cy="5351332"/>
          </a:xfrm>
          <a:prstGeom prst="rect">
            <a:avLst/>
          </a:prstGeom>
        </p:spPr>
      </p:pic>
    </p:spTree>
    <p:extLst>
      <p:ext uri="{BB962C8B-B14F-4D97-AF65-F5344CB8AC3E}">
        <p14:creationId xmlns:p14="http://schemas.microsoft.com/office/powerpoint/2010/main" val="44314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txBox="1">
            <a:spLocks/>
          </p:cNvSpPr>
          <p:nvPr/>
        </p:nvSpPr>
        <p:spPr bwMode="auto">
          <a:xfrm>
            <a:off x="1650751" y="1691852"/>
            <a:ext cx="8915400" cy="2457228"/>
          </a:xfrm>
          <a:prstGeom prst="rect">
            <a:avLst/>
          </a:prstGeom>
          <a:solidFill>
            <a:schemeClr val="accent5">
              <a:lumMod val="20000"/>
              <a:lumOff val="80000"/>
            </a:schemeClr>
          </a:solidFill>
          <a:ln>
            <a:noFill/>
          </a:ln>
          <a:extLst>
            <a:ext uri="{FAA26D3D-D897-4be2-8F04-BA451C77F1D7}">
              <ma14:placeholderFlag xmlns:ma14="http://schemas.microsoft.com/office/mac/drawingml/2011/main" xmlns="" val="1"/>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defRPr/>
            </a:pPr>
            <a:r>
              <a:rPr lang="en-GB" sz="2400" dirty="0">
                <a:solidFill>
                  <a:prstClr val="black"/>
                </a:solidFill>
                <a:latin typeface="Arial"/>
                <a:cs typeface="Arial"/>
              </a:rPr>
              <a:t>	</a:t>
            </a:r>
            <a:r>
              <a:rPr lang="en-GB" sz="2400" dirty="0">
                <a:solidFill>
                  <a:prstClr val="black"/>
                </a:solidFill>
                <a:latin typeface="Arial" panose="020B0604020202020204" pitchFamily="34" charset="0"/>
                <a:cs typeface="Arial" panose="020B0604020202020204" pitchFamily="34" charset="0"/>
              </a:rPr>
              <a:t>High Performance Learning is a research-based, pedagogy-led </a:t>
            </a:r>
            <a:r>
              <a:rPr lang="en-GB" sz="2400" b="1" dirty="0">
                <a:solidFill>
                  <a:prstClr val="black"/>
                </a:solidFill>
                <a:latin typeface="Arial" panose="020B0604020202020204" pitchFamily="34" charset="0"/>
                <a:cs typeface="Arial" panose="020B0604020202020204" pitchFamily="34" charset="0"/>
              </a:rPr>
              <a:t>philosophy</a:t>
            </a:r>
            <a:r>
              <a:rPr lang="en-GB" sz="2400" dirty="0">
                <a:solidFill>
                  <a:prstClr val="black"/>
                </a:solidFill>
                <a:latin typeface="Arial" panose="020B0604020202020204" pitchFamily="34" charset="0"/>
                <a:cs typeface="Arial" panose="020B0604020202020204" pitchFamily="34" charset="0"/>
              </a:rPr>
              <a:t> that sees everyone as a potential high performer. </a:t>
            </a:r>
          </a:p>
          <a:p>
            <a:pPr>
              <a:buNone/>
              <a:defRPr/>
            </a:pPr>
            <a:r>
              <a:rPr lang="en-GB" sz="2400" dirty="0">
                <a:solidFill>
                  <a:prstClr val="black"/>
                </a:solidFill>
                <a:latin typeface="Arial" panose="020B0604020202020204" pitchFamily="34" charset="0"/>
                <a:cs typeface="Arial" panose="020B0604020202020204" pitchFamily="34" charset="0"/>
              </a:rPr>
              <a:t>	It uses a unique teaching and learning </a:t>
            </a:r>
            <a:r>
              <a:rPr lang="en-GB" sz="2400" b="1" dirty="0">
                <a:solidFill>
                  <a:prstClr val="black"/>
                </a:solidFill>
                <a:latin typeface="Arial" panose="020B0604020202020204" pitchFamily="34" charset="0"/>
                <a:cs typeface="Arial" panose="020B0604020202020204" pitchFamily="34" charset="0"/>
              </a:rPr>
              <a:t>framework</a:t>
            </a:r>
            <a:r>
              <a:rPr lang="en-GB" sz="2400" dirty="0">
                <a:solidFill>
                  <a:prstClr val="black"/>
                </a:solidFill>
                <a:latin typeface="Arial" panose="020B0604020202020204" pitchFamily="34" charset="0"/>
                <a:cs typeface="Arial" panose="020B0604020202020204" pitchFamily="34" charset="0"/>
              </a:rPr>
              <a:t> to systematically develop the cognitive skills, values, attitudes and attributes needed for lifetime success. </a:t>
            </a:r>
          </a:p>
          <a:p>
            <a:pPr>
              <a:buNone/>
              <a:defRPr/>
            </a:pPr>
            <a:endParaRPr lang="en-GB" sz="2400" dirty="0">
              <a:solidFill>
                <a:prstClr val="black"/>
              </a:solidFill>
              <a:latin typeface="Arial" panose="020B0604020202020204" pitchFamily="34" charset="0"/>
              <a:cs typeface="Arial" panose="020B0604020202020204" pitchFamily="34" charset="0"/>
            </a:endParaRPr>
          </a:p>
          <a:p>
            <a:pPr algn="ctr">
              <a:buNone/>
              <a:defRPr/>
            </a:pPr>
            <a:endParaRPr lang="en-GB" sz="2400" i="1" dirty="0">
              <a:solidFill>
                <a:prstClr val="black"/>
              </a:solidFill>
              <a:latin typeface="Arial"/>
              <a:cs typeface="Arial"/>
            </a:endParaRPr>
          </a:p>
          <a:p>
            <a:pPr algn="ctr">
              <a:buNone/>
              <a:defRPr/>
            </a:pPr>
            <a:r>
              <a:rPr lang="en-GB" sz="2400" i="1" dirty="0">
                <a:solidFill>
                  <a:prstClr val="black"/>
                </a:solidFill>
                <a:latin typeface="Arial"/>
                <a:cs typeface="Arial"/>
              </a:rPr>
              <a:t>  </a:t>
            </a:r>
          </a:p>
          <a:p>
            <a:pPr algn="ctr">
              <a:buNone/>
              <a:defRPr/>
            </a:pPr>
            <a:r>
              <a:rPr lang="en-GB" sz="2800" i="1" dirty="0">
                <a:solidFill>
                  <a:prstClr val="black"/>
                </a:solidFill>
                <a:latin typeface="Arial"/>
                <a:cs typeface="Arial"/>
              </a:rPr>
              <a:t>								</a:t>
            </a:r>
            <a:endParaRPr lang="en-GB" sz="2400" dirty="0">
              <a:solidFill>
                <a:prstClr val="black"/>
              </a:solidFill>
              <a:latin typeface="Arial"/>
              <a:cs typeface="Arial"/>
            </a:endParaRPr>
          </a:p>
          <a:p>
            <a:pPr algn="ctr">
              <a:buNone/>
              <a:defRPr/>
            </a:pPr>
            <a:endParaRPr lang="en-GB" sz="2800" dirty="0">
              <a:solidFill>
                <a:prstClr val="black"/>
              </a:solidFill>
              <a:latin typeface="Arial"/>
              <a:cs typeface="Arial"/>
            </a:endParaRPr>
          </a:p>
          <a:p>
            <a:pPr algn="ctr">
              <a:buNone/>
              <a:defRPr/>
            </a:pPr>
            <a:endParaRPr lang="en-GB" sz="2800" dirty="0">
              <a:solidFill>
                <a:prstClr val="black"/>
              </a:solidFill>
              <a:latin typeface="Arial"/>
              <a:cs typeface="Arial"/>
            </a:endParaRPr>
          </a:p>
          <a:p>
            <a:pPr algn="ctr">
              <a:buNone/>
              <a:defRPr/>
            </a:pPr>
            <a:endParaRPr lang="en-GB" sz="2800" dirty="0">
              <a:solidFill>
                <a:prstClr val="black"/>
              </a:solidFill>
              <a:latin typeface="Arial"/>
              <a:cs typeface="Arial"/>
            </a:endParaRPr>
          </a:p>
          <a:p>
            <a:pPr algn="ctr">
              <a:buNone/>
              <a:defRPr/>
            </a:pPr>
            <a:r>
              <a:rPr lang="en-GB" sz="2800" dirty="0">
                <a:solidFill>
                  <a:prstClr val="black"/>
                </a:solidFill>
                <a:latin typeface="Arial"/>
                <a:cs typeface="Arial"/>
              </a:rPr>
              <a:t>	</a:t>
            </a:r>
            <a:endParaRPr lang="en-US" sz="2800" dirty="0">
              <a:solidFill>
                <a:prstClr val="black"/>
              </a:solidFill>
              <a:latin typeface="Arial"/>
              <a:cs typeface="Arial"/>
            </a:endParaRPr>
          </a:p>
        </p:txBody>
      </p:sp>
      <p:sp>
        <p:nvSpPr>
          <p:cNvPr id="6" name="TextBox 5"/>
          <p:cNvSpPr txBox="1"/>
          <p:nvPr/>
        </p:nvSpPr>
        <p:spPr>
          <a:xfrm>
            <a:off x="3631951" y="548681"/>
            <a:ext cx="7329264" cy="584775"/>
          </a:xfrm>
          <a:prstGeom prst="rect">
            <a:avLst/>
          </a:prstGeom>
          <a:noFill/>
        </p:spPr>
        <p:txBody>
          <a:bodyPr wrap="square" rtlCol="0">
            <a:spAutoFit/>
          </a:bodyPr>
          <a:lstStyle/>
          <a:p>
            <a:pPr defTabSz="457200" fontAlgn="base">
              <a:spcBef>
                <a:spcPct val="0"/>
              </a:spcBef>
              <a:spcAft>
                <a:spcPct val="0"/>
              </a:spcAft>
            </a:pPr>
            <a:r>
              <a:rPr lang="en-GB" sz="3200" b="1" dirty="0">
                <a:solidFill>
                  <a:srgbClr val="FC5D42"/>
                </a:solidFill>
                <a:latin typeface="Arial" panose="020B0604020202020204" pitchFamily="34" charset="0"/>
                <a:ea typeface="ＭＳ Ｐゴシック"/>
                <a:cs typeface="Arial" panose="020B0604020202020204" pitchFamily="34" charset="0"/>
              </a:rPr>
              <a:t>What is High Performance Learning?</a:t>
            </a:r>
          </a:p>
        </p:txBody>
      </p:sp>
      <p:pic>
        <p:nvPicPr>
          <p:cNvPr id="3" name="Picture 2"/>
          <p:cNvPicPr>
            <a:picLocks noChangeAspect="1"/>
          </p:cNvPicPr>
          <p:nvPr/>
        </p:nvPicPr>
        <p:blipFill>
          <a:blip r:embed="rId2"/>
          <a:stretch>
            <a:fillRect/>
          </a:stretch>
        </p:blipFill>
        <p:spPr>
          <a:xfrm>
            <a:off x="4920319" y="4232196"/>
            <a:ext cx="2376264" cy="1838500"/>
          </a:xfrm>
          <a:prstGeom prst="rect">
            <a:avLst/>
          </a:prstGeom>
        </p:spPr>
      </p:pic>
      <p:pic>
        <p:nvPicPr>
          <p:cNvPr id="4" name="Picture 3"/>
          <p:cNvPicPr>
            <a:picLocks noChangeAspect="1"/>
          </p:cNvPicPr>
          <p:nvPr/>
        </p:nvPicPr>
        <p:blipFill>
          <a:blip r:embed="rId3"/>
          <a:stretch>
            <a:fillRect/>
          </a:stretch>
        </p:blipFill>
        <p:spPr>
          <a:xfrm>
            <a:off x="7424681" y="4243304"/>
            <a:ext cx="3141470" cy="1816284"/>
          </a:xfrm>
          <a:prstGeom prst="rect">
            <a:avLst/>
          </a:prstGeom>
        </p:spPr>
      </p:pic>
      <p:pic>
        <p:nvPicPr>
          <p:cNvPr id="5" name="Picture 4"/>
          <p:cNvPicPr>
            <a:picLocks noChangeAspect="1"/>
          </p:cNvPicPr>
          <p:nvPr/>
        </p:nvPicPr>
        <p:blipFill>
          <a:blip r:embed="rId4"/>
          <a:stretch>
            <a:fillRect/>
          </a:stretch>
        </p:blipFill>
        <p:spPr>
          <a:xfrm>
            <a:off x="1735349" y="4254412"/>
            <a:ext cx="3056873" cy="1816284"/>
          </a:xfrm>
          <a:prstGeom prst="rect">
            <a:avLst/>
          </a:prstGeom>
        </p:spPr>
      </p:pic>
    </p:spTree>
    <p:extLst>
      <p:ext uri="{BB962C8B-B14F-4D97-AF65-F5344CB8AC3E}">
        <p14:creationId xmlns:p14="http://schemas.microsoft.com/office/powerpoint/2010/main" val="1223183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27101-1012-426A-B241-5103AC68D8C6}"/>
              </a:ext>
            </a:extLst>
          </p:cNvPr>
          <p:cNvPicPr>
            <a:picLocks noChangeAspect="1"/>
          </p:cNvPicPr>
          <p:nvPr/>
        </p:nvPicPr>
        <p:blipFill>
          <a:blip r:embed="rId2"/>
          <a:stretch>
            <a:fillRect/>
          </a:stretch>
        </p:blipFill>
        <p:spPr>
          <a:xfrm>
            <a:off x="157453" y="88316"/>
            <a:ext cx="5077262" cy="6769683"/>
          </a:xfrm>
          <a:prstGeom prst="rect">
            <a:avLst/>
          </a:prstGeom>
        </p:spPr>
      </p:pic>
      <p:pic>
        <p:nvPicPr>
          <p:cNvPr id="6" name="Picture 5">
            <a:extLst>
              <a:ext uri="{FF2B5EF4-FFF2-40B4-BE49-F238E27FC236}">
                <a16:creationId xmlns:a16="http://schemas.microsoft.com/office/drawing/2014/main" id="{05F922DA-A34E-42FF-A308-3500347CB430}"/>
              </a:ext>
            </a:extLst>
          </p:cNvPr>
          <p:cNvPicPr>
            <a:picLocks noChangeAspect="1"/>
          </p:cNvPicPr>
          <p:nvPr/>
        </p:nvPicPr>
        <p:blipFill>
          <a:blip r:embed="rId3"/>
          <a:stretch>
            <a:fillRect/>
          </a:stretch>
        </p:blipFill>
        <p:spPr>
          <a:xfrm>
            <a:off x="6806284" y="88316"/>
            <a:ext cx="5122843" cy="6858000"/>
          </a:xfrm>
          <a:prstGeom prst="rect">
            <a:avLst/>
          </a:prstGeom>
        </p:spPr>
      </p:pic>
      <p:sp>
        <p:nvSpPr>
          <p:cNvPr id="7" name="TextBox 6">
            <a:extLst>
              <a:ext uri="{FF2B5EF4-FFF2-40B4-BE49-F238E27FC236}">
                <a16:creationId xmlns:a16="http://schemas.microsoft.com/office/drawing/2014/main" id="{AF056C06-67A2-445C-B6D6-22F91B0B11F9}"/>
              </a:ext>
            </a:extLst>
          </p:cNvPr>
          <p:cNvSpPr txBox="1"/>
          <p:nvPr/>
        </p:nvSpPr>
        <p:spPr>
          <a:xfrm>
            <a:off x="5385717" y="662730"/>
            <a:ext cx="118286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Castle Hill Primary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 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rrow: Left 7">
            <a:extLst>
              <a:ext uri="{FF2B5EF4-FFF2-40B4-BE49-F238E27FC236}">
                <a16:creationId xmlns:a16="http://schemas.microsoft.com/office/drawing/2014/main" id="{224E1458-E928-4592-AAD5-F9F9FCA6863E}"/>
              </a:ext>
            </a:extLst>
          </p:cNvPr>
          <p:cNvSpPr/>
          <p:nvPr/>
        </p:nvSpPr>
        <p:spPr>
          <a:xfrm>
            <a:off x="5472419" y="2727745"/>
            <a:ext cx="735434" cy="3942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E65283E7-7A0F-413A-BCA3-E906972089D1}"/>
              </a:ext>
            </a:extLst>
          </p:cNvPr>
          <p:cNvSpPr/>
          <p:nvPr/>
        </p:nvSpPr>
        <p:spPr>
          <a:xfrm>
            <a:off x="5492001" y="4609748"/>
            <a:ext cx="796954" cy="394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9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DC34BA-2705-45B4-893D-6E4CC52D2F38}"/>
              </a:ext>
            </a:extLst>
          </p:cNvPr>
          <p:cNvPicPr/>
          <p:nvPr/>
        </p:nvPicPr>
        <p:blipFill rotWithShape="1">
          <a:blip r:embed="rId2"/>
          <a:srcRect l="29929" t="12421" r="30861" b="3964"/>
          <a:stretch/>
        </p:blipFill>
        <p:spPr bwMode="auto">
          <a:xfrm>
            <a:off x="6845417" y="805342"/>
            <a:ext cx="4530056" cy="524775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CE9F3E0-063B-454D-B3C4-D53FABA032D9}"/>
              </a:ext>
            </a:extLst>
          </p:cNvPr>
          <p:cNvPicPr/>
          <p:nvPr/>
        </p:nvPicPr>
        <p:blipFill rotWithShape="1">
          <a:blip r:embed="rId3"/>
          <a:srcRect l="860" t="24611" r="41733" b="27207"/>
          <a:stretch/>
        </p:blipFill>
        <p:spPr bwMode="auto">
          <a:xfrm>
            <a:off x="400050" y="2537408"/>
            <a:ext cx="5695950" cy="2886075"/>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80ADA403-4F22-4339-81FE-6D486E5C8B7B}"/>
              </a:ext>
            </a:extLst>
          </p:cNvPr>
          <p:cNvSpPr txBox="1"/>
          <p:nvPr/>
        </p:nvSpPr>
        <p:spPr>
          <a:xfrm>
            <a:off x="400050" y="5714541"/>
            <a:ext cx="4071282" cy="338554"/>
          </a:xfrm>
          <a:prstGeom prst="rect">
            <a:avLst/>
          </a:prstGeom>
          <a:noFill/>
        </p:spPr>
        <p:txBody>
          <a:bodyPr wrap="square" rtlCol="0">
            <a:spAutoFit/>
          </a:bodyPr>
          <a:lstStyle/>
          <a:p>
            <a:r>
              <a:rPr lang="en-GB" sz="1600" dirty="0">
                <a:solidFill>
                  <a:schemeClr val="accent1">
                    <a:lumMod val="50000"/>
                  </a:schemeClr>
                </a:solidFill>
                <a:latin typeface="Arial" panose="020B0604020202020204" pitchFamily="34" charset="0"/>
                <a:cs typeface="Arial" panose="020B0604020202020204" pitchFamily="34" charset="0"/>
              </a:rPr>
              <a:t>Westbourne House – Cards for Parents</a:t>
            </a:r>
          </a:p>
        </p:txBody>
      </p:sp>
      <p:sp>
        <p:nvSpPr>
          <p:cNvPr id="11" name="TextBox 10">
            <a:extLst>
              <a:ext uri="{FF2B5EF4-FFF2-40B4-BE49-F238E27FC236}">
                <a16:creationId xmlns:a16="http://schemas.microsoft.com/office/drawing/2014/main" id="{9CEF6E93-56AC-454B-A504-F73AE24F2B43}"/>
              </a:ext>
            </a:extLst>
          </p:cNvPr>
          <p:cNvSpPr txBox="1"/>
          <p:nvPr/>
        </p:nvSpPr>
        <p:spPr>
          <a:xfrm>
            <a:off x="7105475" y="343948"/>
            <a:ext cx="3741490" cy="338554"/>
          </a:xfrm>
          <a:prstGeom prst="rect">
            <a:avLst/>
          </a:prstGeom>
          <a:noFill/>
        </p:spPr>
        <p:txBody>
          <a:bodyPr wrap="square" rtlCol="0">
            <a:spAutoFit/>
          </a:bodyPr>
          <a:lstStyle/>
          <a:p>
            <a:r>
              <a:rPr lang="en-GB" sz="1600" dirty="0" err="1">
                <a:solidFill>
                  <a:schemeClr val="accent1">
                    <a:lumMod val="50000"/>
                  </a:schemeClr>
                </a:solidFill>
                <a:latin typeface="Arial" panose="020B0604020202020204" pitchFamily="34" charset="0"/>
                <a:cs typeface="Arial" panose="020B0604020202020204" pitchFamily="34" charset="0"/>
              </a:rPr>
              <a:t>Tormead</a:t>
            </a:r>
            <a:r>
              <a:rPr lang="en-GB" sz="1600" dirty="0">
                <a:solidFill>
                  <a:schemeClr val="accent1">
                    <a:lumMod val="50000"/>
                  </a:schemeClr>
                </a:solidFill>
                <a:latin typeface="Arial" panose="020B0604020202020204" pitchFamily="34" charset="0"/>
                <a:cs typeface="Arial" panose="020B0604020202020204" pitchFamily="34" charset="0"/>
              </a:rPr>
              <a:t> – Parent Newsletter</a:t>
            </a:r>
          </a:p>
        </p:txBody>
      </p:sp>
      <p:sp>
        <p:nvSpPr>
          <p:cNvPr id="14" name="TextBox 13">
            <a:extLst>
              <a:ext uri="{FF2B5EF4-FFF2-40B4-BE49-F238E27FC236}">
                <a16:creationId xmlns:a16="http://schemas.microsoft.com/office/drawing/2014/main" id="{0DF3A564-A424-44BA-9D14-A83763CFFAAC}"/>
              </a:ext>
            </a:extLst>
          </p:cNvPr>
          <p:cNvSpPr txBox="1"/>
          <p:nvPr/>
        </p:nvSpPr>
        <p:spPr>
          <a:xfrm>
            <a:off x="1535185" y="1434517"/>
            <a:ext cx="3598878" cy="584775"/>
          </a:xfrm>
          <a:prstGeom prst="rect">
            <a:avLst/>
          </a:prstGeom>
          <a:noFill/>
        </p:spPr>
        <p:txBody>
          <a:bodyPr wrap="square" rtlCol="0">
            <a:spAutoFit/>
          </a:bodyPr>
          <a:lstStyle/>
          <a:p>
            <a:r>
              <a:rPr lang="en-GB" sz="3200" dirty="0">
                <a:solidFill>
                  <a:srgbClr val="FF0000"/>
                </a:solidFill>
                <a:latin typeface="Arial" panose="020B0604020202020204" pitchFamily="34" charset="0"/>
                <a:cs typeface="Arial" panose="020B0604020202020204" pitchFamily="34" charset="0"/>
              </a:rPr>
              <a:t>Engaging Parents</a:t>
            </a:r>
          </a:p>
        </p:txBody>
      </p:sp>
    </p:spTree>
    <p:extLst>
      <p:ext uri="{BB962C8B-B14F-4D97-AF65-F5344CB8AC3E}">
        <p14:creationId xmlns:p14="http://schemas.microsoft.com/office/powerpoint/2010/main" val="2618153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46166-7D92-4161-8D3D-0C7D64ECB215}"/>
              </a:ext>
            </a:extLst>
          </p:cNvPr>
          <p:cNvPicPr/>
          <p:nvPr/>
        </p:nvPicPr>
        <p:blipFill rotWithShape="1">
          <a:blip r:embed="rId2"/>
          <a:srcRect l="15690" t="8980" r="15747" b="4089"/>
          <a:stretch/>
        </p:blipFill>
        <p:spPr bwMode="auto">
          <a:xfrm>
            <a:off x="369203" y="1568959"/>
            <a:ext cx="5726797" cy="370793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544A714-3065-451E-8DFA-543DB57212AC}"/>
              </a:ext>
            </a:extLst>
          </p:cNvPr>
          <p:cNvPicPr/>
          <p:nvPr/>
        </p:nvPicPr>
        <p:blipFill rotWithShape="1">
          <a:blip r:embed="rId3"/>
          <a:srcRect l="13919" t="23734" r="46053" b="27167"/>
          <a:stretch/>
        </p:blipFill>
        <p:spPr bwMode="auto">
          <a:xfrm>
            <a:off x="6627345" y="1350628"/>
            <a:ext cx="5343700" cy="351918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DF05A23-5101-43E4-A49E-949D39A93C50}"/>
              </a:ext>
            </a:extLst>
          </p:cNvPr>
          <p:cNvSpPr txBox="1"/>
          <p:nvPr/>
        </p:nvSpPr>
        <p:spPr>
          <a:xfrm>
            <a:off x="4051882" y="309880"/>
            <a:ext cx="5324213" cy="584775"/>
          </a:xfrm>
          <a:prstGeom prst="rect">
            <a:avLst/>
          </a:prstGeom>
          <a:noFill/>
        </p:spPr>
        <p:txBody>
          <a:bodyPr wrap="square" rtlCol="0">
            <a:spAutoFit/>
          </a:bodyPr>
          <a:lstStyle/>
          <a:p>
            <a:r>
              <a:rPr lang="en-GB" sz="3200" dirty="0">
                <a:solidFill>
                  <a:srgbClr val="FF0000"/>
                </a:solidFill>
                <a:latin typeface="Arial" panose="020B0604020202020204" pitchFamily="34" charset="0"/>
                <a:cs typeface="Arial" panose="020B0604020202020204" pitchFamily="34" charset="0"/>
              </a:rPr>
              <a:t>With Students….</a:t>
            </a:r>
          </a:p>
        </p:txBody>
      </p:sp>
      <p:sp>
        <p:nvSpPr>
          <p:cNvPr id="7" name="TextBox 6">
            <a:extLst>
              <a:ext uri="{FF2B5EF4-FFF2-40B4-BE49-F238E27FC236}">
                <a16:creationId xmlns:a16="http://schemas.microsoft.com/office/drawing/2014/main" id="{584EA2EF-2351-4B33-AD3A-68AD2A96AE4C}"/>
              </a:ext>
            </a:extLst>
          </p:cNvPr>
          <p:cNvSpPr txBox="1"/>
          <p:nvPr/>
        </p:nvSpPr>
        <p:spPr>
          <a:xfrm>
            <a:off x="497834" y="5581865"/>
            <a:ext cx="5598166" cy="369332"/>
          </a:xfrm>
          <a:prstGeom prst="rect">
            <a:avLst/>
          </a:prstGeom>
          <a:noFill/>
        </p:spPr>
        <p:txBody>
          <a:bodyPr wrap="square" rtlCol="0">
            <a:spAutoFit/>
          </a:bodyPr>
          <a:lstStyle/>
          <a:p>
            <a:r>
              <a:rPr lang="en-GB" dirty="0">
                <a:solidFill>
                  <a:schemeClr val="accent1">
                    <a:lumMod val="50000"/>
                  </a:schemeClr>
                </a:solidFill>
                <a:latin typeface="Arial" panose="020B0604020202020204" pitchFamily="34" charset="0"/>
                <a:cs typeface="Arial" panose="020B0604020202020204" pitchFamily="34" charset="0"/>
              </a:rPr>
              <a:t>St </a:t>
            </a:r>
            <a:r>
              <a:rPr lang="en-GB" dirty="0" err="1">
                <a:solidFill>
                  <a:schemeClr val="accent1">
                    <a:lumMod val="50000"/>
                  </a:schemeClr>
                </a:solidFill>
                <a:latin typeface="Arial" panose="020B0604020202020204" pitchFamily="34" charset="0"/>
                <a:cs typeface="Arial" panose="020B0604020202020204" pitchFamily="34" charset="0"/>
              </a:rPr>
              <a:t>Swithun’s</a:t>
            </a:r>
            <a:r>
              <a:rPr lang="en-GB" dirty="0">
                <a:solidFill>
                  <a:schemeClr val="accent1">
                    <a:lumMod val="50000"/>
                  </a:schemeClr>
                </a:solidFill>
                <a:latin typeface="Arial" panose="020B0604020202020204" pitchFamily="34" charset="0"/>
                <a:cs typeface="Arial" panose="020B0604020202020204" pitchFamily="34" charset="0"/>
              </a:rPr>
              <a:t> - Hashtags</a:t>
            </a:r>
          </a:p>
        </p:txBody>
      </p:sp>
      <p:sp>
        <p:nvSpPr>
          <p:cNvPr id="8" name="TextBox 7">
            <a:extLst>
              <a:ext uri="{FF2B5EF4-FFF2-40B4-BE49-F238E27FC236}">
                <a16:creationId xmlns:a16="http://schemas.microsoft.com/office/drawing/2014/main" id="{AEC535F0-3E6B-42EF-A7CA-4DD569C1BD3B}"/>
              </a:ext>
            </a:extLst>
          </p:cNvPr>
          <p:cNvSpPr txBox="1"/>
          <p:nvPr/>
        </p:nvSpPr>
        <p:spPr>
          <a:xfrm>
            <a:off x="7189364" y="4907561"/>
            <a:ext cx="4219663" cy="369332"/>
          </a:xfrm>
          <a:prstGeom prst="rect">
            <a:avLst/>
          </a:prstGeom>
          <a:noFill/>
        </p:spPr>
        <p:txBody>
          <a:bodyPr wrap="square" rtlCol="0">
            <a:spAutoFit/>
          </a:bodyPr>
          <a:lstStyle/>
          <a:p>
            <a:r>
              <a:rPr lang="en-GB" dirty="0">
                <a:solidFill>
                  <a:schemeClr val="accent1">
                    <a:lumMod val="50000"/>
                  </a:schemeClr>
                </a:solidFill>
                <a:latin typeface="Arial" panose="020B0604020202020204" pitchFamily="34" charset="0"/>
                <a:cs typeface="Arial" panose="020B0604020202020204" pitchFamily="34" charset="0"/>
              </a:rPr>
              <a:t>Mount’s Bay – Pupil Passports</a:t>
            </a:r>
          </a:p>
        </p:txBody>
      </p:sp>
    </p:spTree>
    <p:extLst>
      <p:ext uri="{BB962C8B-B14F-4D97-AF65-F5344CB8AC3E}">
        <p14:creationId xmlns:p14="http://schemas.microsoft.com/office/powerpoint/2010/main" val="390010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2" name="Title 1"/>
          <p:cNvSpPr>
            <a:spLocks noGrp="1"/>
          </p:cNvSpPr>
          <p:nvPr>
            <p:ph type="ctrTitle"/>
          </p:nvPr>
        </p:nvSpPr>
        <p:spPr>
          <a:xfrm>
            <a:off x="1775520" y="2348880"/>
            <a:ext cx="8420100" cy="2022362"/>
          </a:xfrm>
        </p:spPr>
        <p:txBody>
          <a:bodyPr>
            <a:normAutofit/>
          </a:bodyPr>
          <a:lstStyle/>
          <a:p>
            <a:r>
              <a:rPr lang="en-GB" dirty="0"/>
              <a:t>Visioning the Future</a:t>
            </a:r>
          </a:p>
        </p:txBody>
      </p:sp>
    </p:spTree>
    <p:extLst>
      <p:ext uri="{BB962C8B-B14F-4D97-AF65-F5344CB8AC3E}">
        <p14:creationId xmlns:p14="http://schemas.microsoft.com/office/powerpoint/2010/main" val="1567302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244" y="188640"/>
            <a:ext cx="7005662" cy="1105468"/>
          </a:xfrm>
        </p:spPr>
        <p:txBody>
          <a:bodyPr>
            <a:normAutofit fontScale="90000"/>
          </a:bodyPr>
          <a:lstStyle/>
          <a:p>
            <a:r>
              <a:rPr lang="en-GB" sz="4000" dirty="0">
                <a:solidFill>
                  <a:srgbClr val="FC5D42"/>
                </a:solidFill>
              </a:rPr>
              <a:t>What changes in an HPL school ……..</a:t>
            </a:r>
          </a:p>
        </p:txBody>
      </p:sp>
      <p:sp>
        <p:nvSpPr>
          <p:cNvPr id="4" name="Rectangle 3"/>
          <p:cNvSpPr/>
          <p:nvPr/>
        </p:nvSpPr>
        <p:spPr>
          <a:xfrm>
            <a:off x="5949249" y="2492949"/>
            <a:ext cx="1801324" cy="9361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6" name="Rectangle 5"/>
          <p:cNvSpPr/>
          <p:nvPr/>
        </p:nvSpPr>
        <p:spPr>
          <a:xfrm>
            <a:off x="5978988" y="3974292"/>
            <a:ext cx="1804225" cy="9361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9" name="Rectangle 8"/>
          <p:cNvSpPr/>
          <p:nvPr/>
        </p:nvSpPr>
        <p:spPr>
          <a:xfrm>
            <a:off x="3498200" y="2529120"/>
            <a:ext cx="1811722" cy="9361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10" name="Rectangle 9"/>
          <p:cNvSpPr/>
          <p:nvPr/>
        </p:nvSpPr>
        <p:spPr>
          <a:xfrm>
            <a:off x="3526100" y="3938433"/>
            <a:ext cx="1804225" cy="9361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11" name="Rectangle 10"/>
          <p:cNvSpPr/>
          <p:nvPr/>
        </p:nvSpPr>
        <p:spPr>
          <a:xfrm>
            <a:off x="8553274" y="3231898"/>
            <a:ext cx="1527393" cy="9361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5" name="TextBox 4"/>
          <p:cNvSpPr txBox="1"/>
          <p:nvPr/>
        </p:nvSpPr>
        <p:spPr>
          <a:xfrm>
            <a:off x="3915221" y="2855794"/>
            <a:ext cx="877598" cy="369332"/>
          </a:xfrm>
          <a:prstGeom prst="rect">
            <a:avLst/>
          </a:prstGeom>
          <a:noFill/>
        </p:spPr>
        <p:txBody>
          <a:bodyPr wrap="square" rtlCol="0">
            <a:spAutoFit/>
          </a:bodyPr>
          <a:lstStyle/>
          <a:p>
            <a:pPr defTabSz="457200" fontAlgn="base">
              <a:spcBef>
                <a:spcPct val="0"/>
              </a:spcBef>
              <a:spcAft>
                <a:spcPct val="0"/>
              </a:spcAft>
            </a:pPr>
            <a:r>
              <a:rPr lang="en-GB" dirty="0">
                <a:solidFill>
                  <a:prstClr val="black"/>
                </a:solidFill>
                <a:latin typeface="Arial" panose="020B0604020202020204" pitchFamily="34" charset="0"/>
                <a:ea typeface="ＭＳ Ｐゴシック"/>
                <a:cs typeface="Arial" panose="020B0604020202020204" pitchFamily="34" charset="0"/>
              </a:rPr>
              <a:t>Beliefs</a:t>
            </a:r>
          </a:p>
        </p:txBody>
      </p:sp>
      <p:sp>
        <p:nvSpPr>
          <p:cNvPr id="12" name="TextBox 11"/>
          <p:cNvSpPr txBox="1"/>
          <p:nvPr/>
        </p:nvSpPr>
        <p:spPr>
          <a:xfrm>
            <a:off x="5881052" y="2683343"/>
            <a:ext cx="2018474" cy="646331"/>
          </a:xfrm>
          <a:prstGeom prst="rect">
            <a:avLst/>
          </a:prstGeom>
          <a:noFill/>
        </p:spPr>
        <p:txBody>
          <a:bodyPr wrap="square" rtlCol="0">
            <a:spAutoFit/>
          </a:bodyPr>
          <a:lstStyle/>
          <a:p>
            <a:pPr algn="ctr" defTabSz="457200" fontAlgn="base">
              <a:spcBef>
                <a:spcPct val="0"/>
              </a:spcBef>
              <a:spcAft>
                <a:spcPct val="0"/>
              </a:spcAft>
            </a:pPr>
            <a:r>
              <a:rPr lang="en-GB" dirty="0">
                <a:solidFill>
                  <a:prstClr val="black"/>
                </a:solidFill>
                <a:latin typeface="Arial" panose="020B0604020202020204" pitchFamily="34" charset="0"/>
                <a:ea typeface="ＭＳ Ｐゴシック"/>
                <a:cs typeface="Arial" panose="020B0604020202020204" pitchFamily="34" charset="0"/>
              </a:rPr>
              <a:t>Professional practice</a:t>
            </a:r>
          </a:p>
        </p:txBody>
      </p:sp>
      <p:sp>
        <p:nvSpPr>
          <p:cNvPr id="14" name="TextBox 13"/>
          <p:cNvSpPr txBox="1"/>
          <p:nvPr/>
        </p:nvSpPr>
        <p:spPr>
          <a:xfrm>
            <a:off x="3833950" y="4244030"/>
            <a:ext cx="1872208" cy="369332"/>
          </a:xfrm>
          <a:prstGeom prst="rect">
            <a:avLst/>
          </a:prstGeom>
          <a:noFill/>
        </p:spPr>
        <p:txBody>
          <a:bodyPr wrap="square" rtlCol="0">
            <a:spAutoFit/>
          </a:bodyPr>
          <a:lstStyle/>
          <a:p>
            <a:pPr defTabSz="457200" fontAlgn="base">
              <a:spcBef>
                <a:spcPct val="0"/>
              </a:spcBef>
              <a:spcAft>
                <a:spcPct val="0"/>
              </a:spcAft>
            </a:pPr>
            <a:r>
              <a:rPr lang="en-GB" dirty="0">
                <a:solidFill>
                  <a:prstClr val="black"/>
                </a:solidFill>
                <a:latin typeface="Arial" panose="020B0604020202020204" pitchFamily="34" charset="0"/>
                <a:ea typeface="ＭＳ Ｐゴシック"/>
                <a:cs typeface="Arial" panose="020B0604020202020204" pitchFamily="34" charset="0"/>
              </a:rPr>
              <a:t>Self-belief</a:t>
            </a:r>
          </a:p>
        </p:txBody>
      </p:sp>
      <p:sp>
        <p:nvSpPr>
          <p:cNvPr id="15" name="TextBox 14"/>
          <p:cNvSpPr txBox="1"/>
          <p:nvPr/>
        </p:nvSpPr>
        <p:spPr>
          <a:xfrm>
            <a:off x="6115705" y="4131173"/>
            <a:ext cx="1547023" cy="646331"/>
          </a:xfrm>
          <a:prstGeom prst="rect">
            <a:avLst/>
          </a:prstGeom>
          <a:noFill/>
        </p:spPr>
        <p:txBody>
          <a:bodyPr wrap="square" rtlCol="0">
            <a:spAutoFit/>
          </a:bodyPr>
          <a:lstStyle/>
          <a:p>
            <a:pPr algn="ctr" defTabSz="457200" fontAlgn="base">
              <a:spcBef>
                <a:spcPct val="0"/>
              </a:spcBef>
              <a:spcAft>
                <a:spcPct val="0"/>
              </a:spcAft>
            </a:pPr>
            <a:r>
              <a:rPr lang="en-GB" dirty="0">
                <a:solidFill>
                  <a:prstClr val="black"/>
                </a:solidFill>
                <a:latin typeface="Arial" panose="020B0604020202020204" pitchFamily="34" charset="0"/>
                <a:ea typeface="ＭＳ Ｐゴシック"/>
                <a:cs typeface="Arial" panose="020B0604020202020204" pitchFamily="34" charset="0"/>
              </a:rPr>
              <a:t>Approach to learning </a:t>
            </a:r>
          </a:p>
        </p:txBody>
      </p:sp>
      <p:sp>
        <p:nvSpPr>
          <p:cNvPr id="16" name="TextBox 15"/>
          <p:cNvSpPr txBox="1"/>
          <p:nvPr/>
        </p:nvSpPr>
        <p:spPr>
          <a:xfrm>
            <a:off x="8697531" y="3404596"/>
            <a:ext cx="1930715" cy="646331"/>
          </a:xfrm>
          <a:prstGeom prst="rect">
            <a:avLst/>
          </a:prstGeom>
          <a:noFill/>
        </p:spPr>
        <p:txBody>
          <a:bodyPr wrap="square" rtlCol="0">
            <a:spAutoFit/>
          </a:bodyPr>
          <a:lstStyle/>
          <a:p>
            <a:pPr defTabSz="457200" fontAlgn="base">
              <a:spcBef>
                <a:spcPct val="0"/>
              </a:spcBef>
              <a:spcAft>
                <a:spcPct val="0"/>
              </a:spcAft>
            </a:pPr>
            <a:r>
              <a:rPr lang="en-GB" dirty="0">
                <a:solidFill>
                  <a:prstClr val="black"/>
                </a:solidFill>
                <a:latin typeface="Arial" panose="020B0604020202020204" pitchFamily="34" charset="0"/>
                <a:ea typeface="ＭＳ Ｐゴシック"/>
                <a:cs typeface="Arial" panose="020B0604020202020204" pitchFamily="34" charset="0"/>
              </a:rPr>
              <a:t>Student outcomes </a:t>
            </a:r>
          </a:p>
        </p:txBody>
      </p:sp>
      <p:sp>
        <p:nvSpPr>
          <p:cNvPr id="17" name="Right Arrow 16"/>
          <p:cNvSpPr/>
          <p:nvPr/>
        </p:nvSpPr>
        <p:spPr>
          <a:xfrm>
            <a:off x="5343491" y="2785428"/>
            <a:ext cx="567232" cy="393764"/>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19" name="Right Arrow 18"/>
          <p:cNvSpPr/>
          <p:nvPr/>
        </p:nvSpPr>
        <p:spPr>
          <a:xfrm rot="20588272">
            <a:off x="7855879" y="3840672"/>
            <a:ext cx="661201" cy="393764"/>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20" name="Right Arrow 19"/>
          <p:cNvSpPr/>
          <p:nvPr/>
        </p:nvSpPr>
        <p:spPr>
          <a:xfrm>
            <a:off x="5377254" y="4261059"/>
            <a:ext cx="567232" cy="393764"/>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21" name="Right Arrow 20"/>
          <p:cNvSpPr/>
          <p:nvPr/>
        </p:nvSpPr>
        <p:spPr>
          <a:xfrm rot="1566093">
            <a:off x="7813259" y="3220650"/>
            <a:ext cx="677326" cy="393764"/>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a:solidFill>
                <a:prstClr val="white"/>
              </a:solidFill>
              <a:latin typeface="Calibri"/>
            </a:endParaRPr>
          </a:p>
        </p:txBody>
      </p:sp>
      <p:sp>
        <p:nvSpPr>
          <p:cNvPr id="3" name="TextBox 2"/>
          <p:cNvSpPr txBox="1"/>
          <p:nvPr/>
        </p:nvSpPr>
        <p:spPr>
          <a:xfrm>
            <a:off x="2002045" y="2897960"/>
            <a:ext cx="1159147" cy="392415"/>
          </a:xfrm>
          <a:prstGeom prst="rect">
            <a:avLst/>
          </a:prstGeom>
          <a:noFill/>
        </p:spPr>
        <p:txBody>
          <a:bodyPr wrap="square" rtlCol="0">
            <a:spAutoFit/>
          </a:bodyPr>
          <a:lstStyle/>
          <a:p>
            <a:pPr defTabSz="457200" fontAlgn="base">
              <a:spcBef>
                <a:spcPct val="0"/>
              </a:spcBef>
              <a:spcAft>
                <a:spcPct val="0"/>
              </a:spcAft>
            </a:pPr>
            <a:r>
              <a:rPr lang="en-GB" sz="1950" b="1" dirty="0">
                <a:solidFill>
                  <a:srgbClr val="FC5D42"/>
                </a:solidFill>
                <a:latin typeface="Arial" panose="020B0604020202020204" pitchFamily="34" charset="0"/>
                <a:ea typeface="ＭＳ Ｐゴシック"/>
                <a:cs typeface="Arial" panose="020B0604020202020204" pitchFamily="34" charset="0"/>
              </a:rPr>
              <a:t>Teacher</a:t>
            </a:r>
            <a:endParaRPr lang="en-GB" sz="1950" dirty="0">
              <a:solidFill>
                <a:srgbClr val="FC5D42"/>
              </a:solidFill>
              <a:latin typeface="Georgia" pitchFamily="18" charset="0"/>
              <a:ea typeface="ＭＳ Ｐゴシック"/>
            </a:endParaRPr>
          </a:p>
        </p:txBody>
      </p:sp>
      <p:sp>
        <p:nvSpPr>
          <p:cNvPr id="7" name="TextBox 6"/>
          <p:cNvSpPr txBox="1"/>
          <p:nvPr/>
        </p:nvSpPr>
        <p:spPr>
          <a:xfrm>
            <a:off x="1934321" y="4232932"/>
            <a:ext cx="1242553" cy="392415"/>
          </a:xfrm>
          <a:prstGeom prst="rect">
            <a:avLst/>
          </a:prstGeom>
          <a:noFill/>
        </p:spPr>
        <p:txBody>
          <a:bodyPr wrap="square" rtlCol="0">
            <a:spAutoFit/>
          </a:bodyPr>
          <a:lstStyle/>
          <a:p>
            <a:pPr defTabSz="457200" fontAlgn="base">
              <a:spcBef>
                <a:spcPct val="0"/>
              </a:spcBef>
              <a:spcAft>
                <a:spcPct val="0"/>
              </a:spcAft>
            </a:pPr>
            <a:r>
              <a:rPr lang="en-GB" sz="1950" b="1" dirty="0">
                <a:solidFill>
                  <a:srgbClr val="002060"/>
                </a:solidFill>
                <a:latin typeface="Arial" panose="020B0604020202020204" pitchFamily="34" charset="0"/>
                <a:ea typeface="ＭＳ Ｐゴシック"/>
                <a:cs typeface="Arial" panose="020B0604020202020204" pitchFamily="34" charset="0"/>
              </a:rPr>
              <a:t>Students</a:t>
            </a:r>
            <a:endParaRPr lang="en-GB" sz="1950" dirty="0">
              <a:solidFill>
                <a:srgbClr val="002060"/>
              </a:solidFill>
              <a:latin typeface="Georgia" pitchFamily="18" charset="0"/>
              <a:ea typeface="ＭＳ Ｐゴシック"/>
            </a:endParaRPr>
          </a:p>
        </p:txBody>
      </p:sp>
      <p:cxnSp>
        <p:nvCxnSpPr>
          <p:cNvPr id="47" name="Straight Arrow Connector 46"/>
          <p:cNvCxnSpPr/>
          <p:nvPr/>
        </p:nvCxnSpPr>
        <p:spPr>
          <a:xfrm>
            <a:off x="3498202" y="3469904"/>
            <a:ext cx="551043" cy="460095"/>
          </a:xfrm>
          <a:prstGeom prst="straightConnector1">
            <a:avLst/>
          </a:prstGeom>
          <a:ln w="22225">
            <a:solidFill>
              <a:srgbClr val="FC5D4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655082" y="3478341"/>
            <a:ext cx="551043" cy="460095"/>
          </a:xfrm>
          <a:prstGeom prst="straightConnector1">
            <a:avLst/>
          </a:prstGeom>
          <a:ln w="22225">
            <a:solidFill>
              <a:srgbClr val="FC5D4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5960154" y="3451712"/>
            <a:ext cx="551043" cy="460095"/>
          </a:xfrm>
          <a:prstGeom prst="straightConnector1">
            <a:avLst/>
          </a:prstGeom>
          <a:ln w="22225">
            <a:solidFill>
              <a:srgbClr val="FC5D4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106285" y="3465225"/>
            <a:ext cx="538463" cy="460094"/>
          </a:xfrm>
          <a:prstGeom prst="straightConnector1">
            <a:avLst/>
          </a:prstGeom>
          <a:ln w="2222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111685" y="3485385"/>
            <a:ext cx="551043" cy="460095"/>
          </a:xfrm>
          <a:prstGeom prst="straightConnector1">
            <a:avLst/>
          </a:prstGeom>
          <a:ln w="22225">
            <a:solidFill>
              <a:srgbClr val="FC5D4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256201" y="3417047"/>
            <a:ext cx="605501" cy="499013"/>
          </a:xfrm>
          <a:prstGeom prst="straightConnector1">
            <a:avLst/>
          </a:prstGeom>
          <a:ln w="2222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6531902" y="3465225"/>
            <a:ext cx="524243" cy="458098"/>
          </a:xfrm>
          <a:prstGeom prst="straightConnector1">
            <a:avLst/>
          </a:prstGeom>
          <a:ln w="2222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124273" y="3085511"/>
            <a:ext cx="280428" cy="0"/>
          </a:xfrm>
          <a:prstGeom prst="straightConnector1">
            <a:avLst/>
          </a:prstGeom>
          <a:ln w="22225">
            <a:solidFill>
              <a:srgbClr val="FC5D4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124275" y="4414026"/>
            <a:ext cx="389135" cy="6456"/>
          </a:xfrm>
          <a:prstGeom prst="straightConnector1">
            <a:avLst/>
          </a:prstGeom>
          <a:ln w="2222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916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title"/>
          </p:nvPr>
        </p:nvSpPr>
        <p:spPr>
          <a:xfrm>
            <a:off x="4428212" y="642940"/>
            <a:ext cx="5692100" cy="898193"/>
          </a:xfrm>
          <a:prstGeom prst="rect">
            <a:avLst/>
          </a:prstGeom>
          <a:noFill/>
          <a:ln>
            <a:noFill/>
          </a:ln>
        </p:spPr>
        <p:txBody>
          <a:bodyPr spcFirstLastPara="1" vert="horz" wrap="square" lIns="74283" tIns="37131" rIns="74283" bIns="37131" rtlCol="0" anchor="ctr" anchorCtr="0">
            <a:noAutofit/>
          </a:bodyPr>
          <a:lstStyle/>
          <a:p>
            <a:r>
              <a:rPr lang="en-GB" dirty="0"/>
              <a:t>	Task </a:t>
            </a:r>
            <a:endParaRPr dirty="0"/>
          </a:p>
        </p:txBody>
      </p:sp>
      <p:sp>
        <p:nvSpPr>
          <p:cNvPr id="665" name="Shape 665"/>
          <p:cNvSpPr txBox="1"/>
          <p:nvPr/>
        </p:nvSpPr>
        <p:spPr>
          <a:xfrm>
            <a:off x="1706065" y="1530303"/>
            <a:ext cx="7547339" cy="875240"/>
          </a:xfrm>
          <a:prstGeom prst="rect">
            <a:avLst/>
          </a:prstGeom>
          <a:noFill/>
          <a:ln>
            <a:noFill/>
          </a:ln>
        </p:spPr>
        <p:txBody>
          <a:bodyPr spcFirstLastPara="1" wrap="square" lIns="74283" tIns="37131" rIns="74283" bIns="37131" anchor="t" anchorCtr="0">
            <a:noAutofit/>
          </a:bodyPr>
          <a:lstStyle/>
          <a:p>
            <a:pPr defTabSz="742950"/>
            <a:r>
              <a:rPr lang="en-GB" sz="2600" b="1" dirty="0">
                <a:solidFill>
                  <a:srgbClr val="E85024"/>
                </a:solidFill>
                <a:latin typeface="Arial"/>
                <a:ea typeface="Arial"/>
                <a:cs typeface="Arial"/>
                <a:sym typeface="Arial"/>
              </a:rPr>
              <a:t>Visioning the Future </a:t>
            </a:r>
            <a:endParaRPr sz="1463" dirty="0">
              <a:solidFill>
                <a:prstClr val="black"/>
              </a:solidFill>
              <a:latin typeface="Calibri"/>
              <a:ea typeface="ＭＳ Ｐゴシック"/>
            </a:endParaRPr>
          </a:p>
          <a:p>
            <a:pPr defTabSz="742950"/>
            <a:endParaRPr sz="2600" dirty="0">
              <a:solidFill>
                <a:prstClr val="black"/>
              </a:solidFill>
              <a:latin typeface="Arial"/>
              <a:ea typeface="Arial"/>
              <a:cs typeface="Arial"/>
              <a:sym typeface="Arial"/>
            </a:endParaRPr>
          </a:p>
        </p:txBody>
      </p:sp>
      <p:sp>
        <p:nvSpPr>
          <p:cNvPr id="666" name="Shape 666"/>
          <p:cNvSpPr txBox="1"/>
          <p:nvPr/>
        </p:nvSpPr>
        <p:spPr>
          <a:xfrm>
            <a:off x="1456888" y="2119669"/>
            <a:ext cx="9278224" cy="4029461"/>
          </a:xfrm>
          <a:prstGeom prst="rect">
            <a:avLst/>
          </a:prstGeom>
          <a:solidFill>
            <a:srgbClr val="9CC2E5"/>
          </a:solidFill>
          <a:ln>
            <a:noFill/>
          </a:ln>
        </p:spPr>
        <p:txBody>
          <a:bodyPr spcFirstLastPara="1" wrap="square" lIns="74283" tIns="37131" rIns="74283" bIns="37131" anchor="t" anchorCtr="0">
            <a:noAutofit/>
          </a:bodyPr>
          <a:lstStyle/>
          <a:p>
            <a:pPr marL="514350" indent="-514350" defTabSz="742950">
              <a:buFont typeface="+mj-lt"/>
              <a:buAutoNum type="arabicPeriod"/>
            </a:pPr>
            <a:r>
              <a:rPr lang="en-GB" sz="2600" dirty="0">
                <a:solidFill>
                  <a:prstClr val="black"/>
                </a:solidFill>
                <a:latin typeface="Arial"/>
                <a:ea typeface="Arial"/>
                <a:cs typeface="Arial"/>
                <a:sym typeface="Arial"/>
              </a:rPr>
              <a:t>Put the heading </a:t>
            </a:r>
            <a:r>
              <a:rPr lang="en-GB" sz="2600" b="1" dirty="0">
                <a:solidFill>
                  <a:prstClr val="black"/>
                </a:solidFill>
                <a:latin typeface="Arial"/>
                <a:ea typeface="Arial"/>
                <a:cs typeface="Arial"/>
                <a:sym typeface="Arial"/>
              </a:rPr>
              <a:t>Adults</a:t>
            </a:r>
            <a:r>
              <a:rPr lang="en-GB" sz="2600" dirty="0">
                <a:solidFill>
                  <a:prstClr val="black"/>
                </a:solidFill>
                <a:latin typeface="Arial"/>
                <a:ea typeface="Arial"/>
                <a:cs typeface="Arial"/>
                <a:sym typeface="Arial"/>
              </a:rPr>
              <a:t> on one piece of paper and the heading </a:t>
            </a:r>
            <a:r>
              <a:rPr lang="en-GB" sz="2600" b="1" dirty="0">
                <a:solidFill>
                  <a:prstClr val="black"/>
                </a:solidFill>
                <a:latin typeface="Arial"/>
                <a:ea typeface="Arial"/>
                <a:cs typeface="Arial"/>
                <a:sym typeface="Arial"/>
              </a:rPr>
              <a:t>Children</a:t>
            </a:r>
            <a:r>
              <a:rPr lang="en-GB" sz="2600" dirty="0">
                <a:solidFill>
                  <a:prstClr val="black"/>
                </a:solidFill>
                <a:latin typeface="Arial"/>
                <a:ea typeface="Arial"/>
                <a:cs typeface="Arial"/>
                <a:sym typeface="Arial"/>
              </a:rPr>
              <a:t> on the other</a:t>
            </a:r>
          </a:p>
          <a:p>
            <a:pPr marL="514350" indent="-514350" defTabSz="742950">
              <a:buFont typeface="+mj-lt"/>
              <a:buAutoNum type="arabicPeriod"/>
            </a:pPr>
            <a:r>
              <a:rPr lang="en-GB" sz="2600" dirty="0">
                <a:solidFill>
                  <a:prstClr val="black"/>
                </a:solidFill>
                <a:latin typeface="Arial"/>
                <a:ea typeface="Arial"/>
                <a:cs typeface="Arial"/>
                <a:sym typeface="Arial"/>
              </a:rPr>
              <a:t>On individual post-its, write what you will see when HPL is fully embedded in your school.</a:t>
            </a:r>
          </a:p>
          <a:p>
            <a:pPr marL="514350" indent="-514350" defTabSz="742950">
              <a:buFont typeface="+mj-lt"/>
              <a:buAutoNum type="arabicPeriod"/>
            </a:pPr>
            <a:r>
              <a:rPr lang="en-GB" sz="2600" dirty="0">
                <a:solidFill>
                  <a:prstClr val="black"/>
                </a:solidFill>
                <a:latin typeface="Arial"/>
                <a:ea typeface="Arial"/>
                <a:cs typeface="Arial"/>
                <a:sym typeface="Arial"/>
              </a:rPr>
              <a:t>Stick all the post-its on the relevant page and lay them out on the table</a:t>
            </a:r>
          </a:p>
          <a:p>
            <a:pPr marL="514350" indent="-514350" defTabSz="742950">
              <a:buFont typeface="+mj-lt"/>
              <a:buAutoNum type="arabicPeriod"/>
            </a:pPr>
            <a:r>
              <a:rPr lang="en-GB" sz="2600" dirty="0">
                <a:solidFill>
                  <a:prstClr val="black"/>
                </a:solidFill>
                <a:latin typeface="Arial"/>
                <a:ea typeface="Arial"/>
                <a:cs typeface="Arial"/>
                <a:sym typeface="Arial"/>
              </a:rPr>
              <a:t>Take </a:t>
            </a:r>
            <a:r>
              <a:rPr lang="en-GB" sz="2600" i="1" u="sng" dirty="0">
                <a:solidFill>
                  <a:prstClr val="black"/>
                </a:solidFill>
                <a:latin typeface="Arial"/>
                <a:ea typeface="Arial"/>
                <a:cs typeface="Arial"/>
                <a:sym typeface="Arial"/>
              </a:rPr>
              <a:t>four</a:t>
            </a:r>
            <a:r>
              <a:rPr lang="en-GB" sz="2600" dirty="0">
                <a:solidFill>
                  <a:prstClr val="black"/>
                </a:solidFill>
                <a:latin typeface="Arial"/>
                <a:ea typeface="Arial"/>
                <a:cs typeface="Arial"/>
                <a:sym typeface="Arial"/>
              </a:rPr>
              <a:t> coloured dots and put them on the </a:t>
            </a:r>
            <a:r>
              <a:rPr lang="en-GB" sz="2600" i="1" u="sng" dirty="0">
                <a:solidFill>
                  <a:prstClr val="black"/>
                </a:solidFill>
                <a:latin typeface="Arial"/>
                <a:ea typeface="Arial"/>
                <a:cs typeface="Arial"/>
                <a:sym typeface="Arial"/>
              </a:rPr>
              <a:t>four</a:t>
            </a:r>
            <a:r>
              <a:rPr lang="en-GB" sz="2600" i="1" dirty="0">
                <a:solidFill>
                  <a:prstClr val="black"/>
                </a:solidFill>
                <a:latin typeface="Arial"/>
                <a:ea typeface="Arial"/>
                <a:cs typeface="Arial"/>
                <a:sym typeface="Arial"/>
              </a:rPr>
              <a:t> </a:t>
            </a:r>
            <a:r>
              <a:rPr lang="en-GB" sz="2600" dirty="0">
                <a:solidFill>
                  <a:prstClr val="black"/>
                </a:solidFill>
                <a:latin typeface="Arial"/>
                <a:ea typeface="Arial"/>
                <a:cs typeface="Arial"/>
                <a:sym typeface="Arial"/>
              </a:rPr>
              <a:t>things you think are the most important indicators of success</a:t>
            </a:r>
          </a:p>
          <a:p>
            <a:pPr marL="514350" indent="-514350" defTabSz="742950">
              <a:buFont typeface="+mj-lt"/>
              <a:buAutoNum type="arabicPeriod"/>
            </a:pPr>
            <a:r>
              <a:rPr lang="en-GB" sz="2600" dirty="0">
                <a:solidFill>
                  <a:prstClr val="black"/>
                </a:solidFill>
                <a:latin typeface="Arial"/>
                <a:ea typeface="Arial"/>
                <a:cs typeface="Arial"/>
                <a:sym typeface="Arial"/>
              </a:rPr>
              <a:t>Which of these are you seeing (or beginning to see) in your school?</a:t>
            </a:r>
            <a:endParaRPr sz="2600" dirty="0">
              <a:solidFill>
                <a:prstClr val="black"/>
              </a:solidFill>
              <a:latin typeface="Arial"/>
              <a:ea typeface="Arial"/>
              <a:cs typeface="Arial"/>
              <a:sym typeface="Arial"/>
            </a:endParaRPr>
          </a:p>
          <a:p>
            <a:pPr defTabSz="742950"/>
            <a:endParaRPr sz="2600" dirty="0">
              <a:solidFill>
                <a:prstClr val="black"/>
              </a:solidFill>
              <a:latin typeface="Arial"/>
              <a:ea typeface="Arial"/>
              <a:cs typeface="Arial"/>
              <a:sym typeface="Arial"/>
            </a:endParaRPr>
          </a:p>
          <a:p>
            <a:pPr defTabSz="742950"/>
            <a:endParaRPr sz="2600" dirty="0">
              <a:solidFill>
                <a:prstClr val="black"/>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95815949"/>
              </p:ext>
            </p:extLst>
          </p:nvPr>
        </p:nvGraphicFramePr>
        <p:xfrm>
          <a:off x="1853967" y="939567"/>
          <a:ext cx="9555061" cy="5142444"/>
        </p:xfrm>
        <a:graphic>
          <a:graphicData uri="http://schemas.openxmlformats.org/drawingml/2006/table">
            <a:tbl>
              <a:tblPr firstRow="1" firstCol="1" bandRow="1">
                <a:tableStyleId>{5C22544A-7EE6-4342-B048-85BDC9FD1C3A}</a:tableStyleId>
              </a:tblPr>
              <a:tblGrid>
                <a:gridCol w="9555061">
                  <a:extLst>
                    <a:ext uri="{9D8B030D-6E8A-4147-A177-3AD203B41FA5}">
                      <a16:colId xmlns:a16="http://schemas.microsoft.com/office/drawing/2014/main" val="20000"/>
                    </a:ext>
                  </a:extLst>
                </a:gridCol>
              </a:tblGrid>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Re-invigorated teachers and teaching </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0"/>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Excited about developments in the classroom</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1"/>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More varied/risk approaches being taken in the classroom</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2"/>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Shared language to describe learning and better sharing of ‘what works’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3"/>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Common room chat about achievement rather than failure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4"/>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Evangelists for HPL</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5"/>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Higher expectations of all children</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6"/>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A common language (ACPs/VAAs) spoken everyday</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7"/>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Sharing ideas about how to teach and where to start ‘The Big Picture’</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8"/>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No fear of making mistakes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09"/>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Better feedback and responses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10"/>
                  </a:ext>
                </a:extLst>
              </a:tr>
              <a:tr h="428537">
                <a:tc>
                  <a:txBody>
                    <a:bodyPr/>
                    <a:lstStyle/>
                    <a:p>
                      <a:pPr>
                        <a:lnSpc>
                          <a:spcPct val="107000"/>
                        </a:lnSpc>
                        <a:spcAft>
                          <a:spcPts val="0"/>
                        </a:spcAft>
                      </a:pPr>
                      <a:r>
                        <a:rPr lang="en-GB" sz="1600" dirty="0">
                          <a:effectLst/>
                          <a:latin typeface="Arial" panose="020B0604020202020204" pitchFamily="34" charset="0"/>
                          <a:cs typeface="Arial" panose="020B0604020202020204" pitchFamily="34" charset="0"/>
                        </a:rPr>
                        <a:t>Cakes and wine on Fridays</a:t>
                      </a:r>
                      <a:endParaRPr lang="en-GB" sz="16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solidFill>
                      <a:schemeClr val="accent1">
                        <a:lumMod val="75000"/>
                      </a:schemeClr>
                    </a:solidFill>
                  </a:tcPr>
                </a:tc>
                <a:extLst>
                  <a:ext uri="{0D108BD9-81ED-4DB2-BD59-A6C34878D82A}">
                    <a16:rowId xmlns:a16="http://schemas.microsoft.com/office/drawing/2014/main" val="10011"/>
                  </a:ext>
                </a:extLst>
              </a:tr>
            </a:tbl>
          </a:graphicData>
        </a:graphic>
      </p:graphicFrame>
      <p:sp>
        <p:nvSpPr>
          <p:cNvPr id="7" name="TextBox 6"/>
          <p:cNvSpPr txBox="1"/>
          <p:nvPr/>
        </p:nvSpPr>
        <p:spPr>
          <a:xfrm>
            <a:off x="3556934" y="252769"/>
            <a:ext cx="7197754" cy="523220"/>
          </a:xfrm>
          <a:prstGeom prst="rect">
            <a:avLst/>
          </a:prstGeom>
          <a:noFill/>
        </p:spPr>
        <p:txBody>
          <a:bodyPr wrap="square" rtlCol="0">
            <a:spAutoFit/>
          </a:bodyPr>
          <a:lstStyle/>
          <a:p>
            <a:pPr defTabSz="457200" fontAlgn="base">
              <a:spcBef>
                <a:spcPct val="0"/>
              </a:spcBef>
              <a:spcAft>
                <a:spcPct val="0"/>
              </a:spcAft>
            </a:pPr>
            <a:r>
              <a:rPr lang="en-GB" sz="2800" b="1" dirty="0">
                <a:solidFill>
                  <a:srgbClr val="E85024"/>
                </a:solidFill>
                <a:latin typeface="Arial"/>
                <a:ea typeface="ＭＳ Ｐゴシック"/>
                <a:cs typeface="Arial"/>
              </a:rPr>
              <a:t>What will we see when HPL is working?</a:t>
            </a:r>
          </a:p>
        </p:txBody>
      </p:sp>
      <p:sp>
        <p:nvSpPr>
          <p:cNvPr id="9" name="TextBox 8"/>
          <p:cNvSpPr txBox="1"/>
          <p:nvPr/>
        </p:nvSpPr>
        <p:spPr>
          <a:xfrm>
            <a:off x="471017" y="3429000"/>
            <a:ext cx="1656184" cy="523220"/>
          </a:xfrm>
          <a:prstGeom prst="rect">
            <a:avLst/>
          </a:prstGeom>
          <a:noFill/>
        </p:spPr>
        <p:txBody>
          <a:bodyPr wrap="square" rtlCol="0">
            <a:spAutoFit/>
          </a:bodyPr>
          <a:lstStyle/>
          <a:p>
            <a:pPr defTabSz="457200" fontAlgn="base">
              <a:spcBef>
                <a:spcPct val="0"/>
              </a:spcBef>
              <a:spcAft>
                <a:spcPct val="0"/>
              </a:spcAft>
            </a:pPr>
            <a:r>
              <a:rPr lang="en-GB" sz="2800" b="1" dirty="0">
                <a:solidFill>
                  <a:srgbClr val="E85024"/>
                </a:solidFill>
                <a:latin typeface="Arial"/>
                <a:ea typeface="ＭＳ Ｐゴシック"/>
                <a:cs typeface="Arial"/>
              </a:rPr>
              <a:t>Adults</a:t>
            </a:r>
            <a:r>
              <a:rPr lang="en-GB" sz="2400" dirty="0">
                <a:solidFill>
                  <a:prstClr val="black"/>
                </a:solidFill>
                <a:latin typeface="Arial" panose="020B0604020202020204" pitchFamily="34" charset="0"/>
                <a:ea typeface="ＭＳ Ｐゴシック"/>
                <a:cs typeface="Arial" panose="020B0604020202020204" pitchFamily="34" charset="0"/>
              </a:rPr>
              <a:t> </a:t>
            </a:r>
          </a:p>
        </p:txBody>
      </p:sp>
    </p:spTree>
    <p:extLst>
      <p:ext uri="{BB962C8B-B14F-4D97-AF65-F5344CB8AC3E}">
        <p14:creationId xmlns:p14="http://schemas.microsoft.com/office/powerpoint/2010/main" val="1236833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19736" y="248444"/>
            <a:ext cx="7329264" cy="523220"/>
          </a:xfrm>
          <a:prstGeom prst="rect">
            <a:avLst/>
          </a:prstGeom>
          <a:noFill/>
        </p:spPr>
        <p:txBody>
          <a:bodyPr wrap="square" rtlCol="0">
            <a:spAutoFit/>
          </a:bodyPr>
          <a:lstStyle/>
          <a:p>
            <a:pPr defTabSz="457200" fontAlgn="base">
              <a:spcBef>
                <a:spcPct val="0"/>
              </a:spcBef>
              <a:spcAft>
                <a:spcPct val="0"/>
              </a:spcAft>
            </a:pPr>
            <a:r>
              <a:rPr lang="en-GB" sz="2800" b="1" dirty="0">
                <a:solidFill>
                  <a:srgbClr val="E85024"/>
                </a:solidFill>
                <a:latin typeface="Arial"/>
                <a:ea typeface="ＭＳ Ｐゴシック"/>
                <a:cs typeface="Arial"/>
              </a:rPr>
              <a:t>When HPL is working…</a:t>
            </a:r>
          </a:p>
        </p:txBody>
      </p:sp>
      <p:sp>
        <p:nvSpPr>
          <p:cNvPr id="9" name="TextBox 8"/>
          <p:cNvSpPr txBox="1"/>
          <p:nvPr/>
        </p:nvSpPr>
        <p:spPr>
          <a:xfrm>
            <a:off x="167610" y="3360962"/>
            <a:ext cx="1800200" cy="523220"/>
          </a:xfrm>
          <a:prstGeom prst="rect">
            <a:avLst/>
          </a:prstGeom>
          <a:noFill/>
        </p:spPr>
        <p:txBody>
          <a:bodyPr wrap="square" rtlCol="0">
            <a:spAutoFit/>
          </a:bodyPr>
          <a:lstStyle/>
          <a:p>
            <a:pPr defTabSz="457200" fontAlgn="base">
              <a:spcBef>
                <a:spcPct val="0"/>
              </a:spcBef>
              <a:spcAft>
                <a:spcPct val="0"/>
              </a:spcAft>
            </a:pPr>
            <a:r>
              <a:rPr lang="en-GB" sz="2800" b="1" dirty="0">
                <a:solidFill>
                  <a:srgbClr val="E85024"/>
                </a:solidFill>
                <a:latin typeface="Arial"/>
                <a:ea typeface="ＭＳ Ｐゴシック"/>
                <a:cs typeface="Arial"/>
              </a:rPr>
              <a:t>Students </a:t>
            </a:r>
            <a:endParaRPr lang="en-GB" sz="2400" dirty="0">
              <a:solidFill>
                <a:prstClr val="black"/>
              </a:solidFill>
              <a:latin typeface="Arial" panose="020B0604020202020204" pitchFamily="34" charset="0"/>
              <a:ea typeface="ＭＳ Ｐゴシック"/>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99025414"/>
              </p:ext>
            </p:extLst>
          </p:nvPr>
        </p:nvGraphicFramePr>
        <p:xfrm>
          <a:off x="1967810" y="981512"/>
          <a:ext cx="8892331" cy="5247948"/>
        </p:xfrm>
        <a:graphic>
          <a:graphicData uri="http://schemas.openxmlformats.org/drawingml/2006/table">
            <a:tbl>
              <a:tblPr firstRow="1" firstCol="1" bandRow="1">
                <a:tableStyleId>{5C22544A-7EE6-4342-B048-85BDC9FD1C3A}</a:tableStyleId>
              </a:tblPr>
              <a:tblGrid>
                <a:gridCol w="8892331">
                  <a:extLst>
                    <a:ext uri="{9D8B030D-6E8A-4147-A177-3AD203B41FA5}">
                      <a16:colId xmlns:a16="http://schemas.microsoft.com/office/drawing/2014/main" val="20000"/>
                    </a:ext>
                  </a:extLst>
                </a:gridCol>
              </a:tblGrid>
              <a:tr h="337240">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Improved academic outcomes</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0"/>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More happy, confident children</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1"/>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Fewer children who ‘opt’ out, won’t engage</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2"/>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a:t>
                      </a:r>
                      <a:r>
                        <a:rPr lang="en-GB" sz="1300" dirty="0" err="1">
                          <a:effectLst/>
                          <a:latin typeface="Arial" panose="020B0604020202020204" pitchFamily="34" charset="0"/>
                          <a:cs typeface="Arial" panose="020B0604020202020204" pitchFamily="34" charset="0"/>
                        </a:rPr>
                        <a:t>Stickability</a:t>
                      </a:r>
                      <a:r>
                        <a:rPr lang="en-GB" sz="1300" dirty="0">
                          <a:effectLst/>
                          <a:latin typeface="Arial" panose="020B0604020202020204" pitchFamily="34" charset="0"/>
                          <a:cs typeface="Arial" panose="020B0604020202020204" pitchFamily="34" charset="0"/>
                        </a:rPr>
                        <a:t>’ </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3"/>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A wider enjoyment of intellectual pursuits</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4"/>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They are better at learning by self-regulating</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5"/>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Students will feel confident that they can work through whatever challenge faces them</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6"/>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No fear of working on mastery of basics</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7"/>
                  </a:ext>
                </a:extLst>
              </a:tr>
              <a:tr h="492418">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Student who can make links between subjects and between extra-curricular &amp;</a:t>
                      </a:r>
                      <a:r>
                        <a:rPr lang="en-GB" sz="1300" baseline="0" dirty="0">
                          <a:effectLst/>
                          <a:latin typeface="Arial" panose="020B0604020202020204" pitchFamily="34" charset="0"/>
                          <a:cs typeface="Arial" panose="020B0604020202020204" pitchFamily="34" charset="0"/>
                        </a:rPr>
                        <a:t> </a:t>
                      </a:r>
                      <a:r>
                        <a:rPr lang="en-GB" sz="1300" dirty="0">
                          <a:effectLst/>
                          <a:latin typeface="Arial" panose="020B0604020202020204" pitchFamily="34" charset="0"/>
                          <a:cs typeface="Arial" panose="020B0604020202020204" pitchFamily="34" charset="0"/>
                        </a:rPr>
                        <a:t>curriculum</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8"/>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More active participation in lessons/ownership</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09"/>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Student believing the can do anything in any subject</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10"/>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Students love their subjects- All of them</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11"/>
                  </a:ext>
                </a:extLst>
              </a:tr>
              <a:tr h="492418">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Student who don’t panic when a question on the exam paper is one they haven’t prepared for</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12"/>
                  </a:ext>
                </a:extLst>
              </a:tr>
              <a:tr h="327156">
                <a:tc>
                  <a:txBody>
                    <a:bodyPr/>
                    <a:lstStyle/>
                    <a:p>
                      <a:pPr>
                        <a:lnSpc>
                          <a:spcPct val="107000"/>
                        </a:lnSpc>
                        <a:spcAft>
                          <a:spcPts val="0"/>
                        </a:spcAft>
                      </a:pPr>
                      <a:r>
                        <a:rPr lang="en-GB" sz="1300" dirty="0">
                          <a:effectLst/>
                          <a:latin typeface="Arial" panose="020B0604020202020204" pitchFamily="34" charset="0"/>
                          <a:cs typeface="Arial" panose="020B0604020202020204" pitchFamily="34" charset="0"/>
                        </a:rPr>
                        <a:t>Students who think beyond their school/town to consider global or national issues</a:t>
                      </a:r>
                      <a:endParaRPr lang="en-GB" sz="1300" dirty="0">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13"/>
                  </a:ext>
                </a:extLst>
              </a:tr>
              <a:tr h="327156">
                <a:tc>
                  <a:txBody>
                    <a:bodyPr/>
                    <a:lstStyle/>
                    <a:p>
                      <a:pPr>
                        <a:lnSpc>
                          <a:spcPct val="107000"/>
                        </a:lnSpc>
                        <a:spcAft>
                          <a:spcPts val="0"/>
                        </a:spcAft>
                      </a:pPr>
                      <a:r>
                        <a:rPr lang="en-GB" sz="1300" dirty="0">
                          <a:solidFill>
                            <a:schemeClr val="tx1">
                              <a:lumMod val="95000"/>
                              <a:lumOff val="5000"/>
                            </a:schemeClr>
                          </a:solidFill>
                          <a:effectLst/>
                          <a:latin typeface="Arial" panose="020B0604020202020204" pitchFamily="34" charset="0"/>
                          <a:cs typeface="Arial" panose="020B0604020202020204" pitchFamily="34" charset="0"/>
                        </a:rPr>
                        <a:t>A tangible joy of learning from staff and students</a:t>
                      </a:r>
                      <a:endParaRPr lang="en-GB" sz="13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57416" marR="57416" marT="57416" marB="57416"/>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559586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780C10DF-647B-4316-A439-5C2DF97CF5C2}"/>
              </a:ext>
            </a:extLst>
          </p:cNvPr>
          <p:cNvSpPr>
            <a:spLocks noGrp="1"/>
          </p:cNvSpPr>
          <p:nvPr>
            <p:ph type="subTitle" idx="1"/>
          </p:nvPr>
        </p:nvSpPr>
        <p:spPr/>
        <p:txBody>
          <a:bodyPr>
            <a:normAutofit lnSpcReduction="10000"/>
          </a:bodyPr>
          <a:lstStyle/>
          <a:p>
            <a:r>
              <a:rPr lang="en-GB" dirty="0"/>
              <a:t>Group A – Metathinking &amp; Empathetic</a:t>
            </a:r>
          </a:p>
          <a:p>
            <a:r>
              <a:rPr lang="en-GB" dirty="0"/>
              <a:t>Group B – Linking &amp; Hardworking</a:t>
            </a:r>
          </a:p>
        </p:txBody>
      </p:sp>
      <p:sp>
        <p:nvSpPr>
          <p:cNvPr id="8" name="Title 7">
            <a:extLst>
              <a:ext uri="{FF2B5EF4-FFF2-40B4-BE49-F238E27FC236}">
                <a16:creationId xmlns:a16="http://schemas.microsoft.com/office/drawing/2014/main" id="{C2E6417F-A4DC-4D95-966E-A6B8602F813A}"/>
              </a:ext>
            </a:extLst>
          </p:cNvPr>
          <p:cNvSpPr>
            <a:spLocks noGrp="1"/>
          </p:cNvSpPr>
          <p:nvPr>
            <p:ph type="ctrTitle"/>
          </p:nvPr>
        </p:nvSpPr>
        <p:spPr/>
        <p:txBody>
          <a:bodyPr/>
          <a:lstStyle/>
          <a:p>
            <a:r>
              <a:rPr lang="en-GB" dirty="0"/>
              <a:t>Break</a:t>
            </a:r>
          </a:p>
        </p:txBody>
      </p:sp>
    </p:spTree>
    <p:extLst>
      <p:ext uri="{BB962C8B-B14F-4D97-AF65-F5344CB8AC3E}">
        <p14:creationId xmlns:p14="http://schemas.microsoft.com/office/powerpoint/2010/main" val="311493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FC5D42"/>
                </a:solidFill>
              </a:rPr>
              <a:t>High Performance Learning: </a:t>
            </a:r>
            <a:br>
              <a:rPr lang="en-GB" sz="3200" dirty="0">
                <a:solidFill>
                  <a:srgbClr val="FC5D42"/>
                </a:solidFill>
              </a:rPr>
            </a:br>
            <a:r>
              <a:rPr lang="en-GB" sz="3200" dirty="0">
                <a:solidFill>
                  <a:srgbClr val="FC5D42"/>
                </a:solidFill>
              </a:rPr>
              <a:t>the basics…</a:t>
            </a:r>
            <a:endParaRPr lang="en-GB" sz="3200" dirty="0"/>
          </a:p>
        </p:txBody>
      </p:sp>
      <p:sp>
        <p:nvSpPr>
          <p:cNvPr id="3" name="Rectangle 2"/>
          <p:cNvSpPr/>
          <p:nvPr/>
        </p:nvSpPr>
        <p:spPr>
          <a:xfrm>
            <a:off x="675117" y="1404572"/>
            <a:ext cx="11177899" cy="4417235"/>
          </a:xfrm>
          <a:prstGeom prst="rect">
            <a:avLst/>
          </a:prstGeom>
        </p:spPr>
        <p:txBody>
          <a:bodyPr wrap="square">
            <a:spAutoFit/>
          </a:bodyPr>
          <a:lstStyle/>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High performance is an attainable target for everyone.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We can systematically teach students how to be ‘intelligent’ and how to succeed in school and life.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We need to develop, methodically, the cognitive competencies associated with cognitive success and make them the DNA of our teaching. </a:t>
            </a:r>
          </a:p>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There are 30 generic competencies students need to develop and these can be grouped into 8 sets. The more competent students are in each of these the better they will do. </a:t>
            </a:r>
          </a:p>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Although these are generic competencies they are best developed through subjects. </a:t>
            </a:r>
          </a:p>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This is a teacher agenda. It happens in the classroom in the hands of a skilled teacher. It is not a one-size-fits-all ‘programme’ to be followed. </a:t>
            </a:r>
          </a:p>
          <a:p>
            <a:pPr marL="342900" marR="0" lvl="0" indent="-342900" algn="l" defTabSz="457200" rtl="0" eaLnBrk="1" fontAlgn="base" latinLnBrk="0" hangingPunct="1">
              <a:lnSpc>
                <a:spcPct val="120000"/>
              </a:lnSpc>
              <a:spcBef>
                <a:spcPct val="0"/>
              </a:spcBef>
              <a:spcAft>
                <a:spcPts val="900"/>
              </a:spcAft>
              <a:buClr>
                <a:srgbClr val="FC5D42"/>
              </a:buClr>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Hence schools need to foster a professional community of practice among their educators – no quick-fix, governance model, instructional technique or technology can substitute for this.</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368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720" y="404664"/>
            <a:ext cx="7005662" cy="1105468"/>
          </a:xfrm>
        </p:spPr>
        <p:txBody>
          <a:bodyPr>
            <a:normAutofit fontScale="90000"/>
          </a:bodyPr>
          <a:lstStyle/>
          <a:p>
            <a:pPr algn="ctr"/>
            <a:r>
              <a:rPr lang="en-GB" dirty="0">
                <a:solidFill>
                  <a:srgbClr val="FC5D42"/>
                </a:solidFill>
              </a:rPr>
              <a:t>Let’s Banish the Bell Curve Away from the Classroom</a:t>
            </a:r>
            <a:br>
              <a:rPr lang="en-GB" b="0" dirty="0"/>
            </a:br>
            <a:endParaRPr lang="en-GB" dirty="0"/>
          </a:p>
        </p:txBody>
      </p:sp>
      <p:pic>
        <p:nvPicPr>
          <p:cNvPr id="4" name="Picture 3"/>
          <p:cNvPicPr>
            <a:picLocks noChangeAspect="1"/>
          </p:cNvPicPr>
          <p:nvPr/>
        </p:nvPicPr>
        <p:blipFill>
          <a:blip r:embed="rId3"/>
          <a:stretch>
            <a:fillRect/>
          </a:stretch>
        </p:blipFill>
        <p:spPr>
          <a:xfrm>
            <a:off x="1777525" y="1226993"/>
            <a:ext cx="8803857" cy="5045190"/>
          </a:xfrm>
          <a:prstGeom prst="rect">
            <a:avLst/>
          </a:prstGeom>
        </p:spPr>
      </p:pic>
      <p:sp>
        <p:nvSpPr>
          <p:cNvPr id="5" name="TextBox 4"/>
          <p:cNvSpPr txBox="1"/>
          <p:nvPr/>
        </p:nvSpPr>
        <p:spPr>
          <a:xfrm>
            <a:off x="3287688" y="5654824"/>
            <a:ext cx="6288410" cy="369332"/>
          </a:xfrm>
          <a:prstGeom prst="rect">
            <a:avLst/>
          </a:prstGeom>
          <a:noFill/>
        </p:spPr>
        <p:txBody>
          <a:bodyPr wrap="square" rtlCol="0">
            <a:spAutoFit/>
          </a:bodyPr>
          <a:lstStyle/>
          <a:p>
            <a:pPr defTabSz="457200" fontAlgn="base">
              <a:spcBef>
                <a:spcPct val="0"/>
              </a:spcBef>
              <a:spcAft>
                <a:spcPct val="0"/>
              </a:spcAft>
            </a:pPr>
            <a:r>
              <a:rPr lang="en-GB" dirty="0">
                <a:solidFill>
                  <a:prstClr val="black"/>
                </a:solidFill>
                <a:latin typeface="Arial" panose="020B0604020202020204" pitchFamily="34" charset="0"/>
                <a:ea typeface="ＭＳ Ｐゴシック"/>
                <a:cs typeface="Arial" panose="020B0604020202020204" pitchFamily="34" charset="0"/>
              </a:rPr>
              <a:t>      Low ability 	    Average ability           High Ability </a:t>
            </a:r>
          </a:p>
        </p:txBody>
      </p:sp>
    </p:spTree>
    <p:extLst>
      <p:ext uri="{BB962C8B-B14F-4D97-AF65-F5344CB8AC3E}">
        <p14:creationId xmlns:p14="http://schemas.microsoft.com/office/powerpoint/2010/main" val="148010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FC5D42"/>
                </a:solidFill>
              </a:rPr>
              <a:t>Life moves on…  </a:t>
            </a:r>
          </a:p>
        </p:txBody>
      </p:sp>
      <p:sp>
        <p:nvSpPr>
          <p:cNvPr id="3" name="Rectangle 2"/>
          <p:cNvSpPr/>
          <p:nvPr/>
        </p:nvSpPr>
        <p:spPr>
          <a:xfrm>
            <a:off x="846034" y="1803163"/>
            <a:ext cx="10750610" cy="35017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“Imagine telling a parent now that their son is pre-ordained to do better at school in ‘hard’ subjects, or indeed any subject, than his sister because of some kind of natural law.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The truth is that schools and parents have changed their perspective and expect girls to do as well at school as their brothers, if not better, in all subjects. And that has happened in a single generation.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The same is possible for children of all kinds regardless of their social starting point.”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C5D42"/>
              </a:solidFill>
              <a:effectLst/>
              <a:uLnTx/>
              <a:uFillTx/>
              <a:latin typeface="Arial" panose="020B0604020202020204" pitchFamily="34" charset="0"/>
              <a:ea typeface="MS Mincho"/>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5D42"/>
                </a:solidFill>
                <a:effectLst/>
                <a:uLnTx/>
                <a:uFillTx/>
                <a:latin typeface="Arial" panose="020B0604020202020204" pitchFamily="34" charset="0"/>
                <a:ea typeface="MS Mincho"/>
                <a:cs typeface="Arial" panose="020B0604020202020204" pitchFamily="34" charset="0"/>
              </a:rPr>
              <a:t>Parents and schools simply have to act on it and expect no less.</a:t>
            </a:r>
            <a:endParaRPr kumimoji="0" lang="en-GB" sz="2400" b="1" i="0" u="none" strike="noStrike" kern="1200" cap="none" spc="0" normalizeH="0" baseline="0" noProof="0" dirty="0">
              <a:ln>
                <a:noFill/>
              </a:ln>
              <a:solidFill>
                <a:srgbClr val="FC5D42"/>
              </a:solidFill>
              <a:effectLst/>
              <a:uLnTx/>
              <a:uFillTx/>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111092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043337" y="2"/>
            <a:ext cx="7005662" cy="1105468"/>
          </a:xfrm>
          <a:prstGeom prst="rect">
            <a:avLst/>
          </a:prstGeom>
          <a:noFill/>
          <a:ln>
            <a:noFill/>
          </a:ln>
        </p:spPr>
        <p:txBody>
          <a:bodyPr spcFirstLastPara="1" vert="horz" wrap="square" lIns="91425" tIns="45700" rIns="91425" bIns="45700" rtlCol="0" anchor="ctr" anchorCtr="0">
            <a:noAutofit/>
          </a:bodyPr>
          <a:lstStyle/>
          <a:p>
            <a:endParaRPr/>
          </a:p>
        </p:txBody>
      </p:sp>
      <p:pic>
        <p:nvPicPr>
          <p:cNvPr id="282" name="Shape 282"/>
          <p:cNvPicPr preferRelativeResize="0"/>
          <p:nvPr/>
        </p:nvPicPr>
        <p:blipFill rotWithShape="1">
          <a:blip r:embed="rId3">
            <a:alphaModFix/>
          </a:blip>
          <a:srcRect/>
          <a:stretch/>
        </p:blipFill>
        <p:spPr>
          <a:xfrm>
            <a:off x="-5353272" y="-5788024"/>
            <a:ext cx="24384000" cy="15240000"/>
          </a:xfrm>
          <a:prstGeom prst="rect">
            <a:avLst/>
          </a:prstGeom>
          <a:noFill/>
          <a:ln>
            <a:noFill/>
          </a:ln>
        </p:spPr>
      </p:pic>
      <p:sp>
        <p:nvSpPr>
          <p:cNvPr id="283" name="Shape 283"/>
          <p:cNvSpPr txBox="1"/>
          <p:nvPr/>
        </p:nvSpPr>
        <p:spPr>
          <a:xfrm>
            <a:off x="1461463" y="2276873"/>
            <a:ext cx="9577064" cy="4247317"/>
          </a:xfrm>
          <a:prstGeom prst="rect">
            <a:avLst/>
          </a:prstGeom>
          <a:noFill/>
          <a:ln>
            <a:noFill/>
          </a:ln>
        </p:spPr>
        <p:txBody>
          <a:bodyPr spcFirstLastPara="1" wrap="square" lIns="91425" tIns="45700" rIns="91425" bIns="45700" anchor="t" anchorCtr="0">
            <a:noAutofit/>
          </a:bodyPr>
          <a:lstStyle/>
          <a:p>
            <a:pPr algn="ctr" defTabSz="457200" fontAlgn="base"/>
            <a:r>
              <a:rPr lang="en-GB" sz="5400" b="1" dirty="0">
                <a:solidFill>
                  <a:prstClr val="black"/>
                </a:solidFill>
                <a:latin typeface="Arial"/>
                <a:ea typeface="ＭＳ Ｐゴシック"/>
                <a:cs typeface="Arial"/>
                <a:sym typeface="Arial"/>
              </a:rPr>
              <a:t>What does research tell us?</a:t>
            </a:r>
          </a:p>
          <a:p>
            <a:pPr algn="ctr" defTabSz="457200" fontAlgn="base"/>
            <a:endParaRPr lang="en-GB" sz="5400" b="1" dirty="0">
              <a:solidFill>
                <a:prstClr val="black"/>
              </a:solidFill>
              <a:latin typeface="Arial"/>
              <a:ea typeface="ＭＳ Ｐゴシック"/>
              <a:cs typeface="Arial"/>
              <a:sym typeface="Arial"/>
            </a:endParaRPr>
          </a:p>
          <a:p>
            <a:pPr algn="ctr" defTabSz="457200" fontAlgn="base"/>
            <a:r>
              <a:rPr lang="en-GB" sz="5400" b="1" dirty="0">
                <a:solidFill>
                  <a:srgbClr val="FC5D42"/>
                </a:solidFill>
                <a:latin typeface="Arial"/>
                <a:ea typeface="ＭＳ Ｐゴシック"/>
                <a:cs typeface="Arial"/>
                <a:sym typeface="Arial"/>
              </a:rPr>
              <a:t>Its possible for almost all </a:t>
            </a:r>
          </a:p>
          <a:p>
            <a:pPr algn="ctr" defTabSz="457200" fontAlgn="base"/>
            <a:r>
              <a:rPr lang="en-GB" sz="5400" b="1" dirty="0">
                <a:solidFill>
                  <a:srgbClr val="FC5D42"/>
                </a:solidFill>
                <a:latin typeface="Arial"/>
                <a:ea typeface="ＭＳ Ｐゴシック"/>
                <a:cs typeface="Arial"/>
                <a:sym typeface="Arial"/>
              </a:rPr>
              <a:t>of us to achieve highly</a:t>
            </a:r>
            <a:endParaRPr dirty="0">
              <a:solidFill>
                <a:srgbClr val="FC5D42"/>
              </a:solidFill>
              <a:latin typeface="Georgia" pitchFamily="18" charset="0"/>
              <a:ea typeface="ＭＳ Ｐゴシック"/>
            </a:endParaRPr>
          </a:p>
        </p:txBody>
      </p:sp>
    </p:spTree>
    <p:extLst>
      <p:ext uri="{BB962C8B-B14F-4D97-AF65-F5344CB8AC3E}">
        <p14:creationId xmlns:p14="http://schemas.microsoft.com/office/powerpoint/2010/main" val="11505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447928" y="44624"/>
            <a:ext cx="5472608" cy="1105468"/>
          </a:xfrm>
        </p:spPr>
        <p:txBody>
          <a:bodyPr/>
          <a:lstStyle/>
          <a:p>
            <a:r>
              <a:rPr lang="en-GB" dirty="0"/>
              <a:t>What do we know about human capability?</a:t>
            </a:r>
          </a:p>
        </p:txBody>
      </p:sp>
      <p:pic>
        <p:nvPicPr>
          <p:cNvPr id="1026" name="Picture 2" descr="https://upload.wikimedia.org/wikipedia/commons/thumb/f/fc/Hayes_shore_ac_sm.jpg/220px-Hayes_shore_ac_sm.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69180" y="1387614"/>
            <a:ext cx="2912132" cy="394461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2"/>
          </p:nvPr>
        </p:nvSpPr>
        <p:spPr>
          <a:xfrm>
            <a:off x="6095999" y="1169500"/>
            <a:ext cx="4700631" cy="4551792"/>
          </a:xfrm>
        </p:spPr>
        <p:txBody>
          <a:bodyPr>
            <a:normAutofit/>
          </a:bodyPr>
          <a:lstStyle/>
          <a:p>
            <a:pPr>
              <a:buFont typeface="Arial" panose="020B0604020202020204" pitchFamily="34" charset="0"/>
              <a:buChar char="•"/>
            </a:pPr>
            <a:r>
              <a:rPr lang="en-GB" dirty="0"/>
              <a:t>In 1908 Jonny Hayes ran the marathon in 2.55.18 – A new world record</a:t>
            </a:r>
          </a:p>
          <a:p>
            <a:pPr>
              <a:buFont typeface="Arial" panose="020B0604020202020204" pitchFamily="34" charset="0"/>
              <a:buChar char="•"/>
            </a:pPr>
            <a:r>
              <a:rPr lang="en-GB" dirty="0"/>
              <a:t>London 2018 – who beat Jonny Hayes time?</a:t>
            </a:r>
          </a:p>
          <a:p>
            <a:pPr>
              <a:buFont typeface="Arial" panose="020B0604020202020204" pitchFamily="34" charset="0"/>
              <a:buChar char="•"/>
            </a:pPr>
            <a:r>
              <a:rPr lang="en-GB" dirty="0"/>
              <a:t>1,319 people</a:t>
            </a:r>
          </a:p>
          <a:p>
            <a:pPr>
              <a:buFont typeface="Arial" panose="020B0604020202020204" pitchFamily="34" charset="0"/>
              <a:buChar char="•"/>
            </a:pPr>
            <a:r>
              <a:rPr lang="en-GB" dirty="0"/>
              <a:t>Including 35 women</a:t>
            </a:r>
          </a:p>
          <a:p>
            <a:pPr>
              <a:buFont typeface="Arial" panose="020B0604020202020204" pitchFamily="34" charset="0"/>
              <a:buChar char="•"/>
            </a:pPr>
            <a:r>
              <a:rPr lang="en-GB" dirty="0"/>
              <a:t>And Angharad </a:t>
            </a:r>
            <a:r>
              <a:rPr lang="en-GB" dirty="0" err="1"/>
              <a:t>Mair</a:t>
            </a:r>
            <a:r>
              <a:rPr lang="en-GB" dirty="0"/>
              <a:t>, a presenter on S4C, in a time of 2.54.49</a:t>
            </a:r>
          </a:p>
          <a:p>
            <a:pPr>
              <a:buFont typeface="Arial" panose="020B0604020202020204" pitchFamily="34" charset="0"/>
              <a:buChar char="•"/>
            </a:pPr>
            <a:r>
              <a:rPr lang="en-GB" dirty="0"/>
              <a:t>She’s 57 years old</a:t>
            </a:r>
          </a:p>
          <a:p>
            <a:endParaRPr lang="en-GB" dirty="0"/>
          </a:p>
        </p:txBody>
      </p:sp>
    </p:spTree>
    <p:extLst>
      <p:ext uri="{BB962C8B-B14F-4D97-AF65-F5344CB8AC3E}">
        <p14:creationId xmlns:p14="http://schemas.microsoft.com/office/powerpoint/2010/main" val="13615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explains this?</a:t>
            </a:r>
          </a:p>
        </p:txBody>
      </p:sp>
      <p:sp>
        <p:nvSpPr>
          <p:cNvPr id="3" name="Content Placeholder 2"/>
          <p:cNvSpPr>
            <a:spLocks noGrp="1"/>
          </p:cNvSpPr>
          <p:nvPr>
            <p:ph idx="1"/>
          </p:nvPr>
        </p:nvSpPr>
        <p:spPr>
          <a:xfrm>
            <a:off x="746619" y="1412776"/>
            <a:ext cx="10863743" cy="4669242"/>
          </a:xfrm>
        </p:spPr>
        <p:txBody>
          <a:bodyPr>
            <a:normAutofit/>
          </a:bodyPr>
          <a:lstStyle/>
          <a:p>
            <a:pPr>
              <a:buFont typeface="Arial" panose="020B0604020202020204" pitchFamily="34" charset="0"/>
              <a:buChar char="•"/>
            </a:pPr>
            <a:r>
              <a:rPr lang="en-GB" dirty="0"/>
              <a:t>People understand the importance of diet, rest, psychology</a:t>
            </a:r>
          </a:p>
          <a:p>
            <a:pPr>
              <a:buFont typeface="Arial" panose="020B0604020202020204" pitchFamily="34" charset="0"/>
              <a:buChar char="•"/>
            </a:pPr>
            <a:r>
              <a:rPr lang="en-GB" dirty="0"/>
              <a:t>We know how to train … the long run; tempo training, intervals, hill work … and so on!</a:t>
            </a:r>
          </a:p>
          <a:p>
            <a:pPr>
              <a:buFont typeface="Arial" panose="020B0604020202020204" pitchFamily="34" charset="0"/>
              <a:buChar char="•"/>
            </a:pPr>
            <a:r>
              <a:rPr lang="en-GB" dirty="0"/>
              <a:t>Its what people do, they see other people do it, they have higher expectations of themselves and of others</a:t>
            </a:r>
          </a:p>
          <a:p>
            <a:pPr>
              <a:buFont typeface="Arial" panose="020B0604020202020204" pitchFamily="34" charset="0"/>
              <a:buChar char="•"/>
            </a:pPr>
            <a:r>
              <a:rPr lang="en-GB" dirty="0"/>
              <a:t>They prepare and plan for success</a:t>
            </a:r>
          </a:p>
          <a:p>
            <a:pPr>
              <a:buFont typeface="Arial" panose="020B0604020202020204" pitchFamily="34" charset="0"/>
              <a:buChar char="•"/>
            </a:pPr>
            <a:r>
              <a:rPr lang="en-GB" dirty="0"/>
              <a:t>They believe that hard work will help them to improve</a:t>
            </a:r>
          </a:p>
          <a:p>
            <a:pPr>
              <a:buFont typeface="Arial" panose="020B0604020202020204" pitchFamily="34" charset="0"/>
              <a:buChar char="•"/>
            </a:pPr>
            <a:r>
              <a:rPr lang="en-GB" dirty="0"/>
              <a:t>They have the support and encouragement of others who believe in them</a:t>
            </a:r>
          </a:p>
          <a:p>
            <a:pPr>
              <a:buFont typeface="Arial" panose="020B0604020202020204" pitchFamily="34" charset="0"/>
              <a:buChar char="•"/>
            </a:pPr>
            <a:r>
              <a:rPr lang="en-GB" dirty="0"/>
              <a:t>Why, then do we struggle to believe the same for academic high performance?</a:t>
            </a:r>
          </a:p>
        </p:txBody>
      </p:sp>
    </p:spTree>
    <p:extLst>
      <p:ext uri="{BB962C8B-B14F-4D97-AF65-F5344CB8AC3E}">
        <p14:creationId xmlns:p14="http://schemas.microsoft.com/office/powerpoint/2010/main" val="11997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HPL blue and orang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PL blue and orang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HPL blue and orang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HPL blue and orang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65576D18F07B45AACD1DA43D0180BB" ma:contentTypeVersion="10" ma:contentTypeDescription="Create a new document." ma:contentTypeScope="" ma:versionID="bc1cddbcc4267ff2ff61b5aa5804921c">
  <xsd:schema xmlns:xsd="http://www.w3.org/2001/XMLSchema" xmlns:xs="http://www.w3.org/2001/XMLSchema" xmlns:p="http://schemas.microsoft.com/office/2006/metadata/properties" xmlns:ns2="49be1582-01cb-402f-b61d-49502c721104" targetNamespace="http://schemas.microsoft.com/office/2006/metadata/properties" ma:root="true" ma:fieldsID="7bb6940ba75fa01a08084482895f3f78" ns2:_="">
    <xsd:import namespace="49be1582-01cb-402f-b61d-49502c7211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e1582-01cb-402f-b61d-49502c7211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8409E5-ED4C-4671-B61F-40EABEA45C2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466FD32-3F90-4C74-A378-3953F127F924}">
  <ds:schemaRefs>
    <ds:schemaRef ds:uri="http://schemas.microsoft.com/sharepoint/v3/contenttype/forms"/>
  </ds:schemaRefs>
</ds:datastoreItem>
</file>

<file path=customXml/itemProps3.xml><?xml version="1.0" encoding="utf-8"?>
<ds:datastoreItem xmlns:ds="http://schemas.openxmlformats.org/officeDocument/2006/customXml" ds:itemID="{4A05F2D3-0E29-4FB5-8FA5-EABCC3CF1E76}"/>
</file>

<file path=docProps/app.xml><?xml version="1.0" encoding="utf-8"?>
<Properties xmlns="http://schemas.openxmlformats.org/officeDocument/2006/extended-properties" xmlns:vt="http://schemas.openxmlformats.org/officeDocument/2006/docPropsVTypes">
  <TotalTime>141</TotalTime>
  <Words>2507</Words>
  <Application>Microsoft Office PowerPoint</Application>
  <PresentationFormat>Widescreen</PresentationFormat>
  <Paragraphs>337</Paragraphs>
  <Slides>38</Slides>
  <Notes>21</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38</vt:i4>
      </vt:variant>
    </vt:vector>
  </HeadingPairs>
  <TitlesOfParts>
    <vt:vector size="54" baseType="lpstr">
      <vt:lpstr>Arial</vt:lpstr>
      <vt:lpstr>Arial Black</vt:lpstr>
      <vt:lpstr>Calibri</vt:lpstr>
      <vt:lpstr>Calibri Light</vt:lpstr>
      <vt:lpstr>Courier New</vt:lpstr>
      <vt:lpstr>Georgia</vt:lpstr>
      <vt:lpstr>Source Sans Pro</vt:lpstr>
      <vt:lpstr>Verdana</vt:lpstr>
      <vt:lpstr>Wingdings</vt:lpstr>
      <vt:lpstr>HPL blue and orange</vt:lpstr>
      <vt:lpstr>1_HPL blue and orange</vt:lpstr>
      <vt:lpstr>5_Custom Design</vt:lpstr>
      <vt:lpstr>Office Theme</vt:lpstr>
      <vt:lpstr>5_HPL blue and orange</vt:lpstr>
      <vt:lpstr>3_HPL blue and orange</vt:lpstr>
      <vt:lpstr>Acrobat Document</vt:lpstr>
      <vt:lpstr>High Performance Learning: The World Class School’s Award  3rd January 2020 </vt:lpstr>
      <vt:lpstr>This Morning’s Programme</vt:lpstr>
      <vt:lpstr>PowerPoint Presentation</vt:lpstr>
      <vt:lpstr>High Performance Learning:  the basics…</vt:lpstr>
      <vt:lpstr>Let’s Banish the Bell Curve Away from the Classroom </vt:lpstr>
      <vt:lpstr>Life moves on…  </vt:lpstr>
      <vt:lpstr>PowerPoint Presentation</vt:lpstr>
      <vt:lpstr>What do we know about human capability?</vt:lpstr>
      <vt:lpstr>What explains this?</vt:lpstr>
      <vt:lpstr>PowerPoint Presentation</vt:lpstr>
      <vt:lpstr>How ambitious should we be? </vt:lpstr>
      <vt:lpstr>PowerPoint Presentation</vt:lpstr>
      <vt:lpstr>HPL Student Profile </vt:lpstr>
      <vt:lpstr>PowerPoint Presentation</vt:lpstr>
      <vt:lpstr>PowerPoint Presentation</vt:lpstr>
      <vt:lpstr>The 7 Pillars of High Performance</vt:lpstr>
      <vt:lpstr>PowerPoint Presentation</vt:lpstr>
      <vt:lpstr>The Harder Path?</vt:lpstr>
      <vt:lpstr>Students who know what it takes will become high performers …. </vt:lpstr>
      <vt:lpstr>The key competencies to be developed</vt:lpstr>
      <vt:lpstr>HPL builds ‘Advanced Cognition’ </vt:lpstr>
      <vt:lpstr>ACPs and VAAs: the basics…</vt:lpstr>
      <vt:lpstr>PowerPoint Presentation</vt:lpstr>
      <vt:lpstr>PowerPoint Presentation</vt:lpstr>
      <vt:lpstr>Lets play BINGO…</vt:lpstr>
      <vt:lpstr>PowerPoint Presentation</vt:lpstr>
      <vt:lpstr>Growing minds involves…..</vt:lpstr>
      <vt:lpstr>PowerPoint Presentation</vt:lpstr>
      <vt:lpstr>Through Teaching…</vt:lpstr>
      <vt:lpstr>PowerPoint Presentation</vt:lpstr>
      <vt:lpstr>PowerPoint Presentation</vt:lpstr>
      <vt:lpstr>PowerPoint Presentation</vt:lpstr>
      <vt:lpstr>Visioning the Future</vt:lpstr>
      <vt:lpstr>What changes in an HPL school ……..</vt:lpstr>
      <vt:lpstr> Task </vt:lpstr>
      <vt:lpstr>PowerPoint Presentation</vt:lpstr>
      <vt:lpstr>PowerPoint Presentation</vt:lpstr>
      <vt:lpstr>Break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Performance Learning: How To Become  A  World Class School</dc:title>
  <dc:creator>Melanie Saunders</dc:creator>
  <cp:lastModifiedBy>Elizabeth Husband</cp:lastModifiedBy>
  <cp:revision>23</cp:revision>
  <cp:lastPrinted>2019-12-09T11:25:22Z</cp:lastPrinted>
  <dcterms:created xsi:type="dcterms:W3CDTF">2019-12-09T09:33:50Z</dcterms:created>
  <dcterms:modified xsi:type="dcterms:W3CDTF">2021-10-20T14:40:17Z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10837917</vt:lpwstr>
  </property>
  <property fmtid="{D5CDD505-2E9C-101B-9397-08002B2CF9AE}" pid="3" name="NXPowerLiteSettings">
    <vt:lpwstr>C6000400038000</vt:lpwstr>
  </property>
  <property fmtid="{D5CDD505-2E9C-101B-9397-08002B2CF9AE}" pid="4" name="NXPowerLiteVersion">
    <vt:lpwstr>S8.0.9</vt:lpwstr>
  </property>
  <property fmtid="{D5CDD505-2E9C-101B-9397-08002B2CF9AE}" pid="5" name="ContentTypeId">
    <vt:lpwstr>0x0101009965576D18F07B45AACD1DA43D0180BB</vt:lpwstr>
  </property>
  <property fmtid="{D5CDD505-2E9C-101B-9397-08002B2CF9AE}" pid="6" name="Order">
    <vt:r8>4095800</vt:r8>
  </property>
</Properties>
</file>