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59" r:id="rId7"/>
    <p:sldId id="257" r:id="rId8"/>
    <p:sldId id="267" r:id="rId9"/>
    <p:sldId id="270" r:id="rId10"/>
    <p:sldId id="268" r:id="rId11"/>
    <p:sldId id="269" r:id="rId12"/>
    <p:sldId id="263" r:id="rId13"/>
    <p:sldId id="266" r:id="rId14"/>
    <p:sldId id="264" r:id="rId15"/>
    <p:sldId id="262" r:id="rId16"/>
    <p:sldId id="271" r:id="rId17"/>
    <p:sldId id="273" r:id="rId18"/>
    <p:sldId id="272" r:id="rId19"/>
    <p:sldId id="276" r:id="rId20"/>
    <p:sldId id="274" r:id="rId21"/>
    <p:sldId id="275" r:id="rId22"/>
    <p:sldId id="261"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0" autoAdjust="0"/>
    <p:restoredTop sz="94343" autoAdjust="0"/>
  </p:normalViewPr>
  <p:slideViewPr>
    <p:cSldViewPr snapToGrid="0" showGuides="1">
      <p:cViewPr varScale="1">
        <p:scale>
          <a:sx n="110" d="100"/>
          <a:sy n="110"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66BA2-47F7-43D1-9ADC-C22B7B66272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7052EFF-AA67-4B4D-86BA-3BE9428D7310}">
      <dgm:prSet phldrT="[Text]" custT="1"/>
      <dgm:spPr/>
      <dgm:t>
        <a:bodyPr/>
        <a:lstStyle/>
        <a:p>
          <a:endParaRPr lang="en-US" sz="1800" dirty="0"/>
        </a:p>
        <a:p>
          <a:r>
            <a:rPr lang="en-US" sz="1800" dirty="0"/>
            <a:t>HPL </a:t>
          </a:r>
        </a:p>
        <a:p>
          <a:r>
            <a:rPr lang="en-US" sz="1800" dirty="0"/>
            <a:t>Groups</a:t>
          </a:r>
        </a:p>
      </dgm:t>
    </dgm:pt>
    <dgm:pt modelId="{2D068709-FF32-4813-8BE7-4CC691C53582}" type="parTrans" cxnId="{D641EA4D-A21A-4B87-A70C-0430EDB5691B}">
      <dgm:prSet/>
      <dgm:spPr/>
      <dgm:t>
        <a:bodyPr/>
        <a:lstStyle/>
        <a:p>
          <a:endParaRPr lang="en-US"/>
        </a:p>
      </dgm:t>
    </dgm:pt>
    <dgm:pt modelId="{64517E18-8306-47B1-B766-6270CE5AF795}" type="sibTrans" cxnId="{D641EA4D-A21A-4B87-A70C-0430EDB5691B}">
      <dgm:prSet/>
      <dgm:spPr/>
      <dgm:t>
        <a:bodyPr/>
        <a:lstStyle/>
        <a:p>
          <a:endParaRPr lang="en-US"/>
        </a:p>
      </dgm:t>
    </dgm:pt>
    <dgm:pt modelId="{0A7112BB-74A7-407F-908E-CE8D6A54D381}">
      <dgm:prSet phldrT="[Text]" custT="1"/>
      <dgm:spPr/>
      <dgm:t>
        <a:bodyPr/>
        <a:lstStyle/>
        <a:p>
          <a:r>
            <a:rPr lang="en-US" sz="1400" dirty="0"/>
            <a:t>Secondary Staff in HPL Groups of 7 – 9 (mixed within “houses”).</a:t>
          </a:r>
        </a:p>
      </dgm:t>
    </dgm:pt>
    <dgm:pt modelId="{37F7A005-40E1-4AD7-B632-A973037E30FD}" type="parTrans" cxnId="{94E4887C-4FBC-4CF2-B062-72AC964CC710}">
      <dgm:prSet/>
      <dgm:spPr/>
      <dgm:t>
        <a:bodyPr/>
        <a:lstStyle/>
        <a:p>
          <a:endParaRPr lang="en-US"/>
        </a:p>
      </dgm:t>
    </dgm:pt>
    <dgm:pt modelId="{8C3421BA-8002-45F0-8CE3-CAFF2143D9BA}" type="sibTrans" cxnId="{94E4887C-4FBC-4CF2-B062-72AC964CC710}">
      <dgm:prSet/>
      <dgm:spPr/>
      <dgm:t>
        <a:bodyPr/>
        <a:lstStyle/>
        <a:p>
          <a:endParaRPr lang="en-US"/>
        </a:p>
      </dgm:t>
    </dgm:pt>
    <dgm:pt modelId="{CC6B62E2-2589-453A-9200-BFB10017D6E9}">
      <dgm:prSet phldrT="[Text]" custT="1"/>
      <dgm:spPr/>
      <dgm:t>
        <a:bodyPr/>
        <a:lstStyle/>
        <a:p>
          <a:r>
            <a:rPr lang="en-US" sz="1800" dirty="0"/>
            <a:t> Action Research</a:t>
          </a:r>
        </a:p>
      </dgm:t>
    </dgm:pt>
    <dgm:pt modelId="{4155C521-D361-42D9-82D2-012C89BAB150}" type="parTrans" cxnId="{AC68DA94-044A-4F49-9A8D-22AB791AA16D}">
      <dgm:prSet/>
      <dgm:spPr/>
      <dgm:t>
        <a:bodyPr/>
        <a:lstStyle/>
        <a:p>
          <a:endParaRPr lang="en-US"/>
        </a:p>
      </dgm:t>
    </dgm:pt>
    <dgm:pt modelId="{9DD57079-2C4F-4AE9-86ED-E987202F8ED6}" type="sibTrans" cxnId="{AC68DA94-044A-4F49-9A8D-22AB791AA16D}">
      <dgm:prSet/>
      <dgm:spPr/>
      <dgm:t>
        <a:bodyPr/>
        <a:lstStyle/>
        <a:p>
          <a:endParaRPr lang="en-US"/>
        </a:p>
      </dgm:t>
    </dgm:pt>
    <dgm:pt modelId="{11467BFF-61B8-4066-B6F4-B2798DEFD6FC}">
      <dgm:prSet phldrT="[Text]" custT="1"/>
      <dgm:spPr/>
      <dgm:t>
        <a:bodyPr/>
        <a:lstStyle/>
        <a:p>
          <a:r>
            <a:rPr lang="en-US" sz="1400" dirty="0"/>
            <a:t>HPL Groups expected to meet at least twice per half term for 20 minutes; once towards the beginning of a new term and once towards the end of that term.</a:t>
          </a:r>
        </a:p>
      </dgm:t>
    </dgm:pt>
    <dgm:pt modelId="{F7B4B5E1-2D92-43F7-8D72-DD5F7CBF8429}" type="parTrans" cxnId="{930FD90E-1B8F-4D4A-AAAD-278982896E90}">
      <dgm:prSet/>
      <dgm:spPr/>
      <dgm:t>
        <a:bodyPr/>
        <a:lstStyle/>
        <a:p>
          <a:endParaRPr lang="en-US"/>
        </a:p>
      </dgm:t>
    </dgm:pt>
    <dgm:pt modelId="{974B7A80-3D41-4395-8101-BB22EF59A7A3}" type="sibTrans" cxnId="{930FD90E-1B8F-4D4A-AAAD-278982896E90}">
      <dgm:prSet/>
      <dgm:spPr/>
      <dgm:t>
        <a:bodyPr/>
        <a:lstStyle/>
        <a:p>
          <a:endParaRPr lang="en-US"/>
        </a:p>
      </dgm:t>
    </dgm:pt>
    <dgm:pt modelId="{75E3F2E4-CA76-49C1-B565-9FEC658C05A3}">
      <dgm:prSet phldrT="[Text]"/>
      <dgm:spPr/>
      <dgm:t>
        <a:bodyPr/>
        <a:lstStyle/>
        <a:p>
          <a:r>
            <a:rPr lang="en-US" dirty="0"/>
            <a:t>Submission of Responses</a:t>
          </a:r>
        </a:p>
      </dgm:t>
    </dgm:pt>
    <dgm:pt modelId="{5ABB54C5-A3F1-42A4-9C48-1ED546EDE95E}" type="parTrans" cxnId="{096DD78D-9C54-4F73-AA68-40D5001B09F7}">
      <dgm:prSet/>
      <dgm:spPr/>
      <dgm:t>
        <a:bodyPr/>
        <a:lstStyle/>
        <a:p>
          <a:endParaRPr lang="en-US"/>
        </a:p>
      </dgm:t>
    </dgm:pt>
    <dgm:pt modelId="{ECDDC8DA-303F-4940-85FF-F2DED53BE1EA}" type="sibTrans" cxnId="{096DD78D-9C54-4F73-AA68-40D5001B09F7}">
      <dgm:prSet/>
      <dgm:spPr/>
      <dgm:t>
        <a:bodyPr/>
        <a:lstStyle/>
        <a:p>
          <a:endParaRPr lang="en-US"/>
        </a:p>
      </dgm:t>
    </dgm:pt>
    <dgm:pt modelId="{F018F409-0835-43B2-999B-0DA6EE49F498}">
      <dgm:prSet phldrT="[Text]" custT="1"/>
      <dgm:spPr/>
      <dgm:t>
        <a:bodyPr/>
        <a:lstStyle/>
        <a:p>
          <a:r>
            <a:rPr lang="en-US" sz="1400" dirty="0"/>
            <a:t>All staff complete and submit their “response” section of each HPL on-line module before the last day of each term. An assigned Leadership Team colleague signs off the responses for one HPL group. </a:t>
          </a:r>
        </a:p>
      </dgm:t>
    </dgm:pt>
    <dgm:pt modelId="{9412EBE6-7E87-46BF-BBF1-37B9F5F06370}" type="parTrans" cxnId="{003A5990-2BFA-4EB2-931F-25443D2CF49F}">
      <dgm:prSet/>
      <dgm:spPr/>
      <dgm:t>
        <a:bodyPr/>
        <a:lstStyle/>
        <a:p>
          <a:endParaRPr lang="en-US"/>
        </a:p>
      </dgm:t>
    </dgm:pt>
    <dgm:pt modelId="{74C5D9DB-E00F-4CA4-BC78-84337F9DA4BD}" type="sibTrans" cxnId="{003A5990-2BFA-4EB2-931F-25443D2CF49F}">
      <dgm:prSet/>
      <dgm:spPr/>
      <dgm:t>
        <a:bodyPr/>
        <a:lstStyle/>
        <a:p>
          <a:endParaRPr lang="en-US"/>
        </a:p>
      </dgm:t>
    </dgm:pt>
    <dgm:pt modelId="{7A8252DC-1A66-4B69-B197-A725DDDCDEE0}">
      <dgm:prSet phldrT="[Text]" custT="1"/>
      <dgm:spPr/>
      <dgm:t>
        <a:bodyPr/>
        <a:lstStyle/>
        <a:p>
          <a:r>
            <a:rPr lang="en-US" sz="1400" dirty="0"/>
            <a:t>Meeting 1 to discuss the HPL theory and plan potential implementation of the theory within identified lessons.</a:t>
          </a:r>
        </a:p>
      </dgm:t>
    </dgm:pt>
    <dgm:pt modelId="{CBEA1B72-69CD-4021-B928-FE1BEF491D3D}" type="parTrans" cxnId="{C2E26FB2-CA76-482C-927D-473355BFD6E5}">
      <dgm:prSet/>
      <dgm:spPr/>
      <dgm:t>
        <a:bodyPr/>
        <a:lstStyle/>
        <a:p>
          <a:endParaRPr lang="en-US"/>
        </a:p>
      </dgm:t>
    </dgm:pt>
    <dgm:pt modelId="{7D77D0A7-01C4-4ACE-BE9D-8E9E73A00500}" type="sibTrans" cxnId="{C2E26FB2-CA76-482C-927D-473355BFD6E5}">
      <dgm:prSet/>
      <dgm:spPr/>
      <dgm:t>
        <a:bodyPr/>
        <a:lstStyle/>
        <a:p>
          <a:endParaRPr lang="en-US"/>
        </a:p>
      </dgm:t>
    </dgm:pt>
    <dgm:pt modelId="{66FF64E7-F9D0-4B55-8D85-07EC89969EA9}">
      <dgm:prSet phldrT="[Text]" custT="1"/>
      <dgm:spPr/>
      <dgm:t>
        <a:bodyPr/>
        <a:lstStyle/>
        <a:p>
          <a:r>
            <a:rPr lang="en-US" sz="1400" dirty="0"/>
            <a:t>Meeting 2 to discuss the outcomes of the implementation to date, share experiences and evaluate any impact on teaching and learning. </a:t>
          </a:r>
        </a:p>
      </dgm:t>
    </dgm:pt>
    <dgm:pt modelId="{C931F390-2DD8-4465-A88B-AB47F5AF89D8}" type="parTrans" cxnId="{17526017-F82A-48F4-9745-3D3542B4778F}">
      <dgm:prSet/>
      <dgm:spPr/>
      <dgm:t>
        <a:bodyPr/>
        <a:lstStyle/>
        <a:p>
          <a:endParaRPr lang="en-US"/>
        </a:p>
      </dgm:t>
    </dgm:pt>
    <dgm:pt modelId="{DD79B602-4B44-4AB5-A9D2-C9625698FA46}" type="sibTrans" cxnId="{17526017-F82A-48F4-9745-3D3542B4778F}">
      <dgm:prSet/>
      <dgm:spPr/>
      <dgm:t>
        <a:bodyPr/>
        <a:lstStyle/>
        <a:p>
          <a:endParaRPr lang="en-US"/>
        </a:p>
      </dgm:t>
    </dgm:pt>
    <dgm:pt modelId="{0C0206D6-A0E1-4897-A933-F1666CB79513}">
      <dgm:prSet phldrT="[Text]" custT="1"/>
      <dgm:spPr/>
      <dgm:t>
        <a:bodyPr/>
        <a:lstStyle/>
        <a:p>
          <a:r>
            <a:rPr lang="en-US" sz="1400" dirty="0"/>
            <a:t>All modules are linked to a specific Staff Appraisal target for this academic year.</a:t>
          </a:r>
        </a:p>
      </dgm:t>
    </dgm:pt>
    <dgm:pt modelId="{BB9A7B70-4370-4826-B700-A5B9607823E0}" type="parTrans" cxnId="{81182CEE-4E98-49C4-9189-5088D2B5FAD0}">
      <dgm:prSet/>
      <dgm:spPr/>
      <dgm:t>
        <a:bodyPr/>
        <a:lstStyle/>
        <a:p>
          <a:endParaRPr lang="en-US"/>
        </a:p>
      </dgm:t>
    </dgm:pt>
    <dgm:pt modelId="{7AF9B444-76B0-414C-8C71-4E284B425BB4}" type="sibTrans" cxnId="{81182CEE-4E98-49C4-9189-5088D2B5FAD0}">
      <dgm:prSet/>
      <dgm:spPr/>
      <dgm:t>
        <a:bodyPr/>
        <a:lstStyle/>
        <a:p>
          <a:endParaRPr lang="en-US"/>
        </a:p>
      </dgm:t>
    </dgm:pt>
    <dgm:pt modelId="{075CAA0E-08D0-4F64-8E6F-23F05BB84611}">
      <dgm:prSet phldrT="[Text]" custT="1"/>
      <dgm:spPr/>
      <dgm:t>
        <a:bodyPr/>
        <a:lstStyle/>
        <a:p>
          <a:r>
            <a:rPr lang="en-US" sz="1400" dirty="0"/>
            <a:t>Primary staff in HPL “triads”.</a:t>
          </a:r>
        </a:p>
      </dgm:t>
    </dgm:pt>
    <dgm:pt modelId="{75770F66-6E06-4FD0-B9F2-8F2E93843C9C}" type="parTrans" cxnId="{B746E2A0-4063-41FD-A3E1-E6360C59B8BA}">
      <dgm:prSet/>
      <dgm:spPr/>
      <dgm:t>
        <a:bodyPr/>
        <a:lstStyle/>
        <a:p>
          <a:endParaRPr lang="en-US"/>
        </a:p>
      </dgm:t>
    </dgm:pt>
    <dgm:pt modelId="{2059CD9B-0F70-4FAF-BA2A-118149111502}" type="sibTrans" cxnId="{B746E2A0-4063-41FD-A3E1-E6360C59B8BA}">
      <dgm:prSet/>
      <dgm:spPr/>
      <dgm:t>
        <a:bodyPr/>
        <a:lstStyle/>
        <a:p>
          <a:endParaRPr lang="en-US"/>
        </a:p>
      </dgm:t>
    </dgm:pt>
    <dgm:pt modelId="{874A9A4C-AB34-4BD8-9B06-E6F266821305}">
      <dgm:prSet phldrT="[Text]" custT="1"/>
      <dgm:spPr/>
      <dgm:t>
        <a:bodyPr/>
        <a:lstStyle/>
        <a:p>
          <a:r>
            <a:rPr lang="en-US" sz="1400" dirty="0"/>
            <a:t>All staff work through a HPL Professional Learning Module during each term (6 – 8 weeks) – Individual logins to be provided. </a:t>
          </a:r>
        </a:p>
      </dgm:t>
    </dgm:pt>
    <dgm:pt modelId="{636B2BA5-AF2C-455D-B195-6CFB6974FDE2}" type="parTrans" cxnId="{16D0D5D1-766F-444D-9030-528844A45E95}">
      <dgm:prSet/>
      <dgm:spPr/>
      <dgm:t>
        <a:bodyPr/>
        <a:lstStyle/>
        <a:p>
          <a:endParaRPr lang="en-US"/>
        </a:p>
      </dgm:t>
    </dgm:pt>
    <dgm:pt modelId="{CC3C2457-7056-4501-829A-5865E13CC13A}" type="sibTrans" cxnId="{16D0D5D1-766F-444D-9030-528844A45E95}">
      <dgm:prSet/>
      <dgm:spPr/>
      <dgm:t>
        <a:bodyPr/>
        <a:lstStyle/>
        <a:p>
          <a:endParaRPr lang="en-US"/>
        </a:p>
      </dgm:t>
    </dgm:pt>
    <dgm:pt modelId="{56CD5A63-122C-4C1F-A7BF-F3271D1EFD12}">
      <dgm:prSet phldrT="[Text]" custT="1"/>
      <dgm:spPr/>
      <dgm:t>
        <a:bodyPr/>
        <a:lstStyle/>
        <a:p>
          <a:r>
            <a:rPr lang="en-US" sz="1400" dirty="0"/>
            <a:t>Each module links to one of the 5 APCs (Advanced Cognitive Performance Characteristics) or 3 VAAs (Values, Attitudes and Attributes).  </a:t>
          </a:r>
        </a:p>
      </dgm:t>
    </dgm:pt>
    <dgm:pt modelId="{11D54243-4464-4D4B-A795-66541F1D2913}" type="parTrans" cxnId="{7B3357A9-58B1-45FD-8D5D-D579F1820A21}">
      <dgm:prSet/>
      <dgm:spPr/>
      <dgm:t>
        <a:bodyPr/>
        <a:lstStyle/>
        <a:p>
          <a:endParaRPr lang="en-US"/>
        </a:p>
      </dgm:t>
    </dgm:pt>
    <dgm:pt modelId="{C4B65B4C-26ED-4B5E-AF21-D94C9E7FE505}" type="sibTrans" cxnId="{7B3357A9-58B1-45FD-8D5D-D579F1820A21}">
      <dgm:prSet/>
      <dgm:spPr/>
      <dgm:t>
        <a:bodyPr/>
        <a:lstStyle/>
        <a:p>
          <a:endParaRPr lang="en-US"/>
        </a:p>
      </dgm:t>
    </dgm:pt>
    <dgm:pt modelId="{3B8DDC58-A942-4136-8DF7-3E2F0BB90DAC}">
      <dgm:prSet phldrT="[Text]" custT="1"/>
      <dgm:spPr/>
      <dgm:t>
        <a:bodyPr/>
        <a:lstStyle/>
        <a:p>
          <a:r>
            <a:rPr lang="en-US" sz="1400" dirty="0"/>
            <a:t>Staff receive an electronic certificate of completion after each module. </a:t>
          </a:r>
        </a:p>
      </dgm:t>
    </dgm:pt>
    <dgm:pt modelId="{2FDC72D9-4A74-4F40-97A1-615B7D75D613}" type="parTrans" cxnId="{21BDD4BC-2FD6-4FF9-839D-045197C8AF65}">
      <dgm:prSet/>
      <dgm:spPr/>
      <dgm:t>
        <a:bodyPr/>
        <a:lstStyle/>
        <a:p>
          <a:endParaRPr lang="en-US"/>
        </a:p>
      </dgm:t>
    </dgm:pt>
    <dgm:pt modelId="{CB1BCC55-247F-4A14-AE4D-7866BC74BD47}" type="sibTrans" cxnId="{21BDD4BC-2FD6-4FF9-839D-045197C8AF65}">
      <dgm:prSet/>
      <dgm:spPr/>
      <dgm:t>
        <a:bodyPr/>
        <a:lstStyle/>
        <a:p>
          <a:endParaRPr lang="en-US"/>
        </a:p>
      </dgm:t>
    </dgm:pt>
    <dgm:pt modelId="{E85EAFF3-57D9-4379-B3AC-5B7DC6C0A883}" type="pres">
      <dgm:prSet presAssocID="{C2A66BA2-47F7-43D1-9ADC-C22B7B662723}" presName="linearFlow" presStyleCnt="0">
        <dgm:presLayoutVars>
          <dgm:dir/>
          <dgm:animLvl val="lvl"/>
          <dgm:resizeHandles val="exact"/>
        </dgm:presLayoutVars>
      </dgm:prSet>
      <dgm:spPr/>
    </dgm:pt>
    <dgm:pt modelId="{26643F4F-FE9C-4518-A163-6795BDC88B56}" type="pres">
      <dgm:prSet presAssocID="{57052EFF-AA67-4B4D-86BA-3BE9428D7310}" presName="composite" presStyleCnt="0"/>
      <dgm:spPr/>
    </dgm:pt>
    <dgm:pt modelId="{FC91EC5A-51FE-43A2-BB18-F61E569D478D}" type="pres">
      <dgm:prSet presAssocID="{57052EFF-AA67-4B4D-86BA-3BE9428D7310}" presName="parentText" presStyleLbl="alignNode1" presStyleIdx="0" presStyleCnt="3">
        <dgm:presLayoutVars>
          <dgm:chMax val="1"/>
          <dgm:bulletEnabled val="1"/>
        </dgm:presLayoutVars>
      </dgm:prSet>
      <dgm:spPr/>
    </dgm:pt>
    <dgm:pt modelId="{2960E487-0D28-436E-8B36-DA3E3DD1E1B4}" type="pres">
      <dgm:prSet presAssocID="{57052EFF-AA67-4B4D-86BA-3BE9428D7310}" presName="descendantText" presStyleLbl="alignAcc1" presStyleIdx="0" presStyleCnt="3" custScaleY="113119">
        <dgm:presLayoutVars>
          <dgm:bulletEnabled val="1"/>
        </dgm:presLayoutVars>
      </dgm:prSet>
      <dgm:spPr/>
    </dgm:pt>
    <dgm:pt modelId="{9DDE016B-19BA-42B6-9B14-F97B5A64D1E4}" type="pres">
      <dgm:prSet presAssocID="{64517E18-8306-47B1-B766-6270CE5AF795}" presName="sp" presStyleCnt="0"/>
      <dgm:spPr/>
    </dgm:pt>
    <dgm:pt modelId="{BED48CE7-1FD9-43B1-B1A1-B0EB4C1C976D}" type="pres">
      <dgm:prSet presAssocID="{CC6B62E2-2589-453A-9200-BFB10017D6E9}" presName="composite" presStyleCnt="0"/>
      <dgm:spPr/>
    </dgm:pt>
    <dgm:pt modelId="{C9D81CCB-6CE7-4448-A4E9-0128FF23AB68}" type="pres">
      <dgm:prSet presAssocID="{CC6B62E2-2589-453A-9200-BFB10017D6E9}" presName="parentText" presStyleLbl="alignNode1" presStyleIdx="1" presStyleCnt="3">
        <dgm:presLayoutVars>
          <dgm:chMax val="1"/>
          <dgm:bulletEnabled val="1"/>
        </dgm:presLayoutVars>
      </dgm:prSet>
      <dgm:spPr/>
    </dgm:pt>
    <dgm:pt modelId="{07C3FD5C-78AC-4425-80AB-905BF5FEE6BC}" type="pres">
      <dgm:prSet presAssocID="{CC6B62E2-2589-453A-9200-BFB10017D6E9}" presName="descendantText" presStyleLbl="alignAcc1" presStyleIdx="1" presStyleCnt="3" custScaleY="137441">
        <dgm:presLayoutVars>
          <dgm:bulletEnabled val="1"/>
        </dgm:presLayoutVars>
      </dgm:prSet>
      <dgm:spPr/>
    </dgm:pt>
    <dgm:pt modelId="{4CF6DFAC-89B1-4709-9B13-62E49613C35B}" type="pres">
      <dgm:prSet presAssocID="{9DD57079-2C4F-4AE9-86ED-E987202F8ED6}" presName="sp" presStyleCnt="0"/>
      <dgm:spPr/>
    </dgm:pt>
    <dgm:pt modelId="{55C4377B-ADAC-4FA7-B36E-4D3DF02C7E62}" type="pres">
      <dgm:prSet presAssocID="{75E3F2E4-CA76-49C1-B565-9FEC658C05A3}" presName="composite" presStyleCnt="0"/>
      <dgm:spPr/>
    </dgm:pt>
    <dgm:pt modelId="{4E5B069F-0DD4-4325-AB40-D83926422C6D}" type="pres">
      <dgm:prSet presAssocID="{75E3F2E4-CA76-49C1-B565-9FEC658C05A3}" presName="parentText" presStyleLbl="alignNode1" presStyleIdx="2" presStyleCnt="3">
        <dgm:presLayoutVars>
          <dgm:chMax val="1"/>
          <dgm:bulletEnabled val="1"/>
        </dgm:presLayoutVars>
      </dgm:prSet>
      <dgm:spPr/>
    </dgm:pt>
    <dgm:pt modelId="{1B693264-B4AA-45DB-82B7-207B000BA5FD}" type="pres">
      <dgm:prSet presAssocID="{75E3F2E4-CA76-49C1-B565-9FEC658C05A3}" presName="descendantText" presStyleLbl="alignAcc1" presStyleIdx="2" presStyleCnt="3" custScaleY="114310" custLinFactNeighborX="349" custLinFactNeighborY="18945">
        <dgm:presLayoutVars>
          <dgm:bulletEnabled val="1"/>
        </dgm:presLayoutVars>
      </dgm:prSet>
      <dgm:spPr/>
    </dgm:pt>
  </dgm:ptLst>
  <dgm:cxnLst>
    <dgm:cxn modelId="{91C6D303-D527-477C-BA42-42D6EC6CA43C}" type="presOf" srcId="{56CD5A63-122C-4C1F-A7BF-F3271D1EFD12}" destId="{2960E487-0D28-436E-8B36-DA3E3DD1E1B4}" srcOrd="0" destOrd="3" presId="urn:microsoft.com/office/officeart/2005/8/layout/chevron2"/>
    <dgm:cxn modelId="{B9C74C0B-523E-4473-88C9-C98D5632C101}" type="presOf" srcId="{CC6B62E2-2589-453A-9200-BFB10017D6E9}" destId="{C9D81CCB-6CE7-4448-A4E9-0128FF23AB68}" srcOrd="0" destOrd="0" presId="urn:microsoft.com/office/officeart/2005/8/layout/chevron2"/>
    <dgm:cxn modelId="{930FD90E-1B8F-4D4A-AAAD-278982896E90}" srcId="{CC6B62E2-2589-453A-9200-BFB10017D6E9}" destId="{11467BFF-61B8-4066-B6F4-B2798DEFD6FC}" srcOrd="0" destOrd="0" parTransId="{F7B4B5E1-2D92-43F7-8D72-DD5F7CBF8429}" sibTransId="{974B7A80-3D41-4395-8101-BB22EF59A7A3}"/>
    <dgm:cxn modelId="{17526017-F82A-48F4-9745-3D3542B4778F}" srcId="{CC6B62E2-2589-453A-9200-BFB10017D6E9}" destId="{66FF64E7-F9D0-4B55-8D85-07EC89969EA9}" srcOrd="2" destOrd="0" parTransId="{C931F390-2DD8-4465-A88B-AB47F5AF89D8}" sibTransId="{DD79B602-4B44-4AB5-A9D2-C9625698FA46}"/>
    <dgm:cxn modelId="{DB6CAF1A-EA77-429A-9BB0-62B140C62867}" type="presOf" srcId="{75E3F2E4-CA76-49C1-B565-9FEC658C05A3}" destId="{4E5B069F-0DD4-4325-AB40-D83926422C6D}" srcOrd="0" destOrd="0" presId="urn:microsoft.com/office/officeart/2005/8/layout/chevron2"/>
    <dgm:cxn modelId="{C14D5029-B9F1-45DB-BD7F-F0D130F934E5}" type="presOf" srcId="{66FF64E7-F9D0-4B55-8D85-07EC89969EA9}" destId="{07C3FD5C-78AC-4425-80AB-905BF5FEE6BC}" srcOrd="0" destOrd="2" presId="urn:microsoft.com/office/officeart/2005/8/layout/chevron2"/>
    <dgm:cxn modelId="{8AD5C65E-B797-4B6E-9FCD-CA7602C6F533}" type="presOf" srcId="{874A9A4C-AB34-4BD8-9B06-E6F266821305}" destId="{2960E487-0D28-436E-8B36-DA3E3DD1E1B4}" srcOrd="0" destOrd="2" presId="urn:microsoft.com/office/officeart/2005/8/layout/chevron2"/>
    <dgm:cxn modelId="{040BB745-2102-4175-A7D1-409843DFE449}" type="presOf" srcId="{57052EFF-AA67-4B4D-86BA-3BE9428D7310}" destId="{FC91EC5A-51FE-43A2-BB18-F61E569D478D}" srcOrd="0" destOrd="0" presId="urn:microsoft.com/office/officeart/2005/8/layout/chevron2"/>
    <dgm:cxn modelId="{D641EA4D-A21A-4B87-A70C-0430EDB5691B}" srcId="{C2A66BA2-47F7-43D1-9ADC-C22B7B662723}" destId="{57052EFF-AA67-4B4D-86BA-3BE9428D7310}" srcOrd="0" destOrd="0" parTransId="{2D068709-FF32-4813-8BE7-4CC691C53582}" sibTransId="{64517E18-8306-47B1-B766-6270CE5AF795}"/>
    <dgm:cxn modelId="{5BA00950-5F7D-4D5F-8AD5-84D752D0FDCB}" type="presOf" srcId="{7A8252DC-1A66-4B69-B197-A725DDDCDEE0}" destId="{07C3FD5C-78AC-4425-80AB-905BF5FEE6BC}" srcOrd="0" destOrd="1" presId="urn:microsoft.com/office/officeart/2005/8/layout/chevron2"/>
    <dgm:cxn modelId="{6DEF687B-F985-4B48-AC67-CCE632BDD4D2}" type="presOf" srcId="{11467BFF-61B8-4066-B6F4-B2798DEFD6FC}" destId="{07C3FD5C-78AC-4425-80AB-905BF5FEE6BC}" srcOrd="0" destOrd="0" presId="urn:microsoft.com/office/officeart/2005/8/layout/chevron2"/>
    <dgm:cxn modelId="{94E4887C-4FBC-4CF2-B062-72AC964CC710}" srcId="{57052EFF-AA67-4B4D-86BA-3BE9428D7310}" destId="{0A7112BB-74A7-407F-908E-CE8D6A54D381}" srcOrd="0" destOrd="0" parTransId="{37F7A005-40E1-4AD7-B632-A973037E30FD}" sibTransId="{8C3421BA-8002-45F0-8CE3-CAFF2143D9BA}"/>
    <dgm:cxn modelId="{27111186-659E-410A-AC60-71F89D011EFC}" type="presOf" srcId="{3B8DDC58-A942-4136-8DF7-3E2F0BB90DAC}" destId="{1B693264-B4AA-45DB-82B7-207B000BA5FD}" srcOrd="0" destOrd="1" presId="urn:microsoft.com/office/officeart/2005/8/layout/chevron2"/>
    <dgm:cxn modelId="{096DD78D-9C54-4F73-AA68-40D5001B09F7}" srcId="{C2A66BA2-47F7-43D1-9ADC-C22B7B662723}" destId="{75E3F2E4-CA76-49C1-B565-9FEC658C05A3}" srcOrd="2" destOrd="0" parTransId="{5ABB54C5-A3F1-42A4-9C48-1ED546EDE95E}" sibTransId="{ECDDC8DA-303F-4940-85FF-F2DED53BE1EA}"/>
    <dgm:cxn modelId="{0D3EFF8D-2D87-471E-BD5C-273ED14EBE95}" type="presOf" srcId="{075CAA0E-08D0-4F64-8E6F-23F05BB84611}" destId="{2960E487-0D28-436E-8B36-DA3E3DD1E1B4}" srcOrd="0" destOrd="1" presId="urn:microsoft.com/office/officeart/2005/8/layout/chevron2"/>
    <dgm:cxn modelId="{003A5990-2BFA-4EB2-931F-25443D2CF49F}" srcId="{75E3F2E4-CA76-49C1-B565-9FEC658C05A3}" destId="{F018F409-0835-43B2-999B-0DA6EE49F498}" srcOrd="0" destOrd="0" parTransId="{9412EBE6-7E87-46BF-BBF1-37B9F5F06370}" sibTransId="{74C5D9DB-E00F-4CA4-BC78-84337F9DA4BD}"/>
    <dgm:cxn modelId="{AC68DA94-044A-4F49-9A8D-22AB791AA16D}" srcId="{C2A66BA2-47F7-43D1-9ADC-C22B7B662723}" destId="{CC6B62E2-2589-453A-9200-BFB10017D6E9}" srcOrd="1" destOrd="0" parTransId="{4155C521-D361-42D9-82D2-012C89BAB150}" sibTransId="{9DD57079-2C4F-4AE9-86ED-E987202F8ED6}"/>
    <dgm:cxn modelId="{B746E2A0-4063-41FD-A3E1-E6360C59B8BA}" srcId="{57052EFF-AA67-4B4D-86BA-3BE9428D7310}" destId="{075CAA0E-08D0-4F64-8E6F-23F05BB84611}" srcOrd="1" destOrd="0" parTransId="{75770F66-6E06-4FD0-B9F2-8F2E93843C9C}" sibTransId="{2059CD9B-0F70-4FAF-BA2A-118149111502}"/>
    <dgm:cxn modelId="{7B3357A9-58B1-45FD-8D5D-D579F1820A21}" srcId="{57052EFF-AA67-4B4D-86BA-3BE9428D7310}" destId="{56CD5A63-122C-4C1F-A7BF-F3271D1EFD12}" srcOrd="3" destOrd="0" parTransId="{11D54243-4464-4D4B-A795-66541F1D2913}" sibTransId="{C4B65B4C-26ED-4B5E-AF21-D94C9E7FE505}"/>
    <dgm:cxn modelId="{C2E26FB2-CA76-482C-927D-473355BFD6E5}" srcId="{CC6B62E2-2589-453A-9200-BFB10017D6E9}" destId="{7A8252DC-1A66-4B69-B197-A725DDDCDEE0}" srcOrd="1" destOrd="0" parTransId="{CBEA1B72-69CD-4021-B928-FE1BEF491D3D}" sibTransId="{7D77D0A7-01C4-4ACE-BE9D-8E9E73A00500}"/>
    <dgm:cxn modelId="{CF2A41B5-4905-4533-BBF8-1060FC59B53D}" type="presOf" srcId="{0C0206D6-A0E1-4897-A933-F1666CB79513}" destId="{1B693264-B4AA-45DB-82B7-207B000BA5FD}" srcOrd="0" destOrd="2" presId="urn:microsoft.com/office/officeart/2005/8/layout/chevron2"/>
    <dgm:cxn modelId="{5C0A56BC-A6A5-484B-8EBB-27BA35C6A91F}" type="presOf" srcId="{0A7112BB-74A7-407F-908E-CE8D6A54D381}" destId="{2960E487-0D28-436E-8B36-DA3E3DD1E1B4}" srcOrd="0" destOrd="0" presId="urn:microsoft.com/office/officeart/2005/8/layout/chevron2"/>
    <dgm:cxn modelId="{21BDD4BC-2FD6-4FF9-839D-045197C8AF65}" srcId="{75E3F2E4-CA76-49C1-B565-9FEC658C05A3}" destId="{3B8DDC58-A942-4136-8DF7-3E2F0BB90DAC}" srcOrd="1" destOrd="0" parTransId="{2FDC72D9-4A74-4F40-97A1-615B7D75D613}" sibTransId="{CB1BCC55-247F-4A14-AE4D-7866BC74BD47}"/>
    <dgm:cxn modelId="{16D0D5D1-766F-444D-9030-528844A45E95}" srcId="{57052EFF-AA67-4B4D-86BA-3BE9428D7310}" destId="{874A9A4C-AB34-4BD8-9B06-E6F266821305}" srcOrd="2" destOrd="0" parTransId="{636B2BA5-AF2C-455D-B195-6CFB6974FDE2}" sibTransId="{CC3C2457-7056-4501-829A-5865E13CC13A}"/>
    <dgm:cxn modelId="{81182CEE-4E98-49C4-9189-5088D2B5FAD0}" srcId="{75E3F2E4-CA76-49C1-B565-9FEC658C05A3}" destId="{0C0206D6-A0E1-4897-A933-F1666CB79513}" srcOrd="2" destOrd="0" parTransId="{BB9A7B70-4370-4826-B700-A5B9607823E0}" sibTransId="{7AF9B444-76B0-414C-8C71-4E284B425BB4}"/>
    <dgm:cxn modelId="{CBA026F7-7896-4EB7-A7F8-203A1FB66E6E}" type="presOf" srcId="{C2A66BA2-47F7-43D1-9ADC-C22B7B662723}" destId="{E85EAFF3-57D9-4379-B3AC-5B7DC6C0A883}" srcOrd="0" destOrd="0" presId="urn:microsoft.com/office/officeart/2005/8/layout/chevron2"/>
    <dgm:cxn modelId="{337CD9FA-02F4-4534-BA63-8E07E2D6CB29}" type="presOf" srcId="{F018F409-0835-43B2-999B-0DA6EE49F498}" destId="{1B693264-B4AA-45DB-82B7-207B000BA5FD}" srcOrd="0" destOrd="0" presId="urn:microsoft.com/office/officeart/2005/8/layout/chevron2"/>
    <dgm:cxn modelId="{7EE5737C-E680-4C4E-8C62-0EAF0A5B7A2E}" type="presParOf" srcId="{E85EAFF3-57D9-4379-B3AC-5B7DC6C0A883}" destId="{26643F4F-FE9C-4518-A163-6795BDC88B56}" srcOrd="0" destOrd="0" presId="urn:microsoft.com/office/officeart/2005/8/layout/chevron2"/>
    <dgm:cxn modelId="{F256B093-AAAD-4D2C-B98D-FADB97AB1888}" type="presParOf" srcId="{26643F4F-FE9C-4518-A163-6795BDC88B56}" destId="{FC91EC5A-51FE-43A2-BB18-F61E569D478D}" srcOrd="0" destOrd="0" presId="urn:microsoft.com/office/officeart/2005/8/layout/chevron2"/>
    <dgm:cxn modelId="{6FEC999E-18CF-48BA-A349-94597A2BCB4B}" type="presParOf" srcId="{26643F4F-FE9C-4518-A163-6795BDC88B56}" destId="{2960E487-0D28-436E-8B36-DA3E3DD1E1B4}" srcOrd="1" destOrd="0" presId="urn:microsoft.com/office/officeart/2005/8/layout/chevron2"/>
    <dgm:cxn modelId="{48EF0C07-F48C-44C8-B117-EB0139F8C329}" type="presParOf" srcId="{E85EAFF3-57D9-4379-B3AC-5B7DC6C0A883}" destId="{9DDE016B-19BA-42B6-9B14-F97B5A64D1E4}" srcOrd="1" destOrd="0" presId="urn:microsoft.com/office/officeart/2005/8/layout/chevron2"/>
    <dgm:cxn modelId="{A33A8BB6-EEEA-43AE-876A-C2B432A59A03}" type="presParOf" srcId="{E85EAFF3-57D9-4379-B3AC-5B7DC6C0A883}" destId="{BED48CE7-1FD9-43B1-B1A1-B0EB4C1C976D}" srcOrd="2" destOrd="0" presId="urn:microsoft.com/office/officeart/2005/8/layout/chevron2"/>
    <dgm:cxn modelId="{AC8C7E13-A927-487F-B36A-855E9D9B1B28}" type="presParOf" srcId="{BED48CE7-1FD9-43B1-B1A1-B0EB4C1C976D}" destId="{C9D81CCB-6CE7-4448-A4E9-0128FF23AB68}" srcOrd="0" destOrd="0" presId="urn:microsoft.com/office/officeart/2005/8/layout/chevron2"/>
    <dgm:cxn modelId="{78D8D8B6-2264-4839-8911-B966DC931854}" type="presParOf" srcId="{BED48CE7-1FD9-43B1-B1A1-B0EB4C1C976D}" destId="{07C3FD5C-78AC-4425-80AB-905BF5FEE6BC}" srcOrd="1" destOrd="0" presId="urn:microsoft.com/office/officeart/2005/8/layout/chevron2"/>
    <dgm:cxn modelId="{FB17D0F3-BDD2-4C06-93FB-FDC161F813C9}" type="presParOf" srcId="{E85EAFF3-57D9-4379-B3AC-5B7DC6C0A883}" destId="{4CF6DFAC-89B1-4709-9B13-62E49613C35B}" srcOrd="3" destOrd="0" presId="urn:microsoft.com/office/officeart/2005/8/layout/chevron2"/>
    <dgm:cxn modelId="{DE478D14-7471-4370-B494-6B428E5967B0}" type="presParOf" srcId="{E85EAFF3-57D9-4379-B3AC-5B7DC6C0A883}" destId="{55C4377B-ADAC-4FA7-B36E-4D3DF02C7E62}" srcOrd="4" destOrd="0" presId="urn:microsoft.com/office/officeart/2005/8/layout/chevron2"/>
    <dgm:cxn modelId="{6890F721-FD69-4BC5-820B-89EA21C17F27}" type="presParOf" srcId="{55C4377B-ADAC-4FA7-B36E-4D3DF02C7E62}" destId="{4E5B069F-0DD4-4325-AB40-D83926422C6D}" srcOrd="0" destOrd="0" presId="urn:microsoft.com/office/officeart/2005/8/layout/chevron2"/>
    <dgm:cxn modelId="{F4AD472F-7196-4330-9091-1CB758368ED6}" type="presParOf" srcId="{55C4377B-ADAC-4FA7-B36E-4D3DF02C7E62}" destId="{1B693264-B4AA-45DB-82B7-207B000BA5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1EC5A-51FE-43A2-BB18-F61E569D478D}">
      <dsp:nvSpPr>
        <dsp:cNvPr id="0" name=""/>
        <dsp:cNvSpPr/>
      </dsp:nvSpPr>
      <dsp:spPr>
        <a:xfrm rot="5400000">
          <a:off x="-252167" y="326356"/>
          <a:ext cx="1681119" cy="11767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HPL </a:t>
          </a:r>
        </a:p>
        <a:p>
          <a:pPr marL="0" lvl="0" indent="0" algn="ctr" defTabSz="800100">
            <a:lnSpc>
              <a:spcPct val="90000"/>
            </a:lnSpc>
            <a:spcBef>
              <a:spcPct val="0"/>
            </a:spcBef>
            <a:spcAft>
              <a:spcPct val="35000"/>
            </a:spcAft>
            <a:buNone/>
          </a:pPr>
          <a:r>
            <a:rPr lang="en-US" sz="1800" kern="1200" dirty="0"/>
            <a:t>Groups</a:t>
          </a:r>
        </a:p>
      </dsp:txBody>
      <dsp:txXfrm rot="-5400000">
        <a:off x="2" y="662580"/>
        <a:ext cx="1176783" cy="504336"/>
      </dsp:txXfrm>
    </dsp:sp>
    <dsp:sp modelId="{2960E487-0D28-436E-8B36-DA3E3DD1E1B4}">
      <dsp:nvSpPr>
        <dsp:cNvPr id="0" name=""/>
        <dsp:cNvSpPr/>
      </dsp:nvSpPr>
      <dsp:spPr>
        <a:xfrm rot="5400000">
          <a:off x="5227825" y="-4048568"/>
          <a:ext cx="1236732" cy="93388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Secondary Staff in HPL Groups of 7 – 9 (mixed within “houses”).</a:t>
          </a:r>
        </a:p>
        <a:p>
          <a:pPr marL="114300" lvl="1" indent="-114300" algn="l" defTabSz="622300">
            <a:lnSpc>
              <a:spcPct val="90000"/>
            </a:lnSpc>
            <a:spcBef>
              <a:spcPct val="0"/>
            </a:spcBef>
            <a:spcAft>
              <a:spcPct val="15000"/>
            </a:spcAft>
            <a:buChar char="•"/>
          </a:pPr>
          <a:r>
            <a:rPr lang="en-US" sz="1400" kern="1200" dirty="0"/>
            <a:t>Primary staff in HPL “triads”.</a:t>
          </a:r>
        </a:p>
        <a:p>
          <a:pPr marL="114300" lvl="1" indent="-114300" algn="l" defTabSz="622300">
            <a:lnSpc>
              <a:spcPct val="90000"/>
            </a:lnSpc>
            <a:spcBef>
              <a:spcPct val="0"/>
            </a:spcBef>
            <a:spcAft>
              <a:spcPct val="15000"/>
            </a:spcAft>
            <a:buChar char="•"/>
          </a:pPr>
          <a:r>
            <a:rPr lang="en-US" sz="1400" kern="1200" dirty="0"/>
            <a:t>All staff work through a HPL Professional Learning Module during each term (6 – 8 weeks) – Individual logins to be provided. </a:t>
          </a:r>
        </a:p>
        <a:p>
          <a:pPr marL="114300" lvl="1" indent="-114300" algn="l" defTabSz="622300">
            <a:lnSpc>
              <a:spcPct val="90000"/>
            </a:lnSpc>
            <a:spcBef>
              <a:spcPct val="0"/>
            </a:spcBef>
            <a:spcAft>
              <a:spcPct val="15000"/>
            </a:spcAft>
            <a:buChar char="•"/>
          </a:pPr>
          <a:r>
            <a:rPr lang="en-US" sz="1400" kern="1200" dirty="0"/>
            <a:t>Each module links to one of the 5 APCs (Advanced Cognitive Performance Characteristics) or 3 VAAs (Values, Attitudes and Attributes).  </a:t>
          </a:r>
        </a:p>
      </dsp:txBody>
      <dsp:txXfrm rot="-5400000">
        <a:off x="1176783" y="62846"/>
        <a:ext cx="9278444" cy="1115988"/>
      </dsp:txXfrm>
    </dsp:sp>
    <dsp:sp modelId="{C9D81CCB-6CE7-4448-A4E9-0128FF23AB68}">
      <dsp:nvSpPr>
        <dsp:cNvPr id="0" name=""/>
        <dsp:cNvSpPr/>
      </dsp:nvSpPr>
      <dsp:spPr>
        <a:xfrm rot="5400000">
          <a:off x="-252167" y="2033567"/>
          <a:ext cx="1681119" cy="11767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 Action Research</a:t>
          </a:r>
        </a:p>
      </dsp:txBody>
      <dsp:txXfrm rot="-5400000">
        <a:off x="2" y="2369791"/>
        <a:ext cx="1176783" cy="504336"/>
      </dsp:txXfrm>
    </dsp:sp>
    <dsp:sp modelId="{07C3FD5C-78AC-4425-80AB-905BF5FEE6BC}">
      <dsp:nvSpPr>
        <dsp:cNvPr id="0" name=""/>
        <dsp:cNvSpPr/>
      </dsp:nvSpPr>
      <dsp:spPr>
        <a:xfrm rot="5400000">
          <a:off x="5095263" y="-2341644"/>
          <a:ext cx="1501855" cy="93388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HPL Groups expected to meet at least twice per half term for 20 minutes; once towards the beginning of a new term and once towards the end of that term.</a:t>
          </a:r>
        </a:p>
        <a:p>
          <a:pPr marL="114300" lvl="1" indent="-114300" algn="l" defTabSz="622300">
            <a:lnSpc>
              <a:spcPct val="90000"/>
            </a:lnSpc>
            <a:spcBef>
              <a:spcPct val="0"/>
            </a:spcBef>
            <a:spcAft>
              <a:spcPct val="15000"/>
            </a:spcAft>
            <a:buChar char="•"/>
          </a:pPr>
          <a:r>
            <a:rPr lang="en-US" sz="1400" kern="1200" dirty="0"/>
            <a:t>Meeting 1 to discuss the HPL theory and plan potential implementation of the theory within identified lessons.</a:t>
          </a:r>
        </a:p>
        <a:p>
          <a:pPr marL="114300" lvl="1" indent="-114300" algn="l" defTabSz="622300">
            <a:lnSpc>
              <a:spcPct val="90000"/>
            </a:lnSpc>
            <a:spcBef>
              <a:spcPct val="0"/>
            </a:spcBef>
            <a:spcAft>
              <a:spcPct val="15000"/>
            </a:spcAft>
            <a:buChar char="•"/>
          </a:pPr>
          <a:r>
            <a:rPr lang="en-US" sz="1400" kern="1200" dirty="0"/>
            <a:t>Meeting 2 to discuss the outcomes of the implementation to date, share experiences and evaluate any impact on teaching and learning. </a:t>
          </a:r>
        </a:p>
      </dsp:txBody>
      <dsp:txXfrm rot="-5400000">
        <a:off x="1176783" y="1650151"/>
        <a:ext cx="9265501" cy="1355225"/>
      </dsp:txXfrm>
    </dsp:sp>
    <dsp:sp modelId="{4E5B069F-0DD4-4325-AB40-D83926422C6D}">
      <dsp:nvSpPr>
        <dsp:cNvPr id="0" name=""/>
        <dsp:cNvSpPr/>
      </dsp:nvSpPr>
      <dsp:spPr>
        <a:xfrm rot="5400000">
          <a:off x="-252167" y="3614398"/>
          <a:ext cx="1681119" cy="11767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Submission of Responses</a:t>
          </a:r>
        </a:p>
      </dsp:txBody>
      <dsp:txXfrm rot="-5400000">
        <a:off x="2" y="3950622"/>
        <a:ext cx="1176783" cy="504336"/>
      </dsp:txXfrm>
    </dsp:sp>
    <dsp:sp modelId="{1B693264-B4AA-45DB-82B7-207B000BA5FD}">
      <dsp:nvSpPr>
        <dsp:cNvPr id="0" name=""/>
        <dsp:cNvSpPr/>
      </dsp:nvSpPr>
      <dsp:spPr>
        <a:xfrm rot="5400000">
          <a:off x="5221643" y="-553796"/>
          <a:ext cx="1249096" cy="93388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All staff complete and submit their “response” section of each HPL on-line module before the last day of each term. An assigned Leadership Team colleague signs off the responses for one HPL group. </a:t>
          </a:r>
        </a:p>
        <a:p>
          <a:pPr marL="114300" lvl="1" indent="-114300" algn="l" defTabSz="622300">
            <a:lnSpc>
              <a:spcPct val="90000"/>
            </a:lnSpc>
            <a:spcBef>
              <a:spcPct val="0"/>
            </a:spcBef>
            <a:spcAft>
              <a:spcPct val="15000"/>
            </a:spcAft>
            <a:buChar char="•"/>
          </a:pPr>
          <a:r>
            <a:rPr lang="en-US" sz="1400" kern="1200" dirty="0"/>
            <a:t>Staff receive an electronic certificate of completion after each module. </a:t>
          </a:r>
        </a:p>
        <a:p>
          <a:pPr marL="114300" lvl="1" indent="-114300" algn="l" defTabSz="622300">
            <a:lnSpc>
              <a:spcPct val="90000"/>
            </a:lnSpc>
            <a:spcBef>
              <a:spcPct val="0"/>
            </a:spcBef>
            <a:spcAft>
              <a:spcPct val="15000"/>
            </a:spcAft>
            <a:buChar char="•"/>
          </a:pPr>
          <a:r>
            <a:rPr lang="en-US" sz="1400" kern="1200" dirty="0"/>
            <a:t>All modules are linked to a specific Staff Appraisal target for this academic year.</a:t>
          </a:r>
        </a:p>
      </dsp:txBody>
      <dsp:txXfrm rot="-5400000">
        <a:off x="1176783" y="3552040"/>
        <a:ext cx="9277840" cy="11271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E3BF4-A037-4EEC-AD2E-EF0F78DF16E1}" type="datetimeFigureOut">
              <a:rPr lang="en-GB" smtClean="0"/>
              <a:t>19/10/2021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BA7D5-E445-4206-B658-4E168589B5A4}" type="slidenum">
              <a:rPr lang="en-GB" smtClean="0"/>
              <a:t>‹#›</a:t>
            </a:fld>
            <a:endParaRPr lang="en-GB"/>
          </a:p>
        </p:txBody>
      </p:sp>
    </p:spTree>
    <p:extLst>
      <p:ext uri="{BB962C8B-B14F-4D97-AF65-F5344CB8AC3E}">
        <p14:creationId xmlns:p14="http://schemas.microsoft.com/office/powerpoint/2010/main" val="55095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 ACPs and VAAs form the language and basis of high performance</a:t>
            </a:r>
            <a:r>
              <a:rPr lang="en-GB" baseline="0" dirty="0"/>
              <a:t> there is a range of factors that help to ensure that when building strong </a:t>
            </a:r>
            <a:r>
              <a:rPr lang="en-GB" b="1" baseline="0" dirty="0"/>
              <a:t>Cognitive Performance (ACPs)  </a:t>
            </a:r>
            <a:r>
              <a:rPr lang="en-GB" baseline="0" dirty="0"/>
              <a:t>and  </a:t>
            </a:r>
            <a:r>
              <a:rPr lang="en-GB" b="1" baseline="0" dirty="0"/>
              <a:t>Behaviours – Values, Attitudes &amp; Attributes (VAAs)</a:t>
            </a:r>
            <a:r>
              <a:rPr lang="en-GB" b="1" dirty="0"/>
              <a:t>  </a:t>
            </a:r>
            <a:r>
              <a:rPr lang="en-GB" b="0" dirty="0"/>
              <a:t>the</a:t>
            </a:r>
            <a:r>
              <a:rPr lang="en-GB" b="0" baseline="0" dirty="0"/>
              <a:t> best possible climate for success is created. </a:t>
            </a:r>
            <a:r>
              <a:rPr lang="en-GB" b="0" dirty="0"/>
              <a:t> </a:t>
            </a:r>
            <a:br>
              <a:rPr lang="en-GB" b="0" dirty="0"/>
            </a:br>
            <a:endParaRPr lang="en-GB" b="0" dirty="0"/>
          </a:p>
          <a:p>
            <a:pPr marL="228600" indent="-228600">
              <a:buFont typeface="+mj-lt"/>
              <a:buAutoNum type="arabicPeriod"/>
            </a:pPr>
            <a:r>
              <a:rPr lang="en-GB" b="0" dirty="0"/>
              <a:t>These</a:t>
            </a:r>
            <a:r>
              <a:rPr lang="en-GB" b="0" baseline="0" dirty="0"/>
              <a:t> are called </a:t>
            </a:r>
            <a:r>
              <a:rPr lang="en-GB" b="1" baseline="0" dirty="0"/>
              <a:t>Supporting Pillars</a:t>
            </a:r>
            <a:r>
              <a:rPr lang="en-GB" b="0" baseline="0" dirty="0"/>
              <a:t>  - </a:t>
            </a:r>
            <a:r>
              <a:rPr lang="en-GB" b="1" baseline="0" dirty="0"/>
              <a:t>7</a:t>
            </a:r>
            <a:r>
              <a:rPr lang="en-GB" b="1" dirty="0"/>
              <a:t>    Create the climate</a:t>
            </a:r>
            <a:r>
              <a:rPr lang="en-GB" b="1" baseline="0" dirty="0"/>
              <a:t> (how it feels within/part of  the organisation) </a:t>
            </a:r>
            <a:br>
              <a:rPr lang="en-GB" b="1" baseline="0" dirty="0"/>
            </a:br>
            <a:endParaRPr lang="en-GB" b="1" baseline="0" dirty="0"/>
          </a:p>
          <a:p>
            <a:pPr marL="228600" indent="-228600">
              <a:buFont typeface="+mj-lt"/>
              <a:buAutoNum type="arabicPeriod"/>
            </a:pPr>
            <a:r>
              <a:rPr lang="en-GB" b="0" baseline="0" dirty="0"/>
              <a:t>Pillars – At first glance many resonate strongly with existing pedagogy –  no surprises,  focused on learning, familiar  (we each may have particular understanding/experiences of each one – good and not so good?)</a:t>
            </a:r>
            <a:br>
              <a:rPr lang="en-GB" b="0" baseline="0" dirty="0"/>
            </a:br>
            <a:br>
              <a:rPr lang="en-GB" b="0" baseline="0" dirty="0"/>
            </a:br>
            <a:r>
              <a:rPr lang="en-GB" b="0" baseline="0" dirty="0"/>
              <a:t>Pillar metaphor/story to example significance  of firm, supportive framework  for developing cognitive performance and instilling positive values and attitudes.</a:t>
            </a:r>
            <a:br>
              <a:rPr lang="en-GB" b="0" baseline="0" dirty="0"/>
            </a:br>
            <a:br>
              <a:rPr lang="en-GB" b="0" baseline="0" dirty="0"/>
            </a:br>
            <a:r>
              <a:rPr lang="en-GB" b="0" baseline="0" dirty="0"/>
              <a:t>Rome wasn’t built in a day!  Committing to building our world class school together.  A pillar at a time!  Starting with the fundamental key to success – </a:t>
            </a:r>
            <a:r>
              <a:rPr lang="en-GB" b="0" baseline="0" dirty="0" err="1"/>
              <a:t>mindset</a:t>
            </a:r>
            <a:r>
              <a:rPr lang="en-GB" b="0" baseline="0" dirty="0"/>
              <a:t> that with right opportunity, support, teaching, student effort– all can achieve </a:t>
            </a:r>
            <a:r>
              <a:rPr lang="en-GB" b="0" baseline="0" dirty="0" err="1"/>
              <a:t>higly</a:t>
            </a:r>
            <a:r>
              <a:rPr lang="en-GB" b="0" baseline="0" dirty="0"/>
              <a:t> </a:t>
            </a:r>
            <a:br>
              <a:rPr lang="en-GB" b="0" baseline="0" dirty="0"/>
            </a:br>
            <a:br>
              <a:rPr lang="en-GB" b="0" baseline="0" dirty="0"/>
            </a:br>
            <a:r>
              <a:rPr lang="en-GB" b="0" i="1" baseline="0" dirty="0"/>
              <a:t>Link with  ACP Meta-thinking /Cognition </a:t>
            </a:r>
          </a:p>
          <a:p>
            <a:pPr marL="228600" indent="-228600">
              <a:buFont typeface="+mj-lt"/>
              <a:buAutoNum type="arabicPeriod"/>
            </a:pPr>
            <a:r>
              <a:rPr lang="en-GB" b="1" baseline="0" dirty="0">
                <a:solidFill>
                  <a:srgbClr val="FFFF00"/>
                </a:solidFill>
              </a:rPr>
              <a:t>* MINDSHIFT</a:t>
            </a:r>
            <a:r>
              <a:rPr lang="en-GB" b="1" baseline="0" dirty="0"/>
              <a:t> </a:t>
            </a:r>
            <a:r>
              <a:rPr lang="en-GB" b="0" baseline="0" dirty="0"/>
              <a:t>–  Familiar, we have already begun to invest in considering the importance of </a:t>
            </a:r>
            <a:r>
              <a:rPr lang="en-GB" b="0" baseline="0" dirty="0" err="1"/>
              <a:t>mindset</a:t>
            </a:r>
            <a:r>
              <a:rPr lang="en-GB" b="0" baseline="0" dirty="0"/>
              <a:t> and the growing research evidence that suggests that basic abilities can be developed  - Experts are not born that way, but can be made. Fixed/Flexible </a:t>
            </a:r>
            <a:r>
              <a:rPr lang="en-GB" b="0" baseline="0" dirty="0" err="1"/>
              <a:t>mindset</a:t>
            </a:r>
            <a:r>
              <a:rPr lang="en-GB" b="0" baseline="0" dirty="0"/>
              <a:t>.  HPL assumes that almost all children and young people can achieve highly.  We know that shift happens  ….. Do we believe this? </a:t>
            </a:r>
            <a:br>
              <a:rPr lang="en-GB" b="0" baseline="0" dirty="0"/>
            </a:br>
            <a:br>
              <a:rPr lang="en-GB" b="0" baseline="0" dirty="0"/>
            </a:br>
            <a:r>
              <a:rPr lang="en-GB" b="0" baseline="0" dirty="0"/>
              <a:t>When you change your </a:t>
            </a:r>
            <a:r>
              <a:rPr lang="en-GB" b="0" baseline="0" dirty="0" err="1"/>
              <a:t>mindset</a:t>
            </a:r>
            <a:r>
              <a:rPr lang="en-GB" b="0" baseline="0" dirty="0"/>
              <a:t> , adjust your expectations and come to believe that everyone can be a high performer – doesn’t happen by chance.</a:t>
            </a:r>
            <a:br>
              <a:rPr lang="en-GB" b="0" baseline="0" dirty="0"/>
            </a:br>
            <a:r>
              <a:rPr lang="en-GB" b="0" baseline="0" dirty="0"/>
              <a:t>Right educational opportunities – may not all achieve the top during </a:t>
            </a:r>
            <a:r>
              <a:rPr lang="en-GB" b="0" baseline="0" dirty="0" err="1"/>
              <a:t>pri</a:t>
            </a:r>
            <a:r>
              <a:rPr lang="en-GB" b="0" baseline="0" dirty="0"/>
              <a:t>/sec experience but all have had the opportunity – no limits learning. </a:t>
            </a:r>
            <a:br>
              <a:rPr lang="en-GB" b="0" baseline="0" dirty="0"/>
            </a:br>
            <a:r>
              <a:rPr lang="en-GB" b="0" baseline="0" dirty="0"/>
              <a:t>Support, help and encouragement </a:t>
            </a:r>
            <a:br>
              <a:rPr lang="en-GB" b="0" baseline="0" dirty="0"/>
            </a:br>
            <a:r>
              <a:rPr lang="en-GB" b="0" baseline="0" dirty="0"/>
              <a:t>Commitment and effort – </a:t>
            </a:r>
            <a:r>
              <a:rPr lang="en-GB" b="0" baseline="0" dirty="0" err="1"/>
              <a:t>hardwork</a:t>
            </a:r>
            <a:r>
              <a:rPr lang="en-GB" b="0" baseline="0" dirty="0"/>
              <a:t> </a:t>
            </a:r>
            <a:br>
              <a:rPr lang="en-GB" b="0" baseline="0" dirty="0"/>
            </a:br>
            <a:r>
              <a:rPr lang="en-GB" b="0" baseline="0" dirty="0"/>
              <a:t>Good teaching – essential       (What does a </a:t>
            </a:r>
            <a:r>
              <a:rPr lang="en-GB" b="0" baseline="0" dirty="0" err="1"/>
              <a:t>Mindset</a:t>
            </a:r>
            <a:r>
              <a:rPr lang="en-GB" b="0" baseline="0" dirty="0"/>
              <a:t> Shift mean to you- Reflection card?)</a:t>
            </a:r>
            <a:br>
              <a:rPr lang="en-GB" b="0" baseline="0" dirty="0"/>
            </a:br>
            <a:br>
              <a:rPr lang="en-GB" b="0" baseline="0" dirty="0"/>
            </a:br>
            <a:r>
              <a:rPr lang="en-GB" b="0" baseline="0" dirty="0"/>
              <a:t>Do we really believe this and are we prepared to take the risks of </a:t>
            </a:r>
            <a:r>
              <a:rPr lang="en-GB" b="0" baseline="0" dirty="0" err="1"/>
              <a:t>mindset</a:t>
            </a:r>
            <a:r>
              <a:rPr lang="en-GB" b="0" baseline="0" dirty="0"/>
              <a:t> shift , a willingness to break way from the language of ‘strong’ &amp; ‘weak’ cohorts, once a low achiever, always a low achiever etc. etc. – if not then perhaps this is not the right place for you??? </a:t>
            </a:r>
            <a:br>
              <a:rPr lang="en-GB" b="0" baseline="0" dirty="0"/>
            </a:br>
            <a:br>
              <a:rPr lang="en-GB" b="0" baseline="0" dirty="0"/>
            </a:br>
            <a:r>
              <a:rPr lang="en-GB" b="0" i="1" baseline="0" dirty="0"/>
              <a:t>Link with VAA Agile/Enquiring </a:t>
            </a:r>
          </a:p>
          <a:p>
            <a:pPr marL="228600" indent="-228600">
              <a:buFont typeface="+mj-lt"/>
              <a:buAutoNum type="arabicPeriod"/>
            </a:pPr>
            <a:r>
              <a:rPr lang="en-GB" b="1" baseline="0" dirty="0"/>
              <a:t>*ENQUIRY BASED LEARNING   </a:t>
            </a:r>
            <a:r>
              <a:rPr lang="en-GB" b="0" baseline="0" dirty="0"/>
              <a:t>( Not endless projects …… I hear some groan!)</a:t>
            </a:r>
            <a:br>
              <a:rPr lang="en-GB" b="0" baseline="0" dirty="0"/>
            </a:br>
            <a:r>
              <a:rPr lang="en-GB" b="0" baseline="0" dirty="0"/>
              <a:t>Not a question of ‘what’ is taught but ‘how’ it is taught. Not just knowledge but pedagogy. </a:t>
            </a:r>
            <a:br>
              <a:rPr lang="en-GB" b="0" baseline="0" dirty="0"/>
            </a:br>
            <a:r>
              <a:rPr lang="en-GB" b="0" baseline="0" dirty="0"/>
              <a:t>EBL – addresses how the knowledge is secured </a:t>
            </a:r>
            <a:br>
              <a:rPr lang="en-GB" b="0" baseline="0" dirty="0"/>
            </a:br>
            <a:r>
              <a:rPr lang="en-GB" b="0" baseline="0" dirty="0"/>
              <a:t>Curriculum must be demanding and knowledge is vital . Limited knowledge  = can’t progress  - googling is slow and unable to make connections with existing knowledge  to solve problems and </a:t>
            </a:r>
            <a:r>
              <a:rPr lang="en-GB" b="0" baseline="0" dirty="0" err="1"/>
              <a:t>aquire</a:t>
            </a:r>
            <a:r>
              <a:rPr lang="en-GB" b="0" baseline="0" dirty="0"/>
              <a:t> new/original ideas</a:t>
            </a:r>
            <a:br>
              <a:rPr lang="en-GB" b="0" baseline="0" dirty="0"/>
            </a:br>
            <a:r>
              <a:rPr lang="en-GB" b="0" baseline="0" dirty="0"/>
              <a:t>Demanding learning begins with a question -  the teacher is attempting to encourage the learner  to be  </a:t>
            </a:r>
            <a:r>
              <a:rPr lang="en-GB" b="1" baseline="0" dirty="0"/>
              <a:t>CURIOUS </a:t>
            </a:r>
            <a:br>
              <a:rPr lang="en-GB" b="1" baseline="0" dirty="0"/>
            </a:br>
            <a:r>
              <a:rPr lang="en-GB" b="1" baseline="0" dirty="0"/>
              <a:t>Not intended as a single pedagogic approach in developing  cognitive HPL  (phew!) – but using it regularly really helps, encourages reflection </a:t>
            </a:r>
            <a:r>
              <a:rPr lang="en-GB" b="1" baseline="0" dirty="0" err="1"/>
              <a:t>Pr</a:t>
            </a:r>
            <a:br>
              <a:rPr lang="en-GB" b="1" baseline="0" dirty="0"/>
            </a:br>
            <a:r>
              <a:rPr lang="en-GB" b="0" baseline="0" dirty="0"/>
              <a:t>EBL Problem based learning – Small scale investigations – projects and research </a:t>
            </a:r>
            <a:br>
              <a:rPr lang="en-GB" b="1" baseline="0" dirty="0"/>
            </a:br>
            <a:endParaRPr lang="en-GB" b="0" baseline="0" dirty="0"/>
          </a:p>
          <a:p>
            <a:pPr marL="228600" indent="-228600">
              <a:buFont typeface="+mj-lt"/>
              <a:buAutoNum type="arabicPeriod"/>
            </a:pPr>
            <a:r>
              <a:rPr lang="en-GB" b="1" baseline="0" dirty="0"/>
              <a:t>EXPERTISE DEVELOPMENT</a:t>
            </a:r>
            <a:br>
              <a:rPr lang="en-GB" b="1" baseline="0" dirty="0"/>
            </a:br>
            <a:r>
              <a:rPr lang="en-GB" b="0" baseline="0" dirty="0"/>
              <a:t>HPL is not just about passing  assessment tests/ exams – although this is a positive that occurs as a result.  Enables students to develop a level of mastery (not new concept)  so they can operate independently.</a:t>
            </a:r>
            <a:br>
              <a:rPr lang="en-GB" b="0" baseline="0" dirty="0"/>
            </a:br>
            <a:r>
              <a:rPr lang="en-GB" b="0" baseline="0" dirty="0"/>
              <a:t>Expertise is not just covering the curriculum = habits and behaviours associated with expertise.  Thinking like a mathematician, historian, scientist etc.</a:t>
            </a:r>
            <a:br>
              <a:rPr lang="en-GB" b="0" baseline="0" dirty="0"/>
            </a:br>
            <a:r>
              <a:rPr lang="en-GB" b="0" baseline="0" dirty="0"/>
              <a:t>All children and young people are on a journey from NOVICE to EXPERT . Some students will progress more quickly and some may never reach the higher levels.</a:t>
            </a:r>
            <a:br>
              <a:rPr lang="en-GB" b="0" baseline="0" dirty="0"/>
            </a:br>
            <a:r>
              <a:rPr lang="en-GB" b="0" baseline="0" dirty="0"/>
              <a:t>If we can identify the characteristics of expertise in specific areas/subject domains we can consider how best to nurture it. (Ericsson 05)</a:t>
            </a:r>
            <a:br>
              <a:rPr lang="en-GB" b="1" baseline="0" dirty="0"/>
            </a:br>
            <a:endParaRPr lang="en-GB" b="1" baseline="0" dirty="0"/>
          </a:p>
          <a:p>
            <a:pPr marL="228600" indent="-228600">
              <a:buFont typeface="+mj-lt"/>
              <a:buAutoNum type="arabicPeriod"/>
            </a:pPr>
            <a:r>
              <a:rPr lang="en-GB" b="1" baseline="0" dirty="0"/>
              <a:t>PRACTICE AND TRAINING</a:t>
            </a:r>
            <a:br>
              <a:rPr lang="en-GB" b="1" baseline="0" dirty="0"/>
            </a:br>
            <a:r>
              <a:rPr lang="en-GB" b="0" baseline="0" dirty="0"/>
              <a:t>When we have route map of expertise leading to high academic performance,  how do we ensure that greater numbers of people complete the whole journey?</a:t>
            </a:r>
            <a:br>
              <a:rPr lang="en-GB" b="0" baseline="0" dirty="0"/>
            </a:br>
            <a:r>
              <a:rPr lang="en-GB" b="0" baseline="0" dirty="0"/>
              <a:t>Superior performance can be taught-  extended </a:t>
            </a:r>
            <a:r>
              <a:rPr lang="en-GB" b="1" baseline="0" dirty="0"/>
              <a:t>Deliberate Practice </a:t>
            </a:r>
            <a:r>
              <a:rPr lang="en-GB" b="0" baseline="0" dirty="0"/>
              <a:t>plays a significant role. (Ericsson)</a:t>
            </a:r>
            <a:br>
              <a:rPr lang="en-GB" b="0" baseline="0" dirty="0"/>
            </a:br>
            <a:r>
              <a:rPr lang="en-GB" b="0" baseline="0" dirty="0"/>
              <a:t>Experts are experts because they are prepared to put in the work! Perseverance /motivation. Focus on effort  and practice not natural ability – Growth </a:t>
            </a:r>
            <a:r>
              <a:rPr lang="en-GB" b="0" baseline="0" dirty="0" err="1"/>
              <a:t>Mindset</a:t>
            </a:r>
            <a:br>
              <a:rPr lang="en-GB" b="0" baseline="0" dirty="0"/>
            </a:br>
            <a:r>
              <a:rPr lang="en-GB" b="1" baseline="0" dirty="0"/>
              <a:t>Practice is not the same as experience and doing something repeatedly – Practice is about  focussing on improving specifics /weaknesses.  Not just practice but the right practice</a:t>
            </a:r>
            <a:br>
              <a:rPr lang="en-GB" b="1" baseline="0" dirty="0"/>
            </a:br>
            <a:endParaRPr lang="en-GB" b="0" baseline="0" dirty="0"/>
          </a:p>
          <a:p>
            <a:pPr marL="228600" indent="-228600">
              <a:buFont typeface="+mj-lt"/>
              <a:buAutoNum type="arabicPeriod"/>
            </a:pPr>
            <a:r>
              <a:rPr lang="en-GB" b="1" baseline="0" dirty="0"/>
              <a:t>* FEEDBACK</a:t>
            </a:r>
            <a:br>
              <a:rPr lang="en-GB" b="1" baseline="0" dirty="0"/>
            </a:br>
            <a:r>
              <a:rPr lang="en-GB" b="0" baseline="0" dirty="0"/>
              <a:t>Effective practice is related to good feedback. Need to know what to practice in order to improve.  Feedback  is not a new idea – becoming much sharper focus since Hattie’s effect work  which identifies FB as single most effective classroom intervention.  Ineffective feedback is damaging. </a:t>
            </a:r>
            <a:br>
              <a:rPr lang="en-GB" b="0" baseline="0" dirty="0"/>
            </a:br>
            <a:r>
              <a:rPr lang="en-GB" b="0" baseline="0" dirty="0"/>
              <a:t>So what’s different in the HPL framework? </a:t>
            </a:r>
            <a:br>
              <a:rPr lang="en-GB" b="0" baseline="0" dirty="0"/>
            </a:br>
            <a:r>
              <a:rPr lang="en-GB" b="0" baseline="0" dirty="0"/>
              <a:t>HPL feedback must be centred on </a:t>
            </a:r>
            <a:r>
              <a:rPr lang="en-GB" b="0" u="sng" baseline="0" dirty="0"/>
              <a:t>high expectations</a:t>
            </a:r>
            <a:r>
              <a:rPr lang="en-GB" b="0" baseline="0" dirty="0"/>
              <a:t>, not merely good progress.  Students might have made good progress but they still haven’t reach the standard!</a:t>
            </a:r>
            <a:br>
              <a:rPr lang="en-GB" b="0" baseline="0" dirty="0"/>
            </a:br>
            <a:r>
              <a:rPr lang="en-GB" b="1" baseline="0" dirty="0"/>
              <a:t>Feedback is focussed on enhancing cognition  (ACPs)  but in HPL  we must be concerned with character and personality  (VAAs) Feedback must also enhance confidence and well – being</a:t>
            </a:r>
            <a:br>
              <a:rPr lang="en-GB" b="1" baseline="0" dirty="0"/>
            </a:br>
            <a:r>
              <a:rPr lang="en-GB" b="0" baseline="0" dirty="0"/>
              <a:t>Incremental growth – not too much too soon to instil confidence not crush it.   ( to what extent does our current Feedback policy and practice address HPL high expectations and confidence and well-being?)</a:t>
            </a:r>
            <a:br>
              <a:rPr lang="en-GB" b="0" baseline="0" dirty="0"/>
            </a:br>
            <a:r>
              <a:rPr lang="en-GB" b="1" baseline="0" dirty="0"/>
              <a:t>HPL Feedback can be a real driver for fast progress </a:t>
            </a:r>
            <a:br>
              <a:rPr lang="en-GB" b="1" baseline="0" dirty="0"/>
            </a:br>
            <a:endParaRPr lang="en-GB" b="1" baseline="0" dirty="0"/>
          </a:p>
          <a:p>
            <a:pPr marL="228600" indent="-228600">
              <a:buFont typeface="+mj-lt"/>
              <a:buAutoNum type="arabicPeriod"/>
            </a:pPr>
            <a:r>
              <a:rPr lang="en-GB" b="1" baseline="0" dirty="0"/>
              <a:t>ENGAGEMENT OF PARENTS </a:t>
            </a:r>
            <a:br>
              <a:rPr lang="en-GB" b="1" baseline="0" dirty="0"/>
            </a:br>
            <a:r>
              <a:rPr lang="en-GB" b="0" baseline="0" dirty="0"/>
              <a:t>Strong parental engagement is a feature of the best schools. Having parents and school working in harmony can significantly improve the chance of success. </a:t>
            </a:r>
            <a:br>
              <a:rPr lang="en-GB" b="0" baseline="0" dirty="0"/>
            </a:br>
            <a:r>
              <a:rPr lang="en-GB" b="0" baseline="0" dirty="0"/>
              <a:t>HPL stresses the benefits of parental involvement in their own child’s learning at all ages,  not just in the school.</a:t>
            </a:r>
            <a:br>
              <a:rPr lang="en-GB" b="0" baseline="0" dirty="0"/>
            </a:br>
            <a:r>
              <a:rPr lang="en-GB" b="0" baseline="0" dirty="0"/>
              <a:t>HPL framework of ACPs and VAAs makes it simple to involve parents in their child’s learning – clear and straight forward. Helps parents to understand and identify barriers. </a:t>
            </a:r>
            <a:br>
              <a:rPr lang="en-GB" b="0" baseline="0" dirty="0"/>
            </a:br>
            <a:endParaRPr lang="en-GB" b="0" baseline="0" dirty="0"/>
          </a:p>
          <a:p>
            <a:pPr marL="228600" indent="-228600">
              <a:buFont typeface="+mj-lt"/>
              <a:buAutoNum type="arabicPeriod"/>
            </a:pPr>
            <a:r>
              <a:rPr lang="en-GB" b="1" baseline="0" dirty="0"/>
              <a:t>WITH STUDENTS NOT TO THEM </a:t>
            </a:r>
            <a:br>
              <a:rPr lang="en-GB" b="1" baseline="0" dirty="0"/>
            </a:br>
            <a:r>
              <a:rPr lang="en-GB" b="0" baseline="0" dirty="0"/>
              <a:t>Schooling must be an active partnership between the teacher and the learner – each fully aware of the part they play. </a:t>
            </a:r>
            <a:br>
              <a:rPr lang="en-GB" b="0" baseline="0" dirty="0"/>
            </a:br>
            <a:r>
              <a:rPr lang="en-GB" b="0" baseline="0" dirty="0"/>
              <a:t>Not about </a:t>
            </a:r>
            <a:r>
              <a:rPr lang="en-GB" b="0" baseline="0" dirty="0" err="1"/>
              <a:t>about</a:t>
            </a:r>
            <a:r>
              <a:rPr lang="en-GB" b="0" baseline="0" dirty="0"/>
              <a:t> what the teacher does – about what student learns</a:t>
            </a:r>
            <a:br>
              <a:rPr lang="en-GB" b="0" baseline="0" dirty="0"/>
            </a:br>
            <a:r>
              <a:rPr lang="en-GB" b="0" baseline="0" dirty="0"/>
              <a:t>Do we explain the purpose, methods, assessment and their role. </a:t>
            </a:r>
            <a:br>
              <a:rPr lang="en-GB" b="0" baseline="0" dirty="0"/>
            </a:br>
            <a:r>
              <a:rPr lang="en-GB" b="0" baseline="0" dirty="0"/>
              <a:t>Opportunities for students to take control of activities and learning, leading learning</a:t>
            </a:r>
            <a:br>
              <a:rPr lang="en-GB" b="0" baseline="0" dirty="0"/>
            </a:br>
            <a:r>
              <a:rPr lang="en-GB" b="0" baseline="0" dirty="0"/>
              <a:t>Opportunities for decision making, leadership roles</a:t>
            </a:r>
          </a:p>
          <a:p>
            <a:pPr marL="0" indent="0">
              <a:buFont typeface="+mj-lt"/>
              <a:buNone/>
            </a:pPr>
            <a:br>
              <a:rPr lang="en-GB" b="0" baseline="0" dirty="0"/>
            </a:br>
            <a:br>
              <a:rPr lang="en-GB" b="0" baseline="0" dirty="0"/>
            </a:br>
            <a:r>
              <a:rPr lang="en-GB" b="0" baseline="0" dirty="0"/>
              <a:t>      Possibly most challenging pillar? Stifled by external pressure/test/exam led approach</a:t>
            </a:r>
          </a:p>
          <a:p>
            <a:pPr marL="0" indent="0">
              <a:buFont typeface="+mj-lt"/>
              <a:buNone/>
            </a:pPr>
            <a:r>
              <a:rPr lang="en-GB" b="0" baseline="0" dirty="0"/>
              <a:t> </a:t>
            </a:r>
            <a:br>
              <a:rPr lang="en-GB" b="0" baseline="0" dirty="0"/>
            </a:br>
            <a:endParaRPr lang="en-GB" b="1" baseline="0" dirty="0"/>
          </a:p>
          <a:p>
            <a:pPr marL="228600" indent="-228600">
              <a:buFont typeface="+mj-lt"/>
              <a:buAutoNum type="arabicPeriod"/>
            </a:pPr>
            <a:endParaRPr lang="en-GB" b="1" baseline="0" dirty="0"/>
          </a:p>
          <a:p>
            <a:pPr marL="0" indent="0">
              <a:buFont typeface="+mj-lt"/>
              <a:buNone/>
            </a:pPr>
            <a:r>
              <a:rPr lang="en-GB" b="0" baseline="0" dirty="0"/>
              <a:t>Where does this lead all lead?</a:t>
            </a:r>
            <a:br>
              <a:rPr lang="en-GB" b="0" baseline="0" dirty="0"/>
            </a:br>
            <a:br>
              <a:rPr lang="en-GB" b="0" baseline="0" dirty="0"/>
            </a:br>
            <a:r>
              <a:rPr lang="en-GB" b="0" baseline="0" dirty="0"/>
              <a:t>HPL sets out to create children and young people  whose profile includes traditional academic success but it also  creates young people  who  will be further education ready, work place ready and  life-ready. Equipped for life and what the future holds.</a:t>
            </a:r>
            <a:br>
              <a:rPr lang="en-GB" b="1" baseline="0" dirty="0"/>
            </a:br>
            <a:br>
              <a:rPr lang="en-GB" b="0" baseline="0" dirty="0"/>
            </a:br>
            <a:r>
              <a:rPr lang="en-GB" b="0" baseline="0" dirty="0"/>
              <a:t>CCS -  Thriving and striving  school that is always looking to  do that little bit better. </a:t>
            </a:r>
            <a:br>
              <a:rPr lang="en-GB" b="0" baseline="0" dirty="0"/>
            </a:br>
            <a:br>
              <a:rPr lang="en-GB" b="0" baseline="0" dirty="0"/>
            </a:br>
            <a:br>
              <a:rPr lang="en-GB" b="0" baseline="0" dirty="0"/>
            </a:br>
            <a:r>
              <a:rPr lang="en-GB" b="0" baseline="0" dirty="0"/>
              <a:t>EXCITING  to read that as an All - Through School we are ideally placed because  the longer the student is exposed to HPL framework in school  the greater the effects are likely to be. !</a:t>
            </a:r>
          </a:p>
          <a:p>
            <a:pPr marL="0" indent="0">
              <a:buFont typeface="+mj-lt"/>
              <a:buNone/>
            </a:pPr>
            <a:r>
              <a:rPr lang="en-GB" b="1" baseline="0" dirty="0"/>
              <a:t> </a:t>
            </a:r>
            <a:br>
              <a:rPr lang="en-GB" b="0" baseline="0" dirty="0"/>
            </a:br>
            <a:br>
              <a:rPr lang="en-GB" b="0" baseline="0" dirty="0"/>
            </a:br>
            <a:endParaRPr lang="en-GB" b="0" baseline="0" dirty="0"/>
          </a:p>
          <a:p>
            <a:pPr marL="228600" indent="-228600">
              <a:buFont typeface="+mj-lt"/>
              <a:buAutoNum type="arabicPeriod"/>
            </a:pPr>
            <a:endParaRPr lang="en-GB" b="1" baseline="0" dirty="0"/>
          </a:p>
          <a:p>
            <a:pPr marL="0" indent="0">
              <a:buFont typeface="+mj-lt"/>
              <a:buNone/>
            </a:pPr>
            <a:br>
              <a:rPr lang="en-GB" b="1" baseline="0" dirty="0"/>
            </a:br>
            <a:r>
              <a:rPr lang="en-GB" b="1" baseline="0" dirty="0"/>
              <a:t> </a:t>
            </a:r>
            <a:br>
              <a:rPr lang="en-GB" b="0" baseline="0" dirty="0"/>
            </a:br>
            <a:r>
              <a:rPr lang="en-GB" b="1" dirty="0"/>
              <a:t>   </a:t>
            </a:r>
            <a:r>
              <a:rPr lang="en-GB" b="0" dirty="0"/>
              <a:t>                                                             </a:t>
            </a:r>
          </a:p>
        </p:txBody>
      </p:sp>
      <p:sp>
        <p:nvSpPr>
          <p:cNvPr id="4" name="Slide Number Placeholder 3"/>
          <p:cNvSpPr>
            <a:spLocks noGrp="1"/>
          </p:cNvSpPr>
          <p:nvPr>
            <p:ph type="sldNum" sz="quarter" idx="10"/>
          </p:nvPr>
        </p:nvSpPr>
        <p:spPr/>
        <p:txBody>
          <a:bodyPr/>
          <a:lstStyle/>
          <a:p>
            <a:fld id="{021BA7D5-E445-4206-B658-4E168589B5A4}" type="slidenum">
              <a:rPr lang="en-GB" smtClean="0"/>
              <a:t>2</a:t>
            </a:fld>
            <a:endParaRPr lang="en-GB"/>
          </a:p>
        </p:txBody>
      </p:sp>
    </p:spTree>
    <p:extLst>
      <p:ext uri="{BB962C8B-B14F-4D97-AF65-F5344CB8AC3E}">
        <p14:creationId xmlns:p14="http://schemas.microsoft.com/office/powerpoint/2010/main" val="358513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1" dirty="0"/>
              <a:t>ACP</a:t>
            </a:r>
            <a:r>
              <a:rPr lang="en-GB" b="1" baseline="0" dirty="0"/>
              <a:t>s Advanced Cognitive Processes required for HPL</a:t>
            </a:r>
            <a:br>
              <a:rPr lang="en-GB" b="1" baseline="0" dirty="0"/>
            </a:br>
            <a:endParaRPr lang="en-GB" b="1" baseline="0" dirty="0"/>
          </a:p>
          <a:p>
            <a:pPr marL="228600" indent="-228600">
              <a:buFont typeface="+mj-lt"/>
              <a:buAutoNum type="arabicPeriod"/>
            </a:pPr>
            <a:r>
              <a:rPr lang="en-GB" b="1" baseline="0" dirty="0"/>
              <a:t>* Meta – Thinking  is  ‘thinking about thinking’    Starting with Meta  thinking </a:t>
            </a:r>
            <a:br>
              <a:rPr lang="en-GB" b="1" baseline="0" dirty="0"/>
            </a:br>
            <a:br>
              <a:rPr lang="en-GB" b="1" baseline="0" dirty="0"/>
            </a:br>
            <a:r>
              <a:rPr lang="en-GB" b="0" baseline="0" dirty="0"/>
              <a:t>To be successful academic learners you need a repertoire  of ways of thinking to make sense of information.</a:t>
            </a:r>
            <a:br>
              <a:rPr lang="en-GB" b="0" baseline="0" dirty="0"/>
            </a:br>
            <a:r>
              <a:rPr lang="en-GB" b="0" baseline="0" dirty="0"/>
              <a:t>Thinking is about being critical, logical, creative</a:t>
            </a:r>
            <a:br>
              <a:rPr lang="en-GB" b="0" baseline="0" dirty="0"/>
            </a:br>
            <a:endParaRPr lang="en-GB" b="0" baseline="0" dirty="0"/>
          </a:p>
          <a:p>
            <a:pPr marL="228600" indent="-228600">
              <a:buFont typeface="+mj-lt"/>
              <a:buAutoNum type="arabicPeriod"/>
            </a:pPr>
            <a:r>
              <a:rPr lang="en-GB" b="1" baseline="0" dirty="0"/>
              <a:t>Linking </a:t>
            </a:r>
            <a:br>
              <a:rPr lang="en-GB" b="1" baseline="0" dirty="0"/>
            </a:br>
            <a:r>
              <a:rPr lang="en-GB" b="0" baseline="0" dirty="0"/>
              <a:t>Actively making connections with what you already know, what has worked in in similar circumstances, finding less obvious connections – outside the box  </a:t>
            </a:r>
            <a:br>
              <a:rPr lang="en-GB" b="0" baseline="0" dirty="0"/>
            </a:br>
            <a:endParaRPr lang="en-GB" b="0" baseline="0" dirty="0"/>
          </a:p>
          <a:p>
            <a:pPr marL="228600" indent="-228600">
              <a:buFont typeface="+mj-lt"/>
              <a:buAutoNum type="arabicPeriod"/>
            </a:pPr>
            <a:r>
              <a:rPr lang="en-GB" b="1" baseline="0" dirty="0"/>
              <a:t>Analysing</a:t>
            </a:r>
            <a:br>
              <a:rPr lang="en-GB" b="1" baseline="0" dirty="0"/>
            </a:br>
            <a:r>
              <a:rPr lang="en-GB" b="0" baseline="0" dirty="0"/>
              <a:t>Reflecting on what information tells you, logical in dealing with it, question ideas and assumptions, taking your time- digging deeper,  keep working to build confidence in your findings</a:t>
            </a:r>
            <a:br>
              <a:rPr lang="en-GB" b="0" baseline="0" dirty="0"/>
            </a:br>
            <a:endParaRPr lang="en-GB" b="0" baseline="0" dirty="0"/>
          </a:p>
          <a:p>
            <a:pPr marL="228600" indent="-228600">
              <a:buFont typeface="+mj-lt"/>
              <a:buAutoNum type="arabicPeriod"/>
            </a:pPr>
            <a:r>
              <a:rPr lang="en-GB" b="1" baseline="0" dirty="0"/>
              <a:t>Creating</a:t>
            </a:r>
            <a:br>
              <a:rPr lang="en-GB" b="1" baseline="0" dirty="0"/>
            </a:br>
            <a:r>
              <a:rPr lang="en-GB" b="0" baseline="0" dirty="0"/>
              <a:t>Not about whacky off the wall ideas, more about seeing things differently. Every subject is creative (not just creative arts) Essential components include curiosity, </a:t>
            </a:r>
            <a:r>
              <a:rPr lang="en-GB" b="0" baseline="0" dirty="0" err="1"/>
              <a:t>openmindedness</a:t>
            </a:r>
            <a:r>
              <a:rPr lang="en-GB" b="0" baseline="0" dirty="0"/>
              <a:t>, imagination and problem solving.  We are all creative. </a:t>
            </a:r>
            <a:br>
              <a:rPr lang="en-GB" b="0" baseline="0" dirty="0"/>
            </a:br>
            <a:endParaRPr lang="en-GB" b="0" baseline="0" dirty="0"/>
          </a:p>
          <a:p>
            <a:pPr marL="228600" indent="-228600">
              <a:buFont typeface="+mj-lt"/>
              <a:buAutoNum type="arabicPeriod"/>
            </a:pPr>
            <a:r>
              <a:rPr lang="en-GB" b="1" baseline="0" dirty="0"/>
              <a:t>Realising</a:t>
            </a:r>
            <a:br>
              <a:rPr lang="en-GB" b="1" baseline="0" dirty="0"/>
            </a:br>
            <a:r>
              <a:rPr lang="en-GB" b="0" baseline="0" dirty="0" err="1"/>
              <a:t>Realising</a:t>
            </a:r>
            <a:r>
              <a:rPr lang="en-GB" b="0" baseline="0" dirty="0"/>
              <a:t>  your skills and capabilities within each of the  other 4 ACPs  so that they become automatic and performed with speed and accuracy and as a result used to optimal advantage.</a:t>
            </a:r>
            <a:br>
              <a:rPr lang="en-GB" b="1" baseline="0" dirty="0"/>
            </a:br>
            <a:endParaRPr lang="en-GB" b="1" dirty="0"/>
          </a:p>
        </p:txBody>
      </p:sp>
      <p:sp>
        <p:nvSpPr>
          <p:cNvPr id="4" name="Slide Number Placeholder 3"/>
          <p:cNvSpPr>
            <a:spLocks noGrp="1"/>
          </p:cNvSpPr>
          <p:nvPr>
            <p:ph type="sldNum" sz="quarter" idx="10"/>
          </p:nvPr>
        </p:nvSpPr>
        <p:spPr/>
        <p:txBody>
          <a:bodyPr/>
          <a:lstStyle/>
          <a:p>
            <a:fld id="{021BA7D5-E445-4206-B658-4E168589B5A4}" type="slidenum">
              <a:rPr lang="en-GB" smtClean="0"/>
              <a:t>3</a:t>
            </a:fld>
            <a:endParaRPr lang="en-GB"/>
          </a:p>
        </p:txBody>
      </p:sp>
    </p:spTree>
    <p:extLst>
      <p:ext uri="{BB962C8B-B14F-4D97-AF65-F5344CB8AC3E}">
        <p14:creationId xmlns:p14="http://schemas.microsoft.com/office/powerpoint/2010/main" val="134399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VAAs  are the behaviours that</a:t>
            </a:r>
            <a:r>
              <a:rPr lang="en-GB" baseline="0" dirty="0"/>
              <a:t> </a:t>
            </a:r>
            <a:r>
              <a:rPr lang="en-GB" dirty="0"/>
              <a:t>link closely to the ACPCs.   Research</a:t>
            </a:r>
            <a:r>
              <a:rPr lang="en-GB" baseline="0" dirty="0"/>
              <a:t> has shown that school will tend to focus on the cognitive learning skills only  </a:t>
            </a:r>
            <a:r>
              <a:rPr lang="en-GB" dirty="0"/>
              <a:t>In order to be effective with HPL the two need to weave together. </a:t>
            </a:r>
            <a:br>
              <a:rPr lang="en-GB" dirty="0"/>
            </a:br>
            <a:br>
              <a:rPr lang="en-GB" dirty="0"/>
            </a:br>
            <a:r>
              <a:rPr lang="en-GB" b="1" i="1" dirty="0"/>
              <a:t>Empathetic</a:t>
            </a:r>
            <a:r>
              <a:rPr lang="en-GB" b="1" i="1" baseline="0" dirty="0"/>
              <a:t> </a:t>
            </a:r>
            <a:r>
              <a:rPr lang="en-GB" baseline="0" dirty="0"/>
              <a:t>– Collaborative, Concerned for society</a:t>
            </a:r>
            <a:r>
              <a:rPr lang="en-GB" b="0" baseline="0" dirty="0"/>
              <a:t>, Confident. </a:t>
            </a:r>
            <a:br>
              <a:rPr lang="en-GB" b="1" baseline="0" dirty="0"/>
            </a:br>
            <a:br>
              <a:rPr lang="en-GB" b="1" baseline="0" dirty="0"/>
            </a:br>
            <a:r>
              <a:rPr lang="en-GB" b="1" baseline="0" dirty="0"/>
              <a:t>Agile – </a:t>
            </a:r>
            <a:r>
              <a:rPr lang="en-GB" b="0" baseline="0" dirty="0"/>
              <a:t>Enquiring, creative and enterprising, open minded, Risk taking  (Interesting recent feedback on  school’s lack of risk taking)</a:t>
            </a:r>
            <a:br>
              <a:rPr lang="en-GB" b="0" baseline="0" dirty="0"/>
            </a:br>
            <a:br>
              <a:rPr lang="en-GB" b="0" baseline="0" dirty="0"/>
            </a:br>
            <a:r>
              <a:rPr lang="en-GB" b="1" baseline="0" dirty="0"/>
              <a:t>Hard Working </a:t>
            </a:r>
            <a:r>
              <a:rPr lang="en-GB" b="0" baseline="0" dirty="0"/>
              <a:t>– Practice, Perseverance, Resilience </a:t>
            </a:r>
            <a:br>
              <a:rPr lang="en-GB" dirty="0"/>
            </a:br>
            <a:endParaRPr lang="en-GB" dirty="0"/>
          </a:p>
          <a:p>
            <a:r>
              <a:rPr lang="en-GB" dirty="0"/>
              <a:t>Some are values that sit</a:t>
            </a:r>
            <a:r>
              <a:rPr lang="en-GB" baseline="0" dirty="0"/>
              <a:t> within our CCS Values; others are attitudes and attributes that we need to adopt in order to not only become High Performance Learners ourselves but also to guide our students to be High Performance Learners. </a:t>
            </a:r>
          </a:p>
          <a:p>
            <a:endParaRPr lang="en-GB" baseline="0" dirty="0"/>
          </a:p>
          <a:p>
            <a:r>
              <a:rPr lang="en-GB" baseline="0" dirty="0"/>
              <a:t>*</a:t>
            </a:r>
            <a:r>
              <a:rPr lang="en-GB" b="1" baseline="0" dirty="0"/>
              <a:t>Agile Learning is our first focus.  Ability to manipulate knowledge /apply effectively/thinking outside the box. The VAAs under this section  complement our work on Meta Cognition and the Pillars</a:t>
            </a:r>
            <a:endParaRPr lang="en-GB" b="1" dirty="0"/>
          </a:p>
          <a:p>
            <a:endParaRPr lang="en-GB" dirty="0"/>
          </a:p>
        </p:txBody>
      </p:sp>
      <p:sp>
        <p:nvSpPr>
          <p:cNvPr id="4" name="Slide Number Placeholder 3"/>
          <p:cNvSpPr>
            <a:spLocks noGrp="1"/>
          </p:cNvSpPr>
          <p:nvPr>
            <p:ph type="sldNum" sz="quarter" idx="10"/>
          </p:nvPr>
        </p:nvSpPr>
        <p:spPr/>
        <p:txBody>
          <a:bodyPr/>
          <a:lstStyle/>
          <a:p>
            <a:fld id="{021BA7D5-E445-4206-B658-4E168589B5A4}" type="slidenum">
              <a:rPr lang="en-GB" smtClean="0"/>
              <a:t>4</a:t>
            </a:fld>
            <a:endParaRPr lang="en-GB"/>
          </a:p>
        </p:txBody>
      </p:sp>
    </p:spTree>
    <p:extLst>
      <p:ext uri="{BB962C8B-B14F-4D97-AF65-F5344CB8AC3E}">
        <p14:creationId xmlns:p14="http://schemas.microsoft.com/office/powerpoint/2010/main" val="416731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1BA7D5-E445-4206-B658-4E168589B5A4}" type="slidenum">
              <a:rPr lang="en-GB" smtClean="0"/>
              <a:t>5</a:t>
            </a:fld>
            <a:endParaRPr lang="en-GB"/>
          </a:p>
        </p:txBody>
      </p:sp>
    </p:spTree>
    <p:extLst>
      <p:ext uri="{BB962C8B-B14F-4D97-AF65-F5344CB8AC3E}">
        <p14:creationId xmlns:p14="http://schemas.microsoft.com/office/powerpoint/2010/main" val="341390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a:t>
            </a:r>
            <a:r>
              <a:rPr lang="en-GB" baseline="0" dirty="0"/>
              <a:t> Day;- So many good news stories.</a:t>
            </a:r>
          </a:p>
          <a:p>
            <a:endParaRPr lang="en-GB" baseline="0" dirty="0"/>
          </a:p>
          <a:p>
            <a:r>
              <a:rPr lang="en-GB" baseline="0" dirty="0"/>
              <a:t>A high performing Comprehensive School</a:t>
            </a:r>
            <a:endParaRPr lang="en-GB" dirty="0"/>
          </a:p>
        </p:txBody>
      </p:sp>
      <p:sp>
        <p:nvSpPr>
          <p:cNvPr id="4" name="Slide Number Placeholder 3"/>
          <p:cNvSpPr>
            <a:spLocks noGrp="1"/>
          </p:cNvSpPr>
          <p:nvPr>
            <p:ph type="sldNum" sz="quarter" idx="10"/>
          </p:nvPr>
        </p:nvSpPr>
        <p:spPr/>
        <p:txBody>
          <a:bodyPr/>
          <a:lstStyle/>
          <a:p>
            <a:fld id="{021BA7D5-E445-4206-B658-4E168589B5A4}" type="slidenum">
              <a:rPr lang="en-GB" smtClean="0"/>
              <a:t>9</a:t>
            </a:fld>
            <a:endParaRPr lang="en-GB"/>
          </a:p>
        </p:txBody>
      </p:sp>
    </p:spTree>
    <p:extLst>
      <p:ext uri="{BB962C8B-B14F-4D97-AF65-F5344CB8AC3E}">
        <p14:creationId xmlns:p14="http://schemas.microsoft.com/office/powerpoint/2010/main" val="57504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1BA7D5-E445-4206-B658-4E168589B5A4}" type="slidenum">
              <a:rPr lang="en-GB" smtClean="0"/>
              <a:t>12</a:t>
            </a:fld>
            <a:endParaRPr lang="en-GB"/>
          </a:p>
        </p:txBody>
      </p:sp>
    </p:spTree>
    <p:extLst>
      <p:ext uri="{BB962C8B-B14F-4D97-AF65-F5344CB8AC3E}">
        <p14:creationId xmlns:p14="http://schemas.microsoft.com/office/powerpoint/2010/main" val="279705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Yr</a:t>
            </a:r>
            <a:r>
              <a:rPr lang="en-GB" dirty="0"/>
              <a:t> 8 “High Ability”….. After</a:t>
            </a:r>
            <a:r>
              <a:rPr lang="en-GB" baseline="0" dirty="0"/>
              <a:t> reading up on Meta Thinking I </a:t>
            </a:r>
            <a:r>
              <a:rPr lang="en-GB" dirty="0"/>
              <a:t>Tried extending them well beyond my usual </a:t>
            </a:r>
            <a:r>
              <a:rPr lang="en-GB" dirty="0" err="1"/>
              <a:t>Yr</a:t>
            </a:r>
            <a:r>
              <a:rPr lang="en-GB" dirty="0"/>
              <a:t> 8 lesson content.</a:t>
            </a:r>
          </a:p>
        </p:txBody>
      </p:sp>
      <p:sp>
        <p:nvSpPr>
          <p:cNvPr id="4" name="Slide Number Placeholder 3"/>
          <p:cNvSpPr>
            <a:spLocks noGrp="1"/>
          </p:cNvSpPr>
          <p:nvPr>
            <p:ph type="sldNum" sz="quarter" idx="10"/>
          </p:nvPr>
        </p:nvSpPr>
        <p:spPr/>
        <p:txBody>
          <a:bodyPr/>
          <a:lstStyle/>
          <a:p>
            <a:fld id="{021BA7D5-E445-4206-B658-4E168589B5A4}" type="slidenum">
              <a:rPr lang="en-GB" smtClean="0"/>
              <a:t>14</a:t>
            </a:fld>
            <a:endParaRPr lang="en-GB"/>
          </a:p>
        </p:txBody>
      </p:sp>
    </p:spTree>
    <p:extLst>
      <p:ext uri="{BB962C8B-B14F-4D97-AF65-F5344CB8AC3E}">
        <p14:creationId xmlns:p14="http://schemas.microsoft.com/office/powerpoint/2010/main" val="390109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715277-487B-47C6-8BA1-C55C911D528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34463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715277-487B-47C6-8BA1-C55C911D528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352468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715277-487B-47C6-8BA1-C55C911D528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153884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715277-487B-47C6-8BA1-C55C911D528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425130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715277-487B-47C6-8BA1-C55C911D528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316305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715277-487B-47C6-8BA1-C55C911D5289}"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254480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715277-487B-47C6-8BA1-C55C911D5289}" type="datetimeFigureOut">
              <a:rPr lang="en-GB" smtClean="0"/>
              <a:t>19/10/2021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117319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715277-487B-47C6-8BA1-C55C911D5289}" type="datetimeFigureOut">
              <a:rPr lang="en-GB" smtClean="0"/>
              <a:t>19/10/2021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94451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15277-487B-47C6-8BA1-C55C911D5289}" type="datetimeFigureOut">
              <a:rPr lang="en-GB" smtClean="0"/>
              <a:t>19/10/2021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128440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715277-487B-47C6-8BA1-C55C911D5289}"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311972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715277-487B-47C6-8BA1-C55C911D5289}"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45D3F-0FBE-4BF2-BC41-37F0CF19A604}" type="slidenum">
              <a:rPr lang="en-GB" smtClean="0"/>
              <a:t>‹#›</a:t>
            </a:fld>
            <a:endParaRPr lang="en-GB"/>
          </a:p>
        </p:txBody>
      </p:sp>
    </p:spTree>
    <p:extLst>
      <p:ext uri="{BB962C8B-B14F-4D97-AF65-F5344CB8AC3E}">
        <p14:creationId xmlns:p14="http://schemas.microsoft.com/office/powerpoint/2010/main" val="274704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15277-487B-47C6-8BA1-C55C911D5289}" type="datetimeFigureOut">
              <a:rPr lang="en-GB" smtClean="0"/>
              <a:t>19/10/2021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45D3F-0FBE-4BF2-BC41-37F0CF19A604}" type="slidenum">
              <a:rPr lang="en-GB" smtClean="0"/>
              <a:t>‹#›</a:t>
            </a:fld>
            <a:endParaRPr lang="en-GB"/>
          </a:p>
        </p:txBody>
      </p:sp>
    </p:spTree>
    <p:extLst>
      <p:ext uri="{BB962C8B-B14F-4D97-AF65-F5344CB8AC3E}">
        <p14:creationId xmlns:p14="http://schemas.microsoft.com/office/powerpoint/2010/main" val="2711245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29529"/>
          </a:xfrm>
        </p:spPr>
        <p:txBody>
          <a:bodyPr>
            <a:normAutofit fontScale="90000"/>
          </a:bodyPr>
          <a:lstStyle/>
          <a:p>
            <a:r>
              <a:rPr lang="en-GB" dirty="0"/>
              <a:t>High Performance Learning</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3317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400000">
            <a:off x="-320493" y="857250"/>
            <a:ext cx="6858000" cy="5143500"/>
          </a:xfrm>
          <a:prstGeom prst="rect">
            <a:avLst/>
          </a:prstGeom>
        </p:spPr>
      </p:pic>
      <p:sp>
        <p:nvSpPr>
          <p:cNvPr id="5" name="TextBox 4"/>
          <p:cNvSpPr txBox="1"/>
          <p:nvPr/>
        </p:nvSpPr>
        <p:spPr>
          <a:xfrm>
            <a:off x="7371184" y="513184"/>
            <a:ext cx="3895530" cy="4893647"/>
          </a:xfrm>
          <a:prstGeom prst="rect">
            <a:avLst/>
          </a:prstGeom>
          <a:noFill/>
        </p:spPr>
        <p:txBody>
          <a:bodyPr wrap="square" rtlCol="0">
            <a:spAutoFit/>
          </a:bodyPr>
          <a:lstStyle/>
          <a:p>
            <a:r>
              <a:rPr lang="en-GB" sz="2400" dirty="0"/>
              <a:t>Aimee Scott-Kennedy (PP/LAC) Y6</a:t>
            </a:r>
            <a:br>
              <a:rPr lang="en-GB" sz="2400" dirty="0"/>
            </a:br>
            <a:r>
              <a:rPr lang="en-GB" sz="2400" dirty="0"/>
              <a:t>Background of neglect and abuse.</a:t>
            </a:r>
            <a:br>
              <a:rPr lang="en-GB" sz="2400" dirty="0"/>
            </a:br>
            <a:r>
              <a:rPr lang="en-GB" sz="2400" dirty="0"/>
              <a:t>Low/Mid Prior </a:t>
            </a:r>
            <a:r>
              <a:rPr lang="en-GB" sz="2400" dirty="0" err="1"/>
              <a:t>Attainer</a:t>
            </a:r>
            <a:r>
              <a:rPr lang="en-GB" sz="2400" dirty="0"/>
              <a:t> </a:t>
            </a:r>
            <a:br>
              <a:rPr lang="en-GB" sz="2400" dirty="0"/>
            </a:br>
            <a:br>
              <a:rPr lang="en-GB" sz="2400" dirty="0"/>
            </a:br>
            <a:r>
              <a:rPr lang="en-GB" sz="2400" b="1" dirty="0"/>
              <a:t>KS2 Attainment- Excellent </a:t>
            </a:r>
            <a:br>
              <a:rPr lang="en-GB" sz="2400" dirty="0"/>
            </a:br>
            <a:br>
              <a:rPr lang="en-GB" sz="2400" dirty="0"/>
            </a:br>
            <a:r>
              <a:rPr lang="en-GB" sz="2400" dirty="0"/>
              <a:t>Higher standard /</a:t>
            </a:r>
            <a:br>
              <a:rPr lang="en-GB" sz="2400" dirty="0"/>
            </a:br>
            <a:r>
              <a:rPr lang="en-GB" sz="2400" dirty="0"/>
              <a:t>Greater Depth in Reading Maths and Writing.</a:t>
            </a:r>
            <a:br>
              <a:rPr lang="en-GB" sz="2400" dirty="0"/>
            </a:br>
            <a:br>
              <a:rPr lang="en-GB" sz="2400" dirty="0"/>
            </a:br>
            <a:r>
              <a:rPr lang="en-GB" sz="2400" b="1" dirty="0"/>
              <a:t>Progress – Outstanding </a:t>
            </a:r>
          </a:p>
        </p:txBody>
      </p:sp>
    </p:spTree>
    <p:extLst>
      <p:ext uri="{BB962C8B-B14F-4D97-AF65-F5344CB8AC3E}">
        <p14:creationId xmlns:p14="http://schemas.microsoft.com/office/powerpoint/2010/main" val="181367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2323" r="23753"/>
          <a:stretch/>
        </p:blipFill>
        <p:spPr>
          <a:xfrm>
            <a:off x="772886" y="353546"/>
            <a:ext cx="3570513" cy="5920361"/>
          </a:xfrm>
          <a:prstGeom prst="rect">
            <a:avLst/>
          </a:prstGeom>
        </p:spPr>
      </p:pic>
      <p:sp>
        <p:nvSpPr>
          <p:cNvPr id="3" name="TextBox 2"/>
          <p:cNvSpPr txBox="1"/>
          <p:nvPr/>
        </p:nvSpPr>
        <p:spPr>
          <a:xfrm>
            <a:off x="5192487" y="609599"/>
            <a:ext cx="6487886" cy="5078313"/>
          </a:xfrm>
          <a:prstGeom prst="rect">
            <a:avLst/>
          </a:prstGeom>
          <a:noFill/>
        </p:spPr>
        <p:txBody>
          <a:bodyPr wrap="square" rtlCol="0">
            <a:spAutoFit/>
          </a:bodyPr>
          <a:lstStyle/>
          <a:p>
            <a:r>
              <a:rPr lang="en-GB" sz="2800" b="1" dirty="0"/>
              <a:t>Ollie Pardoe and Scott Pollock </a:t>
            </a:r>
          </a:p>
          <a:p>
            <a:endParaRPr lang="en-GB" sz="1600" b="1" dirty="0"/>
          </a:p>
          <a:p>
            <a:r>
              <a:rPr lang="en-GB" sz="2800" b="1" dirty="0"/>
              <a:t>Maths     6             Maths      6           </a:t>
            </a:r>
          </a:p>
          <a:p>
            <a:r>
              <a:rPr lang="en-GB" sz="2800" b="1" dirty="0" err="1"/>
              <a:t>Eng</a:t>
            </a:r>
            <a:r>
              <a:rPr lang="en-GB" sz="2800" b="1" dirty="0"/>
              <a:t> Lang 5            </a:t>
            </a:r>
            <a:r>
              <a:rPr lang="en-GB" sz="2800" b="1" dirty="0" err="1"/>
              <a:t>Eng</a:t>
            </a:r>
            <a:r>
              <a:rPr lang="en-GB" sz="2800" b="1" dirty="0"/>
              <a:t> Lang  5</a:t>
            </a:r>
          </a:p>
          <a:p>
            <a:r>
              <a:rPr lang="en-GB" sz="2800" b="1" dirty="0" err="1"/>
              <a:t>Eng</a:t>
            </a:r>
            <a:r>
              <a:rPr lang="en-GB" sz="2800" b="1" dirty="0"/>
              <a:t> Lit     5            </a:t>
            </a:r>
            <a:r>
              <a:rPr lang="en-GB" sz="2800" b="1" dirty="0" err="1"/>
              <a:t>Eng</a:t>
            </a:r>
            <a:r>
              <a:rPr lang="en-GB" sz="2800" b="1" dirty="0"/>
              <a:t> Lit      6     </a:t>
            </a:r>
          </a:p>
          <a:p>
            <a:r>
              <a:rPr lang="en-GB" sz="2800" b="1" dirty="0"/>
              <a:t>Science   B            Science    B</a:t>
            </a:r>
          </a:p>
          <a:p>
            <a:r>
              <a:rPr lang="en-GB" sz="2800" b="1" dirty="0" err="1"/>
              <a:t>Sc</a:t>
            </a:r>
            <a:r>
              <a:rPr lang="en-GB" sz="2800" b="1" dirty="0"/>
              <a:t> Add)  C             </a:t>
            </a:r>
            <a:r>
              <a:rPr lang="en-GB" sz="2800" b="1" dirty="0" err="1"/>
              <a:t>Sc</a:t>
            </a:r>
            <a:r>
              <a:rPr lang="en-GB" sz="2800" b="1" dirty="0"/>
              <a:t> (Add)   B</a:t>
            </a:r>
          </a:p>
          <a:p>
            <a:r>
              <a:rPr lang="en-GB" sz="2800" b="1" dirty="0"/>
              <a:t>PE            B            PE              A</a:t>
            </a:r>
          </a:p>
          <a:p>
            <a:r>
              <a:rPr lang="en-GB" sz="2800" b="1" dirty="0"/>
              <a:t>L and T    B           Art             A*</a:t>
            </a:r>
          </a:p>
          <a:p>
            <a:r>
              <a:rPr lang="en-GB" sz="2800" b="1" dirty="0" err="1"/>
              <a:t>Geog</a:t>
            </a:r>
            <a:r>
              <a:rPr lang="en-GB" sz="2800" b="1" dirty="0"/>
              <a:t>       C            </a:t>
            </a:r>
            <a:r>
              <a:rPr lang="en-GB" sz="2800" b="1" dirty="0" err="1"/>
              <a:t>Geog</a:t>
            </a:r>
            <a:r>
              <a:rPr lang="en-GB" sz="2800" b="1" dirty="0"/>
              <a:t>         A </a:t>
            </a:r>
          </a:p>
          <a:p>
            <a:r>
              <a:rPr lang="en-GB" sz="2800" b="1" dirty="0"/>
              <a:t>D and T   C            Bus St.      A</a:t>
            </a:r>
          </a:p>
          <a:p>
            <a:endParaRPr lang="en-GB" sz="2800" b="1" dirty="0"/>
          </a:p>
        </p:txBody>
      </p:sp>
      <p:sp>
        <p:nvSpPr>
          <p:cNvPr id="5" name="TextBox 4"/>
          <p:cNvSpPr txBox="1"/>
          <p:nvPr/>
        </p:nvSpPr>
        <p:spPr>
          <a:xfrm>
            <a:off x="7315202" y="609599"/>
            <a:ext cx="2253342" cy="1384995"/>
          </a:xfrm>
          <a:prstGeom prst="rect">
            <a:avLst/>
          </a:prstGeom>
          <a:noFill/>
        </p:spPr>
        <p:txBody>
          <a:bodyPr wrap="square" rtlCol="0">
            <a:spAutoFit/>
          </a:bodyPr>
          <a:lstStyle/>
          <a:p>
            <a:endParaRPr lang="en-GB" sz="2800" b="1" dirty="0"/>
          </a:p>
          <a:p>
            <a:endParaRPr lang="en-GB" sz="2800" b="1" dirty="0"/>
          </a:p>
          <a:p>
            <a:r>
              <a:rPr lang="en-GB" sz="2800" b="1" dirty="0"/>
              <a:t> </a:t>
            </a:r>
          </a:p>
        </p:txBody>
      </p:sp>
    </p:spTree>
    <p:extLst>
      <p:ext uri="{BB962C8B-B14F-4D97-AF65-F5344CB8AC3E}">
        <p14:creationId xmlns:p14="http://schemas.microsoft.com/office/powerpoint/2010/main" val="304375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503" r="23575"/>
          <a:stretch/>
        </p:blipFill>
        <p:spPr>
          <a:xfrm>
            <a:off x="500743" y="1447800"/>
            <a:ext cx="4992020" cy="5233249"/>
          </a:xfrm>
          <a:prstGeom prst="rect">
            <a:avLst/>
          </a:prstGeom>
        </p:spPr>
      </p:pic>
      <p:sp>
        <p:nvSpPr>
          <p:cNvPr id="3" name="TextBox 2"/>
          <p:cNvSpPr txBox="1"/>
          <p:nvPr/>
        </p:nvSpPr>
        <p:spPr>
          <a:xfrm>
            <a:off x="500743" y="283029"/>
            <a:ext cx="4637314" cy="1077218"/>
          </a:xfrm>
          <a:prstGeom prst="rect">
            <a:avLst/>
          </a:prstGeom>
          <a:noFill/>
        </p:spPr>
        <p:txBody>
          <a:bodyPr wrap="square" rtlCol="0">
            <a:spAutoFit/>
          </a:bodyPr>
          <a:lstStyle/>
          <a:p>
            <a:r>
              <a:rPr lang="en-GB" sz="3200" dirty="0"/>
              <a:t>   Jack White </a:t>
            </a:r>
            <a:r>
              <a:rPr lang="en-GB" sz="3200" dirty="0" err="1"/>
              <a:t>Yr</a:t>
            </a:r>
            <a:r>
              <a:rPr lang="en-GB" sz="3200" dirty="0"/>
              <a:t> 11 </a:t>
            </a:r>
          </a:p>
          <a:p>
            <a:r>
              <a:rPr lang="en-GB" sz="3200" dirty="0"/>
              <a:t>(and mum, Kerry)</a:t>
            </a:r>
          </a:p>
        </p:txBody>
      </p:sp>
      <p:sp>
        <p:nvSpPr>
          <p:cNvPr id="4" name="TextBox 3"/>
          <p:cNvSpPr txBox="1"/>
          <p:nvPr/>
        </p:nvSpPr>
        <p:spPr>
          <a:xfrm>
            <a:off x="6542314" y="283029"/>
            <a:ext cx="5268686" cy="584775"/>
          </a:xfrm>
          <a:prstGeom prst="rect">
            <a:avLst/>
          </a:prstGeom>
          <a:noFill/>
        </p:spPr>
        <p:txBody>
          <a:bodyPr wrap="square" rtlCol="0">
            <a:spAutoFit/>
          </a:bodyPr>
          <a:lstStyle/>
          <a:p>
            <a:r>
              <a:rPr lang="en-GB" sz="3200" dirty="0"/>
              <a:t>      </a:t>
            </a:r>
          </a:p>
        </p:txBody>
      </p:sp>
      <p:graphicFrame>
        <p:nvGraphicFramePr>
          <p:cNvPr id="5" name="Table 4"/>
          <p:cNvGraphicFramePr>
            <a:graphicFrameLocks noGrp="1"/>
          </p:cNvGraphicFramePr>
          <p:nvPr>
            <p:extLst>
              <p:ext uri="{D42A27DB-BD31-4B8C-83A1-F6EECF244321}">
                <p14:modId xmlns:p14="http://schemas.microsoft.com/office/powerpoint/2010/main" val="507483998"/>
              </p:ext>
            </p:extLst>
          </p:nvPr>
        </p:nvGraphicFramePr>
        <p:xfrm>
          <a:off x="6265646" y="1469783"/>
          <a:ext cx="5349411" cy="3780988"/>
        </p:xfrm>
        <a:graphic>
          <a:graphicData uri="http://schemas.openxmlformats.org/drawingml/2006/table">
            <a:tbl>
              <a:tblPr firstRow="1" bandRow="1">
                <a:tableStyleId>{5C22544A-7EE6-4342-B048-85BDC9FD1C3A}</a:tableStyleId>
              </a:tblPr>
              <a:tblGrid>
                <a:gridCol w="1783137">
                  <a:extLst>
                    <a:ext uri="{9D8B030D-6E8A-4147-A177-3AD203B41FA5}">
                      <a16:colId xmlns:a16="http://schemas.microsoft.com/office/drawing/2014/main" val="1950911494"/>
                    </a:ext>
                  </a:extLst>
                </a:gridCol>
                <a:gridCol w="1650388">
                  <a:extLst>
                    <a:ext uri="{9D8B030D-6E8A-4147-A177-3AD203B41FA5}">
                      <a16:colId xmlns:a16="http://schemas.microsoft.com/office/drawing/2014/main" val="2120523106"/>
                    </a:ext>
                  </a:extLst>
                </a:gridCol>
                <a:gridCol w="1915886">
                  <a:extLst>
                    <a:ext uri="{9D8B030D-6E8A-4147-A177-3AD203B41FA5}">
                      <a16:colId xmlns:a16="http://schemas.microsoft.com/office/drawing/2014/main" val="2278378899"/>
                    </a:ext>
                  </a:extLst>
                </a:gridCol>
              </a:tblGrid>
              <a:tr h="800199">
                <a:tc>
                  <a:txBody>
                    <a:bodyPr/>
                    <a:lstStyle/>
                    <a:p>
                      <a:r>
                        <a:rPr lang="en-GB" dirty="0"/>
                        <a:t>Subject</a:t>
                      </a:r>
                    </a:p>
                  </a:txBody>
                  <a:tcPr/>
                </a:tc>
                <a:tc>
                  <a:txBody>
                    <a:bodyPr/>
                    <a:lstStyle/>
                    <a:p>
                      <a:r>
                        <a:rPr lang="en-GB" dirty="0"/>
                        <a:t>“Prediction”   Dec 2015</a:t>
                      </a:r>
                    </a:p>
                  </a:txBody>
                  <a:tcPr/>
                </a:tc>
                <a:tc>
                  <a:txBody>
                    <a:bodyPr/>
                    <a:lstStyle/>
                    <a:p>
                      <a:r>
                        <a:rPr lang="en-GB" dirty="0"/>
                        <a:t>    “Actual”</a:t>
                      </a:r>
                    </a:p>
                    <a:p>
                      <a:r>
                        <a:rPr lang="en-GB" dirty="0"/>
                        <a:t>August 2017</a:t>
                      </a:r>
                    </a:p>
                  </a:txBody>
                  <a:tcPr/>
                </a:tc>
                <a:extLst>
                  <a:ext uri="{0D108BD9-81ED-4DB2-BD59-A6C34878D82A}">
                    <a16:rowId xmlns:a16="http://schemas.microsoft.com/office/drawing/2014/main" val="3530059049"/>
                  </a:ext>
                </a:extLst>
              </a:tr>
              <a:tr h="463607">
                <a:tc>
                  <a:txBody>
                    <a:bodyPr/>
                    <a:lstStyle/>
                    <a:p>
                      <a:r>
                        <a:rPr lang="en-GB" dirty="0"/>
                        <a:t>English Language</a:t>
                      </a:r>
                    </a:p>
                  </a:txBody>
                  <a:tcPr/>
                </a:tc>
                <a:tc>
                  <a:txBody>
                    <a:bodyPr/>
                    <a:lstStyle/>
                    <a:p>
                      <a:pPr algn="ctr"/>
                      <a:r>
                        <a:rPr lang="en-GB" dirty="0"/>
                        <a:t>4</a:t>
                      </a:r>
                    </a:p>
                  </a:txBody>
                  <a:tcPr/>
                </a:tc>
                <a:tc>
                  <a:txBody>
                    <a:bodyPr/>
                    <a:lstStyle/>
                    <a:p>
                      <a:pPr algn="ctr"/>
                      <a:r>
                        <a:rPr lang="en-GB" dirty="0"/>
                        <a:t>5</a:t>
                      </a:r>
                    </a:p>
                  </a:txBody>
                  <a:tcPr/>
                </a:tc>
                <a:extLst>
                  <a:ext uri="{0D108BD9-81ED-4DB2-BD59-A6C34878D82A}">
                    <a16:rowId xmlns:a16="http://schemas.microsoft.com/office/drawing/2014/main" val="2245833682"/>
                  </a:ext>
                </a:extLst>
              </a:tr>
              <a:tr h="662754">
                <a:tc>
                  <a:txBody>
                    <a:bodyPr/>
                    <a:lstStyle/>
                    <a:p>
                      <a:r>
                        <a:rPr lang="en-GB" dirty="0"/>
                        <a:t>English Literature</a:t>
                      </a:r>
                    </a:p>
                  </a:txBody>
                  <a:tcPr/>
                </a:tc>
                <a:tc>
                  <a:txBody>
                    <a:bodyPr/>
                    <a:lstStyle/>
                    <a:p>
                      <a:pPr algn="ctr"/>
                      <a:r>
                        <a:rPr lang="en-GB" dirty="0"/>
                        <a:t>4</a:t>
                      </a:r>
                    </a:p>
                  </a:txBody>
                  <a:tcPr/>
                </a:tc>
                <a:tc>
                  <a:txBody>
                    <a:bodyPr/>
                    <a:lstStyle/>
                    <a:p>
                      <a:pPr algn="ctr"/>
                      <a:r>
                        <a:rPr lang="en-GB" dirty="0"/>
                        <a:t>5</a:t>
                      </a:r>
                    </a:p>
                  </a:txBody>
                  <a:tcPr/>
                </a:tc>
                <a:extLst>
                  <a:ext uri="{0D108BD9-81ED-4DB2-BD59-A6C34878D82A}">
                    <a16:rowId xmlns:a16="http://schemas.microsoft.com/office/drawing/2014/main" val="2782158536"/>
                  </a:ext>
                </a:extLst>
              </a:tr>
              <a:tr h="463607">
                <a:tc>
                  <a:txBody>
                    <a:bodyPr/>
                    <a:lstStyle/>
                    <a:p>
                      <a:r>
                        <a:rPr lang="en-GB" dirty="0"/>
                        <a:t>Maths</a:t>
                      </a:r>
                    </a:p>
                  </a:txBody>
                  <a:tcPr/>
                </a:tc>
                <a:tc>
                  <a:txBody>
                    <a:bodyPr/>
                    <a:lstStyle/>
                    <a:p>
                      <a:pPr algn="ctr"/>
                      <a:r>
                        <a:rPr lang="en-GB" dirty="0"/>
                        <a:t>4</a:t>
                      </a:r>
                    </a:p>
                  </a:txBody>
                  <a:tcPr/>
                </a:tc>
                <a:tc>
                  <a:txBody>
                    <a:bodyPr/>
                    <a:lstStyle/>
                    <a:p>
                      <a:pPr algn="ctr"/>
                      <a:r>
                        <a:rPr lang="en-GB" dirty="0"/>
                        <a:t>4</a:t>
                      </a:r>
                    </a:p>
                  </a:txBody>
                  <a:tcPr/>
                </a:tc>
                <a:extLst>
                  <a:ext uri="{0D108BD9-81ED-4DB2-BD59-A6C34878D82A}">
                    <a16:rowId xmlns:a16="http://schemas.microsoft.com/office/drawing/2014/main" val="1564414957"/>
                  </a:ext>
                </a:extLst>
              </a:tr>
              <a:tr h="463607">
                <a:tc>
                  <a:txBody>
                    <a:bodyPr/>
                    <a:lstStyle/>
                    <a:p>
                      <a:r>
                        <a:rPr lang="en-GB" dirty="0"/>
                        <a:t>ICT</a:t>
                      </a:r>
                    </a:p>
                  </a:txBody>
                  <a:tcPr/>
                </a:tc>
                <a:tc>
                  <a:txBody>
                    <a:bodyPr/>
                    <a:lstStyle/>
                    <a:p>
                      <a:pPr algn="ctr"/>
                      <a:r>
                        <a:rPr lang="en-GB" dirty="0"/>
                        <a:t>D</a:t>
                      </a:r>
                    </a:p>
                  </a:txBody>
                  <a:tcPr/>
                </a:tc>
                <a:tc>
                  <a:txBody>
                    <a:bodyPr/>
                    <a:lstStyle/>
                    <a:p>
                      <a:pPr algn="ctr"/>
                      <a:r>
                        <a:rPr lang="en-GB" dirty="0"/>
                        <a:t>A</a:t>
                      </a:r>
                    </a:p>
                  </a:txBody>
                  <a:tcPr/>
                </a:tc>
                <a:extLst>
                  <a:ext uri="{0D108BD9-81ED-4DB2-BD59-A6C34878D82A}">
                    <a16:rowId xmlns:a16="http://schemas.microsoft.com/office/drawing/2014/main" val="474249528"/>
                  </a:ext>
                </a:extLst>
              </a:tr>
              <a:tr h="463607">
                <a:tc>
                  <a:txBody>
                    <a:bodyPr/>
                    <a:lstStyle/>
                    <a:p>
                      <a:r>
                        <a:rPr lang="en-GB" dirty="0"/>
                        <a:t>History</a:t>
                      </a:r>
                    </a:p>
                  </a:txBody>
                  <a:tcPr/>
                </a:tc>
                <a:tc>
                  <a:txBody>
                    <a:bodyPr/>
                    <a:lstStyle/>
                    <a:p>
                      <a:pPr algn="ctr"/>
                      <a:r>
                        <a:rPr lang="en-GB" dirty="0"/>
                        <a:t>D</a:t>
                      </a:r>
                    </a:p>
                  </a:txBody>
                  <a:tcPr/>
                </a:tc>
                <a:tc>
                  <a:txBody>
                    <a:bodyPr/>
                    <a:lstStyle/>
                    <a:p>
                      <a:pPr algn="ctr"/>
                      <a:r>
                        <a:rPr lang="en-GB" dirty="0"/>
                        <a:t>C</a:t>
                      </a:r>
                    </a:p>
                  </a:txBody>
                  <a:tcPr/>
                </a:tc>
                <a:extLst>
                  <a:ext uri="{0D108BD9-81ED-4DB2-BD59-A6C34878D82A}">
                    <a16:rowId xmlns:a16="http://schemas.microsoft.com/office/drawing/2014/main" val="1876397444"/>
                  </a:ext>
                </a:extLst>
              </a:tr>
              <a:tr h="463607">
                <a:tc>
                  <a:txBody>
                    <a:bodyPr/>
                    <a:lstStyle/>
                    <a:p>
                      <a:r>
                        <a:rPr lang="en-GB" dirty="0"/>
                        <a:t>Computing</a:t>
                      </a:r>
                    </a:p>
                  </a:txBody>
                  <a:tcPr/>
                </a:tc>
                <a:tc>
                  <a:txBody>
                    <a:bodyPr/>
                    <a:lstStyle/>
                    <a:p>
                      <a:pPr algn="ctr"/>
                      <a:r>
                        <a:rPr lang="en-GB" dirty="0"/>
                        <a:t>C</a:t>
                      </a:r>
                    </a:p>
                  </a:txBody>
                  <a:tcPr/>
                </a:tc>
                <a:tc>
                  <a:txBody>
                    <a:bodyPr/>
                    <a:lstStyle/>
                    <a:p>
                      <a:pPr algn="ctr"/>
                      <a:r>
                        <a:rPr lang="en-GB" dirty="0"/>
                        <a:t>C</a:t>
                      </a:r>
                    </a:p>
                  </a:txBody>
                  <a:tcPr/>
                </a:tc>
                <a:extLst>
                  <a:ext uri="{0D108BD9-81ED-4DB2-BD59-A6C34878D82A}">
                    <a16:rowId xmlns:a16="http://schemas.microsoft.com/office/drawing/2014/main" val="3223535517"/>
                  </a:ext>
                </a:extLst>
              </a:tr>
            </a:tbl>
          </a:graphicData>
        </a:graphic>
      </p:graphicFrame>
    </p:spTree>
    <p:extLst>
      <p:ext uri="{BB962C8B-B14F-4D97-AF65-F5344CB8AC3E}">
        <p14:creationId xmlns:p14="http://schemas.microsoft.com/office/powerpoint/2010/main" val="273345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0217008"/>
              </p:ext>
            </p:extLst>
          </p:nvPr>
        </p:nvGraphicFramePr>
        <p:xfrm>
          <a:off x="1767656" y="1778540"/>
          <a:ext cx="8485298" cy="2621280"/>
        </p:xfrm>
        <a:graphic>
          <a:graphicData uri="http://schemas.openxmlformats.org/drawingml/2006/table">
            <a:tbl>
              <a:tblPr firstRow="1" bandRow="1">
                <a:tableStyleId>{5C22544A-7EE6-4342-B048-85BDC9FD1C3A}</a:tableStyleId>
              </a:tblPr>
              <a:tblGrid>
                <a:gridCol w="4242649">
                  <a:extLst>
                    <a:ext uri="{9D8B030D-6E8A-4147-A177-3AD203B41FA5}">
                      <a16:colId xmlns:a16="http://schemas.microsoft.com/office/drawing/2014/main" val="2079474645"/>
                    </a:ext>
                  </a:extLst>
                </a:gridCol>
                <a:gridCol w="4242649">
                  <a:extLst>
                    <a:ext uri="{9D8B030D-6E8A-4147-A177-3AD203B41FA5}">
                      <a16:colId xmlns:a16="http://schemas.microsoft.com/office/drawing/2014/main" val="1869635230"/>
                    </a:ext>
                  </a:extLst>
                </a:gridCol>
              </a:tblGrid>
              <a:tr h="1310640">
                <a:tc>
                  <a:txBody>
                    <a:bodyPr/>
                    <a:lstStyle/>
                    <a:p>
                      <a:r>
                        <a:rPr lang="en-GB" sz="2800" dirty="0"/>
                        <a:t>Low Ability (Weak)</a:t>
                      </a:r>
                    </a:p>
                    <a:p>
                      <a:endParaRPr lang="en-GB" sz="2800" dirty="0"/>
                    </a:p>
                  </a:txBody>
                  <a:tcPr/>
                </a:tc>
                <a:tc>
                  <a:txBody>
                    <a:bodyPr/>
                    <a:lstStyle/>
                    <a:p>
                      <a:r>
                        <a:rPr lang="en-GB" sz="2800" dirty="0"/>
                        <a:t>High</a:t>
                      </a:r>
                      <a:r>
                        <a:rPr lang="en-GB" sz="2800" baseline="0" dirty="0"/>
                        <a:t> Ability (Strong)</a:t>
                      </a:r>
                      <a:endParaRPr lang="en-GB" sz="2800" dirty="0"/>
                    </a:p>
                  </a:txBody>
                  <a:tcPr/>
                </a:tc>
                <a:extLst>
                  <a:ext uri="{0D108BD9-81ED-4DB2-BD59-A6C34878D82A}">
                    <a16:rowId xmlns:a16="http://schemas.microsoft.com/office/drawing/2014/main" val="1492156999"/>
                  </a:ext>
                </a:extLst>
              </a:tr>
              <a:tr h="1310640">
                <a:tc>
                  <a:txBody>
                    <a:bodyPr/>
                    <a:lstStyle/>
                    <a:p>
                      <a:r>
                        <a:rPr lang="en-GB" sz="2800" dirty="0"/>
                        <a:t>Low</a:t>
                      </a:r>
                      <a:r>
                        <a:rPr lang="en-GB" sz="2800" baseline="0" dirty="0"/>
                        <a:t> Prior </a:t>
                      </a:r>
                      <a:r>
                        <a:rPr lang="en-GB" sz="2800" baseline="0" dirty="0" err="1"/>
                        <a:t>Attainers</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High Prior</a:t>
                      </a:r>
                      <a:r>
                        <a:rPr lang="en-GB" sz="2800" baseline="0" dirty="0"/>
                        <a:t> </a:t>
                      </a:r>
                      <a:r>
                        <a:rPr lang="en-GB" sz="2800" dirty="0" err="1"/>
                        <a:t>Attainers</a:t>
                      </a:r>
                      <a:r>
                        <a:rPr lang="en-GB" sz="2800" dirty="0"/>
                        <a:t> </a:t>
                      </a:r>
                    </a:p>
                    <a:p>
                      <a:endParaRPr lang="en-GB" sz="2800" dirty="0"/>
                    </a:p>
                  </a:txBody>
                  <a:tcPr/>
                </a:tc>
                <a:extLst>
                  <a:ext uri="{0D108BD9-81ED-4DB2-BD59-A6C34878D82A}">
                    <a16:rowId xmlns:a16="http://schemas.microsoft.com/office/drawing/2014/main" val="2077850126"/>
                  </a:ext>
                </a:extLst>
              </a:tr>
            </a:tbl>
          </a:graphicData>
        </a:graphic>
      </p:graphicFrame>
    </p:spTree>
    <p:extLst>
      <p:ext uri="{BB962C8B-B14F-4D97-AF65-F5344CB8AC3E}">
        <p14:creationId xmlns:p14="http://schemas.microsoft.com/office/powerpoint/2010/main" val="9130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514" y="165327"/>
            <a:ext cx="11755211" cy="6527346"/>
          </a:xfrm>
          <a:prstGeom prst="rect">
            <a:avLst/>
          </a:prstGeom>
        </p:spPr>
      </p:pic>
      <p:sp>
        <p:nvSpPr>
          <p:cNvPr id="3" name="Right Arrow 2"/>
          <p:cNvSpPr/>
          <p:nvPr/>
        </p:nvSpPr>
        <p:spPr>
          <a:xfrm>
            <a:off x="707571" y="587830"/>
            <a:ext cx="1317172" cy="4354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03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72"/>
          <a:stretch/>
        </p:blipFill>
        <p:spPr>
          <a:xfrm>
            <a:off x="195943" y="32657"/>
            <a:ext cx="11190514" cy="6749472"/>
          </a:xfrm>
          <a:prstGeom prst="rect">
            <a:avLst/>
          </a:prstGeom>
        </p:spPr>
      </p:pic>
    </p:spTree>
    <p:extLst>
      <p:ext uri="{BB962C8B-B14F-4D97-AF65-F5344CB8AC3E}">
        <p14:creationId xmlns:p14="http://schemas.microsoft.com/office/powerpoint/2010/main" val="89411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1649"/>
          </a:xfrm>
        </p:spPr>
        <p:txBody>
          <a:bodyPr>
            <a:noAutofit/>
          </a:bodyPr>
          <a:lstStyle/>
          <a:p>
            <a:r>
              <a:rPr lang="en-GB" sz="3200" dirty="0"/>
              <a:t>Is our CPD / Professional Learning Programme Effective?</a:t>
            </a:r>
            <a:br>
              <a:rPr lang="en-GB" sz="3200" dirty="0"/>
            </a:br>
            <a:r>
              <a:rPr lang="en-GB" sz="3200" dirty="0"/>
              <a:t>Do the PLP sessions have a great impact on the Quality of Teaching and Learning at CCS?</a:t>
            </a:r>
          </a:p>
        </p:txBody>
      </p:sp>
      <p:sp>
        <p:nvSpPr>
          <p:cNvPr id="3" name="Content Placeholder 2"/>
          <p:cNvSpPr>
            <a:spLocks noGrp="1"/>
          </p:cNvSpPr>
          <p:nvPr>
            <p:ph idx="1"/>
          </p:nvPr>
        </p:nvSpPr>
        <p:spPr>
          <a:xfrm>
            <a:off x="423081" y="1322962"/>
            <a:ext cx="11477767" cy="4854001"/>
          </a:xfrm>
        </p:spPr>
        <p:txBody>
          <a:bodyPr>
            <a:normAutofit fontScale="92500" lnSpcReduction="10000"/>
          </a:bodyPr>
          <a:lstStyle/>
          <a:p>
            <a:endParaRPr lang="en-GB" dirty="0"/>
          </a:p>
          <a:p>
            <a:r>
              <a:rPr lang="en-GB" dirty="0"/>
              <a:t>“Too many educators we entrust with the learning of our children do not themselves have high quality learning opportunities.” (Sutton Trust)</a:t>
            </a:r>
          </a:p>
          <a:p>
            <a:endParaRPr lang="en-GB" dirty="0"/>
          </a:p>
          <a:p>
            <a:r>
              <a:rPr lang="en-GB" dirty="0"/>
              <a:t>Powerful professional learning helps children succeed and teachers thrive. Yet teachers in England and Wales spend less time on CPD than in many other countries.  </a:t>
            </a:r>
            <a:r>
              <a:rPr lang="en-GB" dirty="0">
                <a:solidFill>
                  <a:srgbClr val="FF0000"/>
                </a:solidFill>
              </a:rPr>
              <a:t>The research evidence is clear that the most important action that schools can take to improve outcomes for students is supporting their teachers to be more effective, and the most reliable way to achieve this is to develop a professional culture where teachers are continually adapting and refining their skills and methods. (Teacher Development Trust 2015)</a:t>
            </a:r>
          </a:p>
          <a:p>
            <a:endParaRPr lang="en-GB" b="1" dirty="0">
              <a:solidFill>
                <a:srgbClr val="FF0000"/>
              </a:solidFill>
            </a:endParaRPr>
          </a:p>
          <a:p>
            <a:r>
              <a:rPr lang="en-GB" b="1" dirty="0">
                <a:solidFill>
                  <a:srgbClr val="0070C0"/>
                </a:solidFill>
              </a:rPr>
              <a:t>“More opportunities for collaborative work” (CCS Staff – April Training Day 2017)</a:t>
            </a:r>
          </a:p>
          <a:p>
            <a:endParaRPr lang="en-GB" b="1" dirty="0">
              <a:solidFill>
                <a:srgbClr val="FF0000"/>
              </a:solidFill>
            </a:endParaRPr>
          </a:p>
          <a:p>
            <a:endParaRPr lang="en-GB" b="1" dirty="0">
              <a:solidFill>
                <a:srgbClr val="FF0000"/>
              </a:solidFill>
            </a:endParaRPr>
          </a:p>
          <a:p>
            <a:endParaRPr lang="en-GB" dirty="0"/>
          </a:p>
          <a:p>
            <a:endParaRPr lang="en-GB" dirty="0"/>
          </a:p>
        </p:txBody>
      </p:sp>
    </p:spTree>
    <p:extLst>
      <p:ext uri="{BB962C8B-B14F-4D97-AF65-F5344CB8AC3E}">
        <p14:creationId xmlns:p14="http://schemas.microsoft.com/office/powerpoint/2010/main" val="519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Learning</a:t>
            </a:r>
          </a:p>
        </p:txBody>
      </p:sp>
      <p:pic>
        <p:nvPicPr>
          <p:cNvPr id="4" name="Content Placeholder 3" descr="Open Source Initiative Welcomes Open &lt;strong&gt;edX&lt;/strong&gt; as Newest Affiliate Memb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760" y="5206206"/>
            <a:ext cx="3829050" cy="790575"/>
          </a:xfrm>
        </p:spPr>
      </p:pic>
      <p:sp>
        <p:nvSpPr>
          <p:cNvPr id="5" name="TextBox 4"/>
          <p:cNvSpPr txBox="1"/>
          <p:nvPr/>
        </p:nvSpPr>
        <p:spPr>
          <a:xfrm flipH="1">
            <a:off x="767837" y="1207527"/>
            <a:ext cx="10454641" cy="4801314"/>
          </a:xfrm>
          <a:prstGeom prst="rect">
            <a:avLst/>
          </a:prstGeom>
          <a:noFill/>
        </p:spPr>
        <p:txBody>
          <a:bodyPr wrap="square" rtlCol="0">
            <a:spAutoFit/>
          </a:bodyPr>
          <a:lstStyle/>
          <a:p>
            <a:r>
              <a:rPr lang="en-GB" b="1" dirty="0"/>
              <a:t>The Challenge is how to engage 130 teachers with HPL effectively?</a:t>
            </a:r>
          </a:p>
          <a:p>
            <a:endParaRPr lang="en-GB" b="1" dirty="0"/>
          </a:p>
          <a:p>
            <a:r>
              <a:rPr lang="en-GB" b="1" dirty="0"/>
              <a:t>Traditional CPD models are not effective – however research using online learning communities coupled with face to face small group work can have far greater impact.</a:t>
            </a:r>
          </a:p>
          <a:p>
            <a:endParaRPr lang="en-GB" dirty="0"/>
          </a:p>
          <a:p>
            <a:r>
              <a:rPr lang="en-GB" dirty="0"/>
              <a:t>We have put in place our own online learning platform – using the same technology used by Harvard, MIT, Stanford to deliver their MOOC programme and internal online material.</a:t>
            </a:r>
          </a:p>
          <a:p>
            <a:pPr marL="285750" indent="-285750">
              <a:buFontTx/>
              <a:buChar char="-"/>
            </a:pPr>
            <a:r>
              <a:rPr lang="en-GB" dirty="0"/>
              <a:t>More interactive than Moodle</a:t>
            </a:r>
          </a:p>
          <a:p>
            <a:pPr marL="285750" indent="-285750">
              <a:buFontTx/>
              <a:buChar char="-"/>
            </a:pPr>
            <a:r>
              <a:rPr lang="en-GB" dirty="0"/>
              <a:t>Uses video and discussions as its main medium</a:t>
            </a:r>
          </a:p>
          <a:p>
            <a:pPr marL="285750" indent="-285750">
              <a:buFontTx/>
              <a:buChar char="-"/>
            </a:pPr>
            <a:r>
              <a:rPr lang="en-GB" dirty="0"/>
              <a:t>Teachers can access resources and media and discuss and develop their HPL knowledge</a:t>
            </a:r>
          </a:p>
          <a:p>
            <a:pPr marL="285750" indent="-285750">
              <a:buFontTx/>
              <a:buChar char="-"/>
            </a:pPr>
            <a:r>
              <a:rPr lang="en-GB" dirty="0"/>
              <a:t>Staff can develop their online portfolio effectively.</a:t>
            </a:r>
          </a:p>
          <a:p>
            <a:pPr marL="285750" indent="-285750">
              <a:buFontTx/>
              <a:buChar char="-"/>
            </a:pPr>
            <a:endParaRPr lang="en-GB" dirty="0"/>
          </a:p>
          <a:p>
            <a:r>
              <a:rPr lang="en-GB" dirty="0"/>
              <a:t>We expect the learning platform to be highly effective in working with staff. A parallel system will be set up for students.</a:t>
            </a:r>
          </a:p>
          <a:p>
            <a:endParaRPr lang="en-GB" dirty="0"/>
          </a:p>
          <a:p>
            <a:pPr marL="285750" indent="-285750">
              <a:buFontTx/>
              <a:buChar char="-"/>
            </a:pPr>
            <a:endParaRPr lang="en-GB" b="1" dirty="0"/>
          </a:p>
          <a:p>
            <a:endParaRPr lang="en-GB" dirty="0"/>
          </a:p>
        </p:txBody>
      </p:sp>
    </p:spTree>
    <p:extLst>
      <p:ext uri="{BB962C8B-B14F-4D97-AF65-F5344CB8AC3E}">
        <p14:creationId xmlns:p14="http://schemas.microsoft.com/office/powerpoint/2010/main" val="375145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p:txBody>
          <a:bodyPr>
            <a:normAutofit lnSpcReduction="10000"/>
          </a:bodyPr>
          <a:lstStyle/>
          <a:p>
            <a:r>
              <a:rPr lang="en-GB" dirty="0"/>
              <a:t>We are developing the online course to try to use as much HPL theory and practice as possible – so that the online course itself helps teachers develop their understanding of HPL from a learners front.</a:t>
            </a:r>
          </a:p>
          <a:p>
            <a:r>
              <a:rPr lang="en-GB" dirty="0"/>
              <a:t>Course will be timed – with new content released as we move forward. There will be professional assessed sections.</a:t>
            </a:r>
          </a:p>
          <a:p>
            <a:r>
              <a:rPr lang="en-GB" dirty="0"/>
              <a:t>LT members will work with each HPL group through moderating and promoting discussions on the platform.</a:t>
            </a:r>
          </a:p>
          <a:p>
            <a:r>
              <a:rPr lang="en-GB" dirty="0"/>
              <a:t>Groups will be encouraged to develop content for the course so that best practise is shared.</a:t>
            </a:r>
          </a:p>
          <a:p>
            <a:r>
              <a:rPr lang="en-GB" dirty="0"/>
              <a:t>Unit completion will result in the production of a certificate.</a:t>
            </a:r>
          </a:p>
        </p:txBody>
      </p:sp>
      <p:pic>
        <p:nvPicPr>
          <p:cNvPr id="4" name="Content Placeholder 3" descr="Open Source Initiative Welcomes Open &lt;strong&gt;edX&lt;/strong&gt; as Newest Affiliate Memb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520" y="509905"/>
            <a:ext cx="3829050" cy="790575"/>
          </a:xfrm>
        </p:spPr>
      </p:pic>
    </p:spTree>
    <p:extLst>
      <p:ext uri="{BB962C8B-B14F-4D97-AF65-F5344CB8AC3E}">
        <p14:creationId xmlns:p14="http://schemas.microsoft.com/office/powerpoint/2010/main" val="86359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1"/>
          </a:xfrm>
        </p:spPr>
        <p:txBody>
          <a:bodyPr>
            <a:normAutofit fontScale="90000"/>
          </a:bodyPr>
          <a:lstStyle/>
          <a:p>
            <a:pPr algn="ctr"/>
            <a:r>
              <a:rPr lang="en-GB" dirty="0"/>
              <a:t>CCS PLP:- HPL in Action 2017-2018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690136"/>
              </p:ext>
            </p:extLst>
          </p:nvPr>
        </p:nvGraphicFramePr>
        <p:xfrm>
          <a:off x="663633" y="1363289"/>
          <a:ext cx="10515600" cy="5045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8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157" y="42378"/>
            <a:ext cx="10211685" cy="6773243"/>
          </a:xfrm>
          <a:prstGeom prst="rect">
            <a:avLst/>
          </a:prstGeom>
        </p:spPr>
      </p:pic>
    </p:spTree>
    <p:extLst>
      <p:ext uri="{BB962C8B-B14F-4D97-AF65-F5344CB8AC3E}">
        <p14:creationId xmlns:p14="http://schemas.microsoft.com/office/powerpoint/2010/main" val="192566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60485" y="1881555"/>
            <a:ext cx="11368453" cy="3033346"/>
          </a:xfrm>
          <a:prstGeom prst="rect">
            <a:avLst/>
          </a:prstGeom>
        </p:spPr>
      </p:pic>
    </p:spTree>
    <p:extLst>
      <p:ext uri="{BB962C8B-B14F-4D97-AF65-F5344CB8AC3E}">
        <p14:creationId xmlns:p14="http://schemas.microsoft.com/office/powerpoint/2010/main" val="343120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074985" y="0"/>
            <a:ext cx="7474438" cy="6849291"/>
          </a:xfrm>
          <a:prstGeom prst="rect">
            <a:avLst/>
          </a:prstGeom>
        </p:spPr>
      </p:pic>
    </p:spTree>
    <p:extLst>
      <p:ext uri="{BB962C8B-B14F-4D97-AF65-F5344CB8AC3E}">
        <p14:creationId xmlns:p14="http://schemas.microsoft.com/office/powerpoint/2010/main" val="300833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400300" y="7938"/>
            <a:ext cx="7019925" cy="6850062"/>
          </a:xfrm>
          <a:prstGeom prst="rect">
            <a:avLst/>
          </a:prstGeom>
        </p:spPr>
      </p:pic>
    </p:spTree>
    <p:extLst>
      <p:ext uri="{BB962C8B-B14F-4D97-AF65-F5344CB8AC3E}">
        <p14:creationId xmlns:p14="http://schemas.microsoft.com/office/powerpoint/2010/main" val="164677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stretch>
            <a:fillRect/>
          </a:stretch>
        </p:blipFill>
        <p:spPr>
          <a:xfrm>
            <a:off x="0" y="8709"/>
            <a:ext cx="4669971" cy="6849291"/>
          </a:xfrm>
          <a:prstGeom prst="rect">
            <a:avLst/>
          </a:prstGeom>
        </p:spPr>
      </p:pic>
      <p:pic>
        <p:nvPicPr>
          <p:cNvPr id="3" name="Picture 2"/>
          <p:cNvPicPr>
            <a:picLocks noChangeAspect="1"/>
          </p:cNvPicPr>
          <p:nvPr/>
        </p:nvPicPr>
        <p:blipFill>
          <a:blip r:embed="rId4"/>
          <a:stretch>
            <a:fillRect/>
          </a:stretch>
        </p:blipFill>
        <p:spPr>
          <a:xfrm>
            <a:off x="7257420" y="5502"/>
            <a:ext cx="4934580" cy="6852498"/>
          </a:xfrm>
          <a:prstGeom prst="rect">
            <a:avLst/>
          </a:prstGeom>
        </p:spPr>
      </p:pic>
      <p:pic>
        <p:nvPicPr>
          <p:cNvPr id="5" name="Picture 4"/>
          <p:cNvPicPr>
            <a:picLocks noChangeAspect="1"/>
          </p:cNvPicPr>
          <p:nvPr/>
        </p:nvPicPr>
        <p:blipFill rotWithShape="1">
          <a:blip r:embed="rId5"/>
          <a:srcRect l="17901" r="25168"/>
          <a:stretch/>
        </p:blipFill>
        <p:spPr>
          <a:xfrm>
            <a:off x="4711563" y="1945599"/>
            <a:ext cx="2462675" cy="3378761"/>
          </a:xfrm>
          <a:prstGeom prst="rect">
            <a:avLst/>
          </a:prstGeom>
        </p:spPr>
      </p:pic>
      <p:sp>
        <p:nvSpPr>
          <p:cNvPr id="6" name="Rectangle 5"/>
          <p:cNvSpPr/>
          <p:nvPr/>
        </p:nvSpPr>
        <p:spPr>
          <a:xfrm>
            <a:off x="6386629" y="3112028"/>
            <a:ext cx="787609" cy="118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711564" y="3112028"/>
            <a:ext cx="757584" cy="1045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54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78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cxnSp>
        <p:nvCxnSpPr>
          <p:cNvPr id="4" name="Straight Arrow Connector 3"/>
          <p:cNvCxnSpPr/>
          <p:nvPr/>
        </p:nvCxnSpPr>
        <p:spPr>
          <a:xfrm flipH="1">
            <a:off x="6259286" y="1698171"/>
            <a:ext cx="3712029" cy="15457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693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87071" y="463097"/>
            <a:ext cx="8421915" cy="8395609"/>
          </a:xfrm>
          <a:prstGeom prst="rect">
            <a:avLst/>
          </a:prstGeom>
        </p:spPr>
      </p:pic>
      <p:cxnSp>
        <p:nvCxnSpPr>
          <p:cNvPr id="4" name="Straight Arrow Connector 3"/>
          <p:cNvCxnSpPr/>
          <p:nvPr/>
        </p:nvCxnSpPr>
        <p:spPr>
          <a:xfrm>
            <a:off x="1208314" y="2090057"/>
            <a:ext cx="4299857" cy="19267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a:off x="7391400" y="2525486"/>
            <a:ext cx="3592286" cy="156754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1997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66703" y="-1143397"/>
            <a:ext cx="6858594" cy="9144793"/>
          </a:xfrm>
          <a:prstGeom prst="rect">
            <a:avLst/>
          </a:prstGeom>
        </p:spPr>
      </p:pic>
    </p:spTree>
    <p:extLst>
      <p:ext uri="{BB962C8B-B14F-4D97-AF65-F5344CB8AC3E}">
        <p14:creationId xmlns:p14="http://schemas.microsoft.com/office/powerpoint/2010/main" val="683545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B1D41-1D39-4AE0-A4F0-75678739187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f73a52e-e824-48c2-9b80-39472f80f5bc"/>
    <ds:schemaRef ds:uri="http://schemas.microsoft.com/office/2006/metadata/properties"/>
    <ds:schemaRef ds:uri="f6bdff69-7a5b-4d3c-83f5-69ce08c5eb62"/>
    <ds:schemaRef ds:uri="http://www.w3.org/XML/1998/namespace"/>
    <ds:schemaRef ds:uri="http://purl.org/dc/dcmitype/"/>
  </ds:schemaRefs>
</ds:datastoreItem>
</file>

<file path=customXml/itemProps2.xml><?xml version="1.0" encoding="utf-8"?>
<ds:datastoreItem xmlns:ds="http://schemas.openxmlformats.org/officeDocument/2006/customXml" ds:itemID="{2D4F18DF-5518-4B66-9E8C-1E5599C6AFF0}">
  <ds:schemaRefs>
    <ds:schemaRef ds:uri="http://schemas.microsoft.com/sharepoint/v3/contenttype/forms"/>
  </ds:schemaRefs>
</ds:datastoreItem>
</file>

<file path=customXml/itemProps3.xml><?xml version="1.0" encoding="utf-8"?>
<ds:datastoreItem xmlns:ds="http://schemas.openxmlformats.org/officeDocument/2006/customXml" ds:itemID="{546DA360-DF35-4993-93BF-70C16D7C214B}"/>
</file>

<file path=docProps/app.xml><?xml version="1.0" encoding="utf-8"?>
<Properties xmlns="http://schemas.openxmlformats.org/officeDocument/2006/extended-properties" xmlns:vt="http://schemas.openxmlformats.org/officeDocument/2006/docPropsVTypes">
  <TotalTime>762</TotalTime>
  <Words>2459</Words>
  <Application>Microsoft Office PowerPoint</Application>
  <PresentationFormat>Widescreen</PresentationFormat>
  <Paragraphs>127</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High Performance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our CPD / Professional Learning Programme Effective? Do the PLP sessions have a great impact on the Quality of Teaching and Learning at CCS?</vt:lpstr>
      <vt:lpstr>Online Learning</vt:lpstr>
      <vt:lpstr> </vt:lpstr>
      <vt:lpstr>CCS PLP:- HPL in Action 2017-2018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Colman</dc:creator>
  <cp:lastModifiedBy>Andrew Fisher</cp:lastModifiedBy>
  <cp:revision>74</cp:revision>
  <cp:lastPrinted>2017-08-30T15:26:44Z</cp:lastPrinted>
  <dcterms:created xsi:type="dcterms:W3CDTF">2017-08-17T11:04:23Z</dcterms:created>
  <dcterms:modified xsi:type="dcterms:W3CDTF">2021-10-19T16:05:48Z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5124410</vt:lpwstr>
  </property>
  <property fmtid="{D5CDD505-2E9C-101B-9397-08002B2CF9AE}" pid="3" name="NXPowerLiteSettings">
    <vt:lpwstr>C6000400038000</vt:lpwstr>
  </property>
  <property fmtid="{D5CDD505-2E9C-101B-9397-08002B2CF9AE}" pid="4" name="NXPowerLiteVersion">
    <vt:lpwstr>S7.1.21</vt:lpwstr>
  </property>
  <property fmtid="{D5CDD505-2E9C-101B-9397-08002B2CF9AE}" pid="5" name="ContentTypeId">
    <vt:lpwstr>0x0101009965576D18F07B45AACD1DA43D0180BB</vt:lpwstr>
  </property>
  <property fmtid="{D5CDD505-2E9C-101B-9397-08002B2CF9AE}" pid="6" name="Order">
    <vt:r8>4099400</vt:r8>
  </property>
</Properties>
</file>