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90" r:id="rId3"/>
    <p:sldId id="30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BA251-2A4D-4EA5-B6AF-40C319823B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7DA1746-8E81-41C9-8525-94E26E488E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391A72-44F9-4704-8768-4926798B8B7B}"/>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5" name="Footer Placeholder 4">
            <a:extLst>
              <a:ext uri="{FF2B5EF4-FFF2-40B4-BE49-F238E27FC236}">
                <a16:creationId xmlns:a16="http://schemas.microsoft.com/office/drawing/2014/main" id="{F0A490BC-342E-43E4-8911-DE234824E8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2D0AD9-06B5-4E6E-9DA2-B2F36814E2E1}"/>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1820067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0603F-9D3A-48E8-A487-E13D26E0FA5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495A10-4CDF-4C82-9603-456F4E20E0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632C88-64BA-43A3-8035-4E3CBBC7AC8E}"/>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5" name="Footer Placeholder 4">
            <a:extLst>
              <a:ext uri="{FF2B5EF4-FFF2-40B4-BE49-F238E27FC236}">
                <a16:creationId xmlns:a16="http://schemas.microsoft.com/office/drawing/2014/main" id="{750A438F-001D-4E33-8CD3-DED078DCAB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3A2ED1-5A65-4EAD-B631-5B0F1E9CC003}"/>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3507170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424773-BE73-4F2D-B3A2-284C8356AD8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A0D7FE5-EFFF-4599-9183-303053ED7F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4B9372-38CA-49AB-B1CF-0ADC2EB7060F}"/>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5" name="Footer Placeholder 4">
            <a:extLst>
              <a:ext uri="{FF2B5EF4-FFF2-40B4-BE49-F238E27FC236}">
                <a16:creationId xmlns:a16="http://schemas.microsoft.com/office/drawing/2014/main" id="{009BBB84-C926-4084-BCA3-F29244C8D5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C7547D-556F-472D-AEF4-89D1F5ED3D83}"/>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244047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EE125-8293-4C9A-9845-BE8EEC7689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38AA25-C1BF-4BED-9596-94E143F1B9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E8295C-EF23-440C-85C0-24F29BAAC0C4}"/>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5" name="Footer Placeholder 4">
            <a:extLst>
              <a:ext uri="{FF2B5EF4-FFF2-40B4-BE49-F238E27FC236}">
                <a16:creationId xmlns:a16="http://schemas.microsoft.com/office/drawing/2014/main" id="{FEFC844C-EE19-4549-AC05-0875CC5CDA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0D4F4D-D722-40BF-A8BE-B707D9C3D052}"/>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367455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FA9CD-601B-43DA-B566-4BAC8EB13D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6338373-13D2-48A3-A589-3D4FCC6302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695498-833B-4F52-99E5-2AE78EE296CB}"/>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5" name="Footer Placeholder 4">
            <a:extLst>
              <a:ext uri="{FF2B5EF4-FFF2-40B4-BE49-F238E27FC236}">
                <a16:creationId xmlns:a16="http://schemas.microsoft.com/office/drawing/2014/main" id="{7E7E3CBB-05AB-46E4-B7C9-C258A5C6E1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49DAC1-2AA8-4B95-8863-DDB08113C155}"/>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1589151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641CE-4184-49D5-B2BA-62DCBC611B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C80007-F7CD-43E2-A33D-3DE55D300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6B61624-3772-4FCF-BB20-E36C3CD9E4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634001E-17FF-44F0-87CA-2A0A47C7B626}"/>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6" name="Footer Placeholder 5">
            <a:extLst>
              <a:ext uri="{FF2B5EF4-FFF2-40B4-BE49-F238E27FC236}">
                <a16:creationId xmlns:a16="http://schemas.microsoft.com/office/drawing/2014/main" id="{65872A0E-D343-45D7-90A3-4DA0D65CDF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E5FD12-CBD8-49C9-8D5A-8746A62E1FA1}"/>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75483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0DA8B-E1BA-4F87-B85E-2F1CCAFA750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DBD618-C0A2-47E6-B051-55F4BEB495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AE8CB0-84AA-425A-8927-EE158516E0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9F0F9E3-3520-4898-8441-E4EC8E2747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BFCD08-DF49-4116-AF91-3FB1DB52B4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7F3D1FC-A6CB-4F45-A535-DE0831572694}"/>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8" name="Footer Placeholder 7">
            <a:extLst>
              <a:ext uri="{FF2B5EF4-FFF2-40B4-BE49-F238E27FC236}">
                <a16:creationId xmlns:a16="http://schemas.microsoft.com/office/drawing/2014/main" id="{2E335BC8-F97A-4CAB-B208-9200B5B414D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B39FE0B-FE93-4F60-8DD9-231676FD2651}"/>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1435225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BDCD0-6048-4BD3-B293-796B68B52E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DCB152-6712-4A50-A6E1-AE19C43187DD}"/>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4" name="Footer Placeholder 3">
            <a:extLst>
              <a:ext uri="{FF2B5EF4-FFF2-40B4-BE49-F238E27FC236}">
                <a16:creationId xmlns:a16="http://schemas.microsoft.com/office/drawing/2014/main" id="{78C12D93-1091-4034-B695-75009CD669A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8C3D39-A4A7-4ACA-AF02-F02C672E2319}"/>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428316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94D79D-32E2-44E2-AE99-F153789B94F5}"/>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3" name="Footer Placeholder 2">
            <a:extLst>
              <a:ext uri="{FF2B5EF4-FFF2-40B4-BE49-F238E27FC236}">
                <a16:creationId xmlns:a16="http://schemas.microsoft.com/office/drawing/2014/main" id="{5C8674CE-0B72-44E5-99C6-AD73E49735E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88C65BB-43B3-43AF-A5CD-C7C623F87C8A}"/>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3302159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67DBE-CF4C-44BD-84D0-99C43E3091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45EF93C-3B30-4B84-ACAC-A1BEB2EF21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D7CF5A6-8D12-4268-A06E-1647A77CD6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EA0F43-41C6-49CB-9671-13D0BEC3FBFD}"/>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6" name="Footer Placeholder 5">
            <a:extLst>
              <a:ext uri="{FF2B5EF4-FFF2-40B4-BE49-F238E27FC236}">
                <a16:creationId xmlns:a16="http://schemas.microsoft.com/office/drawing/2014/main" id="{C36CC3C9-C367-4EFD-AFCC-FBF6B9884E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F8A13F-DFD7-43E2-9C37-DF3D32CE2FE9}"/>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2622597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D857A-7724-46AC-98F0-67970B6E72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310B96-FF5A-4540-AAE2-5E67E3789A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974AFE4-5A44-4D17-815E-09C485ED85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86A730-A96D-4A16-A666-9F285FDFDD84}"/>
              </a:ext>
            </a:extLst>
          </p:cNvPr>
          <p:cNvSpPr>
            <a:spLocks noGrp="1"/>
          </p:cNvSpPr>
          <p:nvPr>
            <p:ph type="dt" sz="half" idx="10"/>
          </p:nvPr>
        </p:nvSpPr>
        <p:spPr/>
        <p:txBody>
          <a:bodyPr/>
          <a:lstStyle/>
          <a:p>
            <a:fld id="{E9A5FA6E-34D3-4FC6-BDE6-E743B819EF9E}" type="datetimeFigureOut">
              <a:rPr lang="en-GB" smtClean="0"/>
              <a:t>21/10/2021</a:t>
            </a:fld>
            <a:endParaRPr lang="en-GB"/>
          </a:p>
        </p:txBody>
      </p:sp>
      <p:sp>
        <p:nvSpPr>
          <p:cNvPr id="6" name="Footer Placeholder 5">
            <a:extLst>
              <a:ext uri="{FF2B5EF4-FFF2-40B4-BE49-F238E27FC236}">
                <a16:creationId xmlns:a16="http://schemas.microsoft.com/office/drawing/2014/main" id="{DD5D6B2B-C78F-4F1E-9302-9863A4886F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EF7596-C43E-4335-BA8A-F1BC48A79EF4}"/>
              </a:ext>
            </a:extLst>
          </p:cNvPr>
          <p:cNvSpPr>
            <a:spLocks noGrp="1"/>
          </p:cNvSpPr>
          <p:nvPr>
            <p:ph type="sldNum" sz="quarter" idx="12"/>
          </p:nvPr>
        </p:nvSpPr>
        <p:spPr/>
        <p:txBody>
          <a:bodyPr/>
          <a:lstStyle/>
          <a:p>
            <a:fld id="{16A2816D-8629-4A2C-BBEE-37BE377BBC90}" type="slidenum">
              <a:rPr lang="en-GB" smtClean="0"/>
              <a:t>‹#›</a:t>
            </a:fld>
            <a:endParaRPr lang="en-GB"/>
          </a:p>
        </p:txBody>
      </p:sp>
    </p:spTree>
    <p:extLst>
      <p:ext uri="{BB962C8B-B14F-4D97-AF65-F5344CB8AC3E}">
        <p14:creationId xmlns:p14="http://schemas.microsoft.com/office/powerpoint/2010/main" val="3393258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16E96C-2544-4A9E-BF1B-D652C0E09A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15A0DC-C4C3-4978-80F1-EBE9151FE2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E0591F-B480-41CC-BFA2-A787EE8F46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A5FA6E-34D3-4FC6-BDE6-E743B819EF9E}" type="datetimeFigureOut">
              <a:rPr lang="en-GB" smtClean="0"/>
              <a:t>21/10/2021</a:t>
            </a:fld>
            <a:endParaRPr lang="en-GB"/>
          </a:p>
        </p:txBody>
      </p:sp>
      <p:sp>
        <p:nvSpPr>
          <p:cNvPr id="5" name="Footer Placeholder 4">
            <a:extLst>
              <a:ext uri="{FF2B5EF4-FFF2-40B4-BE49-F238E27FC236}">
                <a16:creationId xmlns:a16="http://schemas.microsoft.com/office/drawing/2014/main" id="{F341DC9D-5C88-4E6C-B9DE-2991D717CF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AD03712-0A65-4D2B-B7DE-C140135BCE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2816D-8629-4A2C-BBEE-37BE377BBC90}" type="slidenum">
              <a:rPr lang="en-GB" smtClean="0"/>
              <a:t>‹#›</a:t>
            </a:fld>
            <a:endParaRPr lang="en-GB"/>
          </a:p>
        </p:txBody>
      </p:sp>
    </p:spTree>
    <p:extLst>
      <p:ext uri="{BB962C8B-B14F-4D97-AF65-F5344CB8AC3E}">
        <p14:creationId xmlns:p14="http://schemas.microsoft.com/office/powerpoint/2010/main" val="4254784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88A8F-4465-4590-AB76-BC6027192839}"/>
              </a:ext>
            </a:extLst>
          </p:cNvPr>
          <p:cNvSpPr>
            <a:spLocks noGrp="1"/>
          </p:cNvSpPr>
          <p:nvPr>
            <p:ph type="title"/>
          </p:nvPr>
        </p:nvSpPr>
        <p:spPr>
          <a:xfrm>
            <a:off x="275360" y="148648"/>
            <a:ext cx="10515600" cy="1325563"/>
          </a:xfrm>
        </p:spPr>
        <p:txBody>
          <a:bodyPr/>
          <a:lstStyle/>
          <a:p>
            <a:r>
              <a:rPr lang="en-US" b="1">
                <a:latin typeface="Segoe UI"/>
                <a:cs typeface="Calibri Light"/>
              </a:rPr>
              <a:t>Micronutrients</a:t>
            </a:r>
            <a:endParaRPr lang="en-US" b="1">
              <a:latin typeface="Segoe UI"/>
            </a:endParaRPr>
          </a:p>
        </p:txBody>
      </p:sp>
      <p:sp>
        <p:nvSpPr>
          <p:cNvPr id="5" name="TextBox 4">
            <a:extLst>
              <a:ext uri="{FF2B5EF4-FFF2-40B4-BE49-F238E27FC236}">
                <a16:creationId xmlns:a16="http://schemas.microsoft.com/office/drawing/2014/main" id="{AD6FAD99-E6D7-4C00-8983-136DB3BF8221}"/>
              </a:ext>
            </a:extLst>
          </p:cNvPr>
          <p:cNvSpPr txBox="1"/>
          <p:nvPr/>
        </p:nvSpPr>
        <p:spPr>
          <a:xfrm>
            <a:off x="4407444" y="213667"/>
            <a:ext cx="4137313"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cs typeface="Calibri"/>
              </a:rPr>
              <a:t>Vitamin A, D, E, K</a:t>
            </a:r>
          </a:p>
          <a:p>
            <a:r>
              <a:rPr lang="en-US" i="1">
                <a:cs typeface="Calibri"/>
              </a:rPr>
              <a:t>Fat Soluble</a:t>
            </a:r>
            <a:r>
              <a:rPr lang="en-US">
                <a:cs typeface="Calibri"/>
              </a:rPr>
              <a:t> – goes into lymphatic system and are stored  -this means that excessive amounts can build up and be toxic!</a:t>
            </a:r>
            <a:endParaRPr lang="en-US"/>
          </a:p>
        </p:txBody>
      </p:sp>
      <p:sp>
        <p:nvSpPr>
          <p:cNvPr id="7" name="TextBox 6">
            <a:extLst>
              <a:ext uri="{FF2B5EF4-FFF2-40B4-BE49-F238E27FC236}">
                <a16:creationId xmlns:a16="http://schemas.microsoft.com/office/drawing/2014/main" id="{93875E03-3856-465A-B15C-00764BAA32F5}"/>
              </a:ext>
            </a:extLst>
          </p:cNvPr>
          <p:cNvSpPr txBox="1"/>
          <p:nvPr/>
        </p:nvSpPr>
        <p:spPr>
          <a:xfrm>
            <a:off x="8465209" y="212769"/>
            <a:ext cx="3661063"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t>Vitamin B &amp; C</a:t>
            </a:r>
            <a:endParaRPr lang="en-US" b="1">
              <a:cs typeface="Calibri"/>
            </a:endParaRPr>
          </a:p>
          <a:p>
            <a:r>
              <a:rPr lang="en-US" i="1"/>
              <a:t>Water Soluble</a:t>
            </a:r>
            <a:r>
              <a:rPr lang="en-US"/>
              <a:t> – can be excreted in urine, means they don't build up as easily, but still need to be cautious</a:t>
            </a:r>
          </a:p>
        </p:txBody>
      </p:sp>
      <p:graphicFrame>
        <p:nvGraphicFramePr>
          <p:cNvPr id="3" name="Table 3">
            <a:extLst>
              <a:ext uri="{FF2B5EF4-FFF2-40B4-BE49-F238E27FC236}">
                <a16:creationId xmlns:a16="http://schemas.microsoft.com/office/drawing/2014/main" id="{EDDCF57F-2080-4576-B74F-E22B6A145F87}"/>
              </a:ext>
            </a:extLst>
          </p:cNvPr>
          <p:cNvGraphicFramePr>
            <a:graphicFrameLocks noGrp="1"/>
          </p:cNvGraphicFramePr>
          <p:nvPr/>
        </p:nvGraphicFramePr>
        <p:xfrm>
          <a:off x="443558" y="1538332"/>
          <a:ext cx="11682714" cy="4648200"/>
        </p:xfrm>
        <a:graphic>
          <a:graphicData uri="http://schemas.openxmlformats.org/drawingml/2006/table">
            <a:tbl>
              <a:tblPr firstRow="1" bandRow="1">
                <a:tableStyleId>{5C22544A-7EE6-4342-B048-85BDC9FD1C3A}</a:tableStyleId>
              </a:tblPr>
              <a:tblGrid>
                <a:gridCol w="1056408">
                  <a:extLst>
                    <a:ext uri="{9D8B030D-6E8A-4147-A177-3AD203B41FA5}">
                      <a16:colId xmlns:a16="http://schemas.microsoft.com/office/drawing/2014/main" val="3426200271"/>
                    </a:ext>
                  </a:extLst>
                </a:gridCol>
                <a:gridCol w="1771051">
                  <a:extLst>
                    <a:ext uri="{9D8B030D-6E8A-4147-A177-3AD203B41FA5}">
                      <a16:colId xmlns:a16="http://schemas.microsoft.com/office/drawing/2014/main" val="2281149187"/>
                    </a:ext>
                  </a:extLst>
                </a:gridCol>
                <a:gridCol w="1771051">
                  <a:extLst>
                    <a:ext uri="{9D8B030D-6E8A-4147-A177-3AD203B41FA5}">
                      <a16:colId xmlns:a16="http://schemas.microsoft.com/office/drawing/2014/main" val="1082945452"/>
                    </a:ext>
                  </a:extLst>
                </a:gridCol>
                <a:gridCol w="1771051">
                  <a:extLst>
                    <a:ext uri="{9D8B030D-6E8A-4147-A177-3AD203B41FA5}">
                      <a16:colId xmlns:a16="http://schemas.microsoft.com/office/drawing/2014/main" val="1107093500"/>
                    </a:ext>
                  </a:extLst>
                </a:gridCol>
                <a:gridCol w="1771051">
                  <a:extLst>
                    <a:ext uri="{9D8B030D-6E8A-4147-A177-3AD203B41FA5}">
                      <a16:colId xmlns:a16="http://schemas.microsoft.com/office/drawing/2014/main" val="606678837"/>
                    </a:ext>
                  </a:extLst>
                </a:gridCol>
                <a:gridCol w="1771051">
                  <a:extLst>
                    <a:ext uri="{9D8B030D-6E8A-4147-A177-3AD203B41FA5}">
                      <a16:colId xmlns:a16="http://schemas.microsoft.com/office/drawing/2014/main" val="915374917"/>
                    </a:ext>
                  </a:extLst>
                </a:gridCol>
                <a:gridCol w="1771051">
                  <a:extLst>
                    <a:ext uri="{9D8B030D-6E8A-4147-A177-3AD203B41FA5}">
                      <a16:colId xmlns:a16="http://schemas.microsoft.com/office/drawing/2014/main" val="1106394982"/>
                    </a:ext>
                  </a:extLst>
                </a:gridCol>
              </a:tblGrid>
              <a:tr h="370840">
                <a:tc>
                  <a:txBody>
                    <a:bodyPr/>
                    <a:lstStyle/>
                    <a:p>
                      <a:pPr algn="ctr"/>
                      <a:r>
                        <a:rPr lang="en-GB"/>
                        <a:t>Vitamin</a:t>
                      </a:r>
                    </a:p>
                  </a:txBody>
                  <a:tcPr>
                    <a:solidFill>
                      <a:schemeClr val="accent2"/>
                    </a:solidFill>
                  </a:tcPr>
                </a:tc>
                <a:tc>
                  <a:txBody>
                    <a:bodyPr/>
                    <a:lstStyle/>
                    <a:p>
                      <a:pPr algn="ctr"/>
                      <a:r>
                        <a:rPr lang="en-GB"/>
                        <a:t>A</a:t>
                      </a:r>
                    </a:p>
                    <a:p>
                      <a:pPr lvl="0" algn="ctr">
                        <a:buNone/>
                      </a:pPr>
                      <a:r>
                        <a:rPr lang="en-GB" sz="1200"/>
                        <a:t>(Sarah &amp; Tyga)</a:t>
                      </a:r>
                    </a:p>
                  </a:txBody>
                  <a:tcPr>
                    <a:solidFill>
                      <a:schemeClr val="accent6"/>
                    </a:solidFill>
                  </a:tcPr>
                </a:tc>
                <a:tc>
                  <a:txBody>
                    <a:bodyPr/>
                    <a:lstStyle/>
                    <a:p>
                      <a:pPr algn="ctr"/>
                      <a:r>
                        <a:rPr lang="en-GB"/>
                        <a:t>D</a:t>
                      </a:r>
                    </a:p>
                    <a:p>
                      <a:pPr lvl="0" algn="ctr">
                        <a:buNone/>
                      </a:pPr>
                      <a:r>
                        <a:rPr lang="en-GB" sz="1200"/>
                        <a:t>(Eloise &amp; Millie)</a:t>
                      </a:r>
                    </a:p>
                  </a:txBody>
                  <a:tcPr>
                    <a:solidFill>
                      <a:schemeClr val="accent6"/>
                    </a:solidFill>
                  </a:tcPr>
                </a:tc>
                <a:tc>
                  <a:txBody>
                    <a:bodyPr/>
                    <a:lstStyle/>
                    <a:p>
                      <a:pPr algn="ctr"/>
                      <a:r>
                        <a:rPr lang="en-GB"/>
                        <a:t>E</a:t>
                      </a:r>
                    </a:p>
                    <a:p>
                      <a:pPr lvl="0" algn="ctr">
                        <a:buNone/>
                      </a:pPr>
                      <a:r>
                        <a:rPr lang="en-GB" sz="1200"/>
                        <a:t>(Charlotte &amp; Amelia)</a:t>
                      </a:r>
                    </a:p>
                  </a:txBody>
                  <a:tcPr>
                    <a:solidFill>
                      <a:schemeClr val="accent6"/>
                    </a:solidFill>
                  </a:tcPr>
                </a:tc>
                <a:tc>
                  <a:txBody>
                    <a:bodyPr/>
                    <a:lstStyle/>
                    <a:p>
                      <a:pPr algn="ctr"/>
                      <a:r>
                        <a:rPr lang="en-GB"/>
                        <a:t>K</a:t>
                      </a:r>
                    </a:p>
                    <a:p>
                      <a:pPr lvl="0" algn="ctr">
                        <a:buNone/>
                      </a:pPr>
                      <a:r>
                        <a:rPr lang="en-GB" sz="1200"/>
                        <a:t>(Joe)</a:t>
                      </a:r>
                    </a:p>
                  </a:txBody>
                  <a:tcPr>
                    <a:solidFill>
                      <a:schemeClr val="accent6"/>
                    </a:solidFill>
                  </a:tcPr>
                </a:tc>
                <a:tc>
                  <a:txBody>
                    <a:bodyPr/>
                    <a:lstStyle/>
                    <a:p>
                      <a:pPr algn="ctr"/>
                      <a:r>
                        <a:rPr lang="en-GB"/>
                        <a:t>B</a:t>
                      </a:r>
                    </a:p>
                    <a:p>
                      <a:pPr lvl="0" algn="ctr">
                        <a:buNone/>
                      </a:pPr>
                      <a:r>
                        <a:rPr lang="en-GB" sz="1200"/>
                        <a:t>(Emily &amp; Ashante)</a:t>
                      </a:r>
                    </a:p>
                  </a:txBody>
                  <a:tcPr/>
                </a:tc>
                <a:tc>
                  <a:txBody>
                    <a:bodyPr/>
                    <a:lstStyle/>
                    <a:p>
                      <a:pPr algn="ctr"/>
                      <a:r>
                        <a:rPr lang="en-GB"/>
                        <a:t>C</a:t>
                      </a:r>
                    </a:p>
                    <a:p>
                      <a:pPr lvl="0" algn="ctr">
                        <a:buNone/>
                      </a:pPr>
                      <a:r>
                        <a:rPr lang="en-GB" sz="1200"/>
                        <a:t>(Kaitlyn &amp; Luke)</a:t>
                      </a:r>
                    </a:p>
                  </a:txBody>
                  <a:tcPr/>
                </a:tc>
                <a:extLst>
                  <a:ext uri="{0D108BD9-81ED-4DB2-BD59-A6C34878D82A}">
                    <a16:rowId xmlns:a16="http://schemas.microsoft.com/office/drawing/2014/main" val="4251116159"/>
                  </a:ext>
                </a:extLst>
              </a:tr>
              <a:tr h="370840">
                <a:tc>
                  <a:txBody>
                    <a:bodyPr/>
                    <a:lstStyle/>
                    <a:p>
                      <a:pPr algn="ctr"/>
                      <a:r>
                        <a:rPr lang="en-GB"/>
                        <a:t>Food Sources</a:t>
                      </a:r>
                    </a:p>
                  </a:txBody>
                  <a:tcPr>
                    <a:solidFill>
                      <a:schemeClr val="accent2">
                        <a:lumMod val="60000"/>
                        <a:lumOff val="40000"/>
                      </a:schemeClr>
                    </a:solidFill>
                  </a:tcPr>
                </a:tc>
                <a:tc>
                  <a:txBody>
                    <a:bodyPr/>
                    <a:lstStyle/>
                    <a:p>
                      <a:pPr algn="ctr"/>
                      <a:endParaRPr lang="en-GB" sz="1100"/>
                    </a:p>
                    <a:p>
                      <a:pPr lvl="0" algn="ctr">
                        <a:buNone/>
                      </a:pPr>
                      <a:r>
                        <a:rPr lang="en-GB" sz="1100"/>
                        <a:t>Cheese, eggs, oily fish, milk and yoghurt</a:t>
                      </a:r>
                    </a:p>
                    <a:p>
                      <a:pPr lvl="0" algn="ctr">
                        <a:buNone/>
                      </a:pPr>
                      <a:endParaRPr lang="en-GB" sz="1400"/>
                    </a:p>
                  </a:txBody>
                  <a:tcPr>
                    <a:solidFill>
                      <a:schemeClr val="accent6">
                        <a:lumMod val="40000"/>
                        <a:lumOff val="60000"/>
                      </a:schemeClr>
                    </a:solidFill>
                  </a:tcPr>
                </a:tc>
                <a:tc>
                  <a:txBody>
                    <a:bodyPr/>
                    <a:lstStyle/>
                    <a:p>
                      <a:pPr algn="ctr"/>
                      <a:r>
                        <a:rPr lang="en-GB" sz="1200"/>
                        <a:t>Salmon, milk, cheese,</a:t>
                      </a:r>
                    </a:p>
                    <a:p>
                      <a:pPr lvl="0" algn="ctr">
                        <a:buNone/>
                      </a:pPr>
                      <a:r>
                        <a:rPr lang="en-GB" sz="1200"/>
                        <a:t>Cereal, cod, orange juice , mushrooms </a:t>
                      </a:r>
                    </a:p>
                  </a:txBody>
                  <a:tcPr>
                    <a:solidFill>
                      <a:schemeClr val="accent6">
                        <a:lumMod val="40000"/>
                        <a:lumOff val="60000"/>
                      </a:schemeClr>
                    </a:solidFill>
                  </a:tcPr>
                </a:tc>
                <a:tc>
                  <a:txBody>
                    <a:bodyPr/>
                    <a:lstStyle/>
                    <a:p>
                      <a:pPr algn="ctr"/>
                      <a:r>
                        <a:rPr lang="en-GB" sz="1200"/>
                        <a:t>Sunflower seeds, almonds, avocado, hazelnuts, mango</a:t>
                      </a:r>
                    </a:p>
                  </a:txBody>
                  <a:tcPr>
                    <a:solidFill>
                      <a:schemeClr val="accent6">
                        <a:lumMod val="40000"/>
                        <a:lumOff val="60000"/>
                      </a:schemeClr>
                    </a:solidFill>
                  </a:tcPr>
                </a:tc>
                <a:tc>
                  <a:txBody>
                    <a:bodyPr/>
                    <a:lstStyle/>
                    <a:p>
                      <a:pPr algn="ctr"/>
                      <a:r>
                        <a:rPr lang="en-GB" sz="1200"/>
                        <a:t>Prunes, Kiwi, Avocado, Blackberries, Figs (dried), Tomatoes (sun-dried)</a:t>
                      </a:r>
                    </a:p>
                  </a:txBody>
                  <a:tcPr>
                    <a:solidFill>
                      <a:schemeClr val="accent6">
                        <a:lumMod val="40000"/>
                        <a:lumOff val="60000"/>
                      </a:schemeClr>
                    </a:solidFill>
                  </a:tcPr>
                </a:tc>
                <a:tc>
                  <a:txBody>
                    <a:bodyPr/>
                    <a:lstStyle/>
                    <a:p>
                      <a:pPr algn="ctr"/>
                      <a:r>
                        <a:rPr lang="en-GB" sz="1200"/>
                        <a:t>Pork, chicken, turkey, oats, bananas, peanuts</a:t>
                      </a:r>
                    </a:p>
                  </a:txBody>
                  <a:tcPr/>
                </a:tc>
                <a:tc>
                  <a:txBody>
                    <a:bodyPr/>
                    <a:lstStyle/>
                    <a:p>
                      <a:pPr algn="ctr"/>
                      <a:r>
                        <a:rPr lang="en-GB" sz="1200"/>
                        <a:t>Citrus fruit, peppers, strawberries, broccoli, potatoes</a:t>
                      </a:r>
                    </a:p>
                  </a:txBody>
                  <a:tcPr/>
                </a:tc>
                <a:extLst>
                  <a:ext uri="{0D108BD9-81ED-4DB2-BD59-A6C34878D82A}">
                    <a16:rowId xmlns:a16="http://schemas.microsoft.com/office/drawing/2014/main" val="3996507085"/>
                  </a:ext>
                </a:extLst>
              </a:tr>
              <a:tr h="370840">
                <a:tc>
                  <a:txBody>
                    <a:bodyPr/>
                    <a:lstStyle/>
                    <a:p>
                      <a:pPr algn="ctr"/>
                      <a:r>
                        <a:rPr lang="en-GB"/>
                        <a:t>Benefits</a:t>
                      </a:r>
                    </a:p>
                  </a:txBody>
                  <a:tcPr>
                    <a:solidFill>
                      <a:schemeClr val="accent2">
                        <a:lumMod val="20000"/>
                        <a:lumOff val="80000"/>
                      </a:schemeClr>
                    </a:solidFill>
                  </a:tcPr>
                </a:tc>
                <a:tc>
                  <a:txBody>
                    <a:bodyPr/>
                    <a:lstStyle/>
                    <a:p>
                      <a:pPr algn="ctr"/>
                      <a:endParaRPr lang="en-GB" sz="1100"/>
                    </a:p>
                    <a:p>
                      <a:pPr lvl="0" algn="ctr">
                        <a:buNone/>
                      </a:pPr>
                      <a:r>
                        <a:rPr lang="en-GB" sz="1100"/>
                        <a:t>Important for normal vision, the immune system and reproduction</a:t>
                      </a:r>
                    </a:p>
                    <a:p>
                      <a:pPr lvl="0" algn="ctr">
                        <a:buNone/>
                      </a:pPr>
                      <a:endParaRPr lang="en-GB" sz="1400"/>
                    </a:p>
                  </a:txBody>
                  <a:tcPr>
                    <a:solidFill>
                      <a:schemeClr val="accent6">
                        <a:lumMod val="20000"/>
                        <a:lumOff val="80000"/>
                      </a:schemeClr>
                    </a:solidFill>
                  </a:tcPr>
                </a:tc>
                <a:tc>
                  <a:txBody>
                    <a:bodyPr/>
                    <a:lstStyle/>
                    <a:p>
                      <a:pPr algn="ctr"/>
                      <a:r>
                        <a:rPr lang="en-GB" sz="1200"/>
                        <a:t>Maintaining healthy  bones and teeth. Protects from diseases</a:t>
                      </a:r>
                    </a:p>
                  </a:txBody>
                  <a:tcPr>
                    <a:solidFill>
                      <a:schemeClr val="accent6">
                        <a:lumMod val="20000"/>
                        <a:lumOff val="80000"/>
                      </a:schemeClr>
                    </a:solidFill>
                  </a:tcPr>
                </a:tc>
                <a:tc>
                  <a:txBody>
                    <a:bodyPr/>
                    <a:lstStyle/>
                    <a:p>
                      <a:pPr lvl="0" algn="ctr">
                        <a:lnSpc>
                          <a:spcPct val="100000"/>
                        </a:lnSpc>
                        <a:spcBef>
                          <a:spcPts val="0"/>
                        </a:spcBef>
                        <a:spcAft>
                          <a:spcPts val="0"/>
                        </a:spcAft>
                        <a:buNone/>
                      </a:pPr>
                      <a:r>
                        <a:rPr lang="en-US" sz="1200" b="0" i="0" u="none" strike="noStrike" noProof="0">
                          <a:solidFill>
                            <a:schemeClr val="tx1"/>
                          </a:solidFill>
                          <a:latin typeface="Calibri"/>
                        </a:rPr>
                        <a:t>Helps maintain healthy skin and eyes and the body's natural defense against illness and infections</a:t>
                      </a:r>
                      <a:endParaRPr lang="en-GB" sz="1200" b="0" i="0" u="none" strike="noStrike" noProof="0">
                        <a:solidFill>
                          <a:schemeClr val="tx1"/>
                        </a:solidFill>
                        <a:latin typeface="Calibri"/>
                      </a:endParaRPr>
                    </a:p>
                    <a:p>
                      <a:pPr lvl="0" algn="ctr">
                        <a:buNone/>
                      </a:pPr>
                      <a:endParaRPr lang="en-GB" sz="1200"/>
                    </a:p>
                  </a:txBody>
                  <a:tcPr>
                    <a:solidFill>
                      <a:schemeClr val="accent6">
                        <a:lumMod val="20000"/>
                        <a:lumOff val="80000"/>
                      </a:schemeClr>
                    </a:solidFill>
                  </a:tcPr>
                </a:tc>
                <a:tc>
                  <a:txBody>
                    <a:bodyPr/>
                    <a:lstStyle/>
                    <a:p>
                      <a:pPr algn="ctr"/>
                      <a:r>
                        <a:rPr lang="en-GB" sz="1200"/>
                        <a:t>The body needs vitamin K for blood clotting (healing wounds), also evidence that it helps with keeping bones healthy  </a:t>
                      </a:r>
                    </a:p>
                  </a:txBody>
                  <a:tcPr>
                    <a:solidFill>
                      <a:schemeClr val="accent6">
                        <a:lumMod val="20000"/>
                        <a:lumOff val="80000"/>
                      </a:schemeClr>
                    </a:solidFill>
                  </a:tcPr>
                </a:tc>
                <a:tc>
                  <a:txBody>
                    <a:bodyPr/>
                    <a:lstStyle/>
                    <a:p>
                      <a:pPr algn="ctr"/>
                      <a:r>
                        <a:rPr lang="en-GB" sz="1200"/>
                        <a:t>Cell health, energy levels, good eyesight and good digestion</a:t>
                      </a:r>
                    </a:p>
                  </a:txBody>
                  <a:tcPr/>
                </a:tc>
                <a:tc>
                  <a:txBody>
                    <a:bodyPr/>
                    <a:lstStyle/>
                    <a:p>
                      <a:pPr algn="ctr"/>
                      <a:r>
                        <a:rPr lang="en-GB" sz="1200"/>
                        <a:t>Vitamin C is an antioxidant that helps protect your cells against free radicals.</a:t>
                      </a:r>
                    </a:p>
                  </a:txBody>
                  <a:tcPr/>
                </a:tc>
                <a:extLst>
                  <a:ext uri="{0D108BD9-81ED-4DB2-BD59-A6C34878D82A}">
                    <a16:rowId xmlns:a16="http://schemas.microsoft.com/office/drawing/2014/main" val="765645388"/>
                  </a:ext>
                </a:extLst>
              </a:tr>
              <a:tr h="370840">
                <a:tc>
                  <a:txBody>
                    <a:bodyPr/>
                    <a:lstStyle/>
                    <a:p>
                      <a:pPr algn="ctr"/>
                      <a:r>
                        <a:rPr lang="en-GB"/>
                        <a:t>Dangers of high levels</a:t>
                      </a:r>
                    </a:p>
                  </a:txBody>
                  <a:tcPr>
                    <a:solidFill>
                      <a:schemeClr val="accent2">
                        <a:lumMod val="60000"/>
                        <a:lumOff val="40000"/>
                      </a:schemeClr>
                    </a:solidFill>
                  </a:tcPr>
                </a:tc>
                <a:tc>
                  <a:txBody>
                    <a:bodyPr/>
                    <a:lstStyle/>
                    <a:p>
                      <a:pPr lvl="0" algn="ctr">
                        <a:buNone/>
                      </a:pPr>
                      <a:r>
                        <a:rPr lang="en-GB" sz="1200"/>
                        <a:t>Risk for seizures, headache, and blurred vision</a:t>
                      </a:r>
                    </a:p>
                  </a:txBody>
                  <a:tcPr>
                    <a:solidFill>
                      <a:schemeClr val="accent6">
                        <a:lumMod val="40000"/>
                        <a:lumOff val="60000"/>
                      </a:schemeClr>
                    </a:solidFill>
                  </a:tcPr>
                </a:tc>
                <a:tc>
                  <a:txBody>
                    <a:bodyPr/>
                    <a:lstStyle/>
                    <a:p>
                      <a:pPr algn="ctr"/>
                      <a:r>
                        <a:rPr lang="en-GB" sz="1400"/>
                        <a:t>Lead to high pressure and bone loss and kidney damage</a:t>
                      </a:r>
                    </a:p>
                  </a:txBody>
                  <a:tcPr>
                    <a:solidFill>
                      <a:schemeClr val="accent6">
                        <a:lumMod val="40000"/>
                        <a:lumOff val="60000"/>
                      </a:schemeClr>
                    </a:solidFill>
                  </a:tcPr>
                </a:tc>
                <a:tc>
                  <a:txBody>
                    <a:bodyPr/>
                    <a:lstStyle/>
                    <a:p>
                      <a:pPr algn="ctr"/>
                      <a:r>
                        <a:rPr lang="en-GB" sz="1400"/>
                        <a:t>Blood thinning, increase risk of strokes</a:t>
                      </a:r>
                    </a:p>
                  </a:txBody>
                  <a:tcPr>
                    <a:solidFill>
                      <a:schemeClr val="accent6">
                        <a:lumMod val="40000"/>
                        <a:lumOff val="60000"/>
                      </a:schemeClr>
                    </a:solidFill>
                  </a:tcPr>
                </a:tc>
                <a:tc>
                  <a:txBody>
                    <a:bodyPr/>
                    <a:lstStyle/>
                    <a:p>
                      <a:pPr algn="ctr"/>
                      <a:r>
                        <a:rPr lang="en-GB" sz="1400"/>
                        <a:t>Can cause damage to liver  and cell membranes.</a:t>
                      </a:r>
                    </a:p>
                  </a:txBody>
                  <a:tcPr>
                    <a:solidFill>
                      <a:schemeClr val="accent6">
                        <a:lumMod val="40000"/>
                        <a:lumOff val="60000"/>
                      </a:schemeClr>
                    </a:solidFill>
                  </a:tcPr>
                </a:tc>
                <a:tc>
                  <a:txBody>
                    <a:bodyPr/>
                    <a:lstStyle/>
                    <a:p>
                      <a:pPr algn="ctr"/>
                      <a:r>
                        <a:rPr lang="en-GB" sz="1400"/>
                        <a:t>People may suffer from indigestion, nausea or mild diarrhea</a:t>
                      </a:r>
                      <a:endParaRPr lang="en-GB" sz="1400" err="1"/>
                    </a:p>
                  </a:txBody>
                  <a:tcPr/>
                </a:tc>
                <a:tc>
                  <a:txBody>
                    <a:bodyPr/>
                    <a:lstStyle/>
                    <a:p>
                      <a:pPr algn="ctr"/>
                      <a:r>
                        <a:rPr lang="en-GB" sz="1400"/>
                        <a:t>People may suffer from nausea or even abdominal cramps .</a:t>
                      </a:r>
                    </a:p>
                  </a:txBody>
                  <a:tcPr/>
                </a:tc>
                <a:extLst>
                  <a:ext uri="{0D108BD9-81ED-4DB2-BD59-A6C34878D82A}">
                    <a16:rowId xmlns:a16="http://schemas.microsoft.com/office/drawing/2014/main" val="616193112"/>
                  </a:ext>
                </a:extLst>
              </a:tr>
              <a:tr h="370839">
                <a:tc>
                  <a:txBody>
                    <a:bodyPr/>
                    <a:lstStyle/>
                    <a:p>
                      <a:pPr lvl="0" algn="ctr">
                        <a:buNone/>
                      </a:pPr>
                      <a:r>
                        <a:rPr lang="en-GB"/>
                        <a:t>Dangers of low levels</a:t>
                      </a:r>
                    </a:p>
                  </a:txBody>
                  <a:tcPr>
                    <a:solidFill>
                      <a:schemeClr val="accent2">
                        <a:lumMod val="60000"/>
                        <a:lumOff val="40000"/>
                      </a:schemeClr>
                    </a:solidFill>
                  </a:tcPr>
                </a:tc>
                <a:tc>
                  <a:txBody>
                    <a:bodyPr/>
                    <a:lstStyle/>
                    <a:p>
                      <a:pPr lvl="0" algn="ctr">
                        <a:buNone/>
                      </a:pPr>
                      <a:r>
                        <a:rPr lang="en-GB" sz="1400"/>
                        <a:t>Night blindness, skin irritation.</a:t>
                      </a:r>
                    </a:p>
                  </a:txBody>
                  <a:tcPr>
                    <a:solidFill>
                      <a:schemeClr val="accent6">
                        <a:lumMod val="20000"/>
                        <a:lumOff val="80000"/>
                      </a:schemeClr>
                    </a:solidFill>
                  </a:tcPr>
                </a:tc>
                <a:tc>
                  <a:txBody>
                    <a:bodyPr/>
                    <a:lstStyle/>
                    <a:p>
                      <a:pPr lvl="0" algn="ctr">
                        <a:buNone/>
                      </a:pPr>
                      <a:r>
                        <a:rPr lang="en-GB" sz="1400"/>
                        <a:t>Osteoporosis</a:t>
                      </a:r>
                    </a:p>
                    <a:p>
                      <a:pPr lvl="0" algn="ctr">
                        <a:buNone/>
                      </a:pPr>
                      <a:r>
                        <a:rPr lang="en-GB" sz="1400"/>
                        <a:t>Increase of cancer and high blood pressure</a:t>
                      </a:r>
                    </a:p>
                  </a:txBody>
                  <a:tcPr>
                    <a:solidFill>
                      <a:schemeClr val="accent6">
                        <a:lumMod val="20000"/>
                        <a:lumOff val="80000"/>
                      </a:schemeClr>
                    </a:solidFill>
                  </a:tcPr>
                </a:tc>
                <a:tc>
                  <a:txBody>
                    <a:bodyPr/>
                    <a:lstStyle/>
                    <a:p>
                      <a:pPr lvl="0" algn="ctr">
                        <a:buNone/>
                      </a:pPr>
                      <a:r>
                        <a:rPr lang="en-GB" sz="1400"/>
                        <a:t>Blurry vision that could lead to blindness.</a:t>
                      </a:r>
                    </a:p>
                  </a:txBody>
                  <a:tcPr>
                    <a:solidFill>
                      <a:schemeClr val="accent6">
                        <a:lumMod val="20000"/>
                        <a:lumOff val="80000"/>
                      </a:schemeClr>
                    </a:solidFill>
                  </a:tcPr>
                </a:tc>
                <a:tc>
                  <a:txBody>
                    <a:bodyPr/>
                    <a:lstStyle/>
                    <a:p>
                      <a:pPr lvl="0" algn="ctr">
                        <a:buNone/>
                      </a:pPr>
                      <a:r>
                        <a:rPr lang="en-GB" sz="1400"/>
                        <a:t>Causes abnormal bleeding.</a:t>
                      </a:r>
                    </a:p>
                  </a:txBody>
                  <a:tcPr>
                    <a:solidFill>
                      <a:schemeClr val="accent6">
                        <a:lumMod val="20000"/>
                        <a:lumOff val="80000"/>
                      </a:schemeClr>
                    </a:solidFill>
                  </a:tcPr>
                </a:tc>
                <a:tc>
                  <a:txBody>
                    <a:bodyPr/>
                    <a:lstStyle/>
                    <a:p>
                      <a:pPr lvl="0" algn="ctr">
                        <a:buNone/>
                      </a:pPr>
                      <a:r>
                        <a:rPr lang="en-GB" sz="1400"/>
                        <a:t>Lightheadedness, pale skin, weak</a:t>
                      </a:r>
                    </a:p>
                  </a:txBody>
                  <a:tcPr/>
                </a:tc>
                <a:tc>
                  <a:txBody>
                    <a:bodyPr/>
                    <a:lstStyle/>
                    <a:p>
                      <a:pPr lvl="0" algn="ctr">
                        <a:buNone/>
                      </a:pPr>
                      <a:r>
                        <a:rPr lang="en-GB" sz="1400"/>
                        <a:t>It can  cause scurvy  an have symptoms  such as fatigue or even depression </a:t>
                      </a:r>
                    </a:p>
                  </a:txBody>
                  <a:tcPr/>
                </a:tc>
                <a:extLst>
                  <a:ext uri="{0D108BD9-81ED-4DB2-BD59-A6C34878D82A}">
                    <a16:rowId xmlns:a16="http://schemas.microsoft.com/office/drawing/2014/main" val="614706157"/>
                  </a:ext>
                </a:extLst>
              </a:tr>
            </a:tbl>
          </a:graphicData>
        </a:graphic>
      </p:graphicFrame>
    </p:spTree>
    <p:extLst>
      <p:ext uri="{BB962C8B-B14F-4D97-AF65-F5344CB8AC3E}">
        <p14:creationId xmlns:p14="http://schemas.microsoft.com/office/powerpoint/2010/main" val="2204480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origami"/>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88A8F-4465-4590-AB76-BC6027192839}"/>
              </a:ext>
            </a:extLst>
          </p:cNvPr>
          <p:cNvSpPr>
            <a:spLocks noGrp="1"/>
          </p:cNvSpPr>
          <p:nvPr>
            <p:ph type="title"/>
          </p:nvPr>
        </p:nvSpPr>
        <p:spPr>
          <a:xfrm>
            <a:off x="205596" y="63200"/>
            <a:ext cx="10515600" cy="1325563"/>
          </a:xfrm>
        </p:spPr>
        <p:txBody>
          <a:bodyPr/>
          <a:lstStyle/>
          <a:p>
            <a:r>
              <a:rPr lang="en-US" b="1">
                <a:latin typeface="Segoe UI"/>
                <a:cs typeface="Calibri Light"/>
              </a:rPr>
              <a:t>Micronutrients</a:t>
            </a:r>
            <a:endParaRPr lang="en-US" b="1">
              <a:latin typeface="Segoe UI"/>
            </a:endParaRPr>
          </a:p>
        </p:txBody>
      </p:sp>
      <p:sp>
        <p:nvSpPr>
          <p:cNvPr id="10" name="Content Placeholder 9">
            <a:extLst>
              <a:ext uri="{FF2B5EF4-FFF2-40B4-BE49-F238E27FC236}">
                <a16:creationId xmlns:a16="http://schemas.microsoft.com/office/drawing/2014/main" id="{49634261-DD82-4CDF-A93B-0D9EA9C4748C}"/>
              </a:ext>
            </a:extLst>
          </p:cNvPr>
          <p:cNvSpPr>
            <a:spLocks noGrp="1"/>
          </p:cNvSpPr>
          <p:nvPr>
            <p:ph idx="1"/>
          </p:nvPr>
        </p:nvSpPr>
        <p:spPr>
          <a:xfrm>
            <a:off x="4475672" y="517286"/>
            <a:ext cx="3326921" cy="570093"/>
          </a:xfrm>
        </p:spPr>
        <p:txBody>
          <a:bodyPr vert="horz" lIns="91440" tIns="45720" rIns="91440" bIns="45720" rtlCol="0" anchor="t">
            <a:normAutofit/>
          </a:bodyPr>
          <a:lstStyle/>
          <a:p>
            <a:pPr marL="0" indent="0">
              <a:buNone/>
            </a:pPr>
            <a:r>
              <a:rPr lang="en-US">
                <a:cs typeface="Calibri"/>
              </a:rPr>
              <a:t>Minerals</a:t>
            </a:r>
          </a:p>
        </p:txBody>
      </p:sp>
      <p:graphicFrame>
        <p:nvGraphicFramePr>
          <p:cNvPr id="4" name="Table 5">
            <a:extLst>
              <a:ext uri="{FF2B5EF4-FFF2-40B4-BE49-F238E27FC236}">
                <a16:creationId xmlns:a16="http://schemas.microsoft.com/office/drawing/2014/main" id="{E6D2F42B-FB31-417B-BE11-ADDD32A5DC1A}"/>
              </a:ext>
            </a:extLst>
          </p:cNvPr>
          <p:cNvGraphicFramePr>
            <a:graphicFrameLocks noGrp="1"/>
          </p:cNvGraphicFramePr>
          <p:nvPr/>
        </p:nvGraphicFramePr>
        <p:xfrm>
          <a:off x="301924" y="992037"/>
          <a:ext cx="11658150" cy="6339840"/>
        </p:xfrm>
        <a:graphic>
          <a:graphicData uri="http://schemas.openxmlformats.org/drawingml/2006/table">
            <a:tbl>
              <a:tblPr firstRow="1" bandRow="1">
                <a:tableStyleId>{5C22544A-7EE6-4342-B048-85BDC9FD1C3A}</a:tableStyleId>
              </a:tblPr>
              <a:tblGrid>
                <a:gridCol w="1665450">
                  <a:extLst>
                    <a:ext uri="{9D8B030D-6E8A-4147-A177-3AD203B41FA5}">
                      <a16:colId xmlns:a16="http://schemas.microsoft.com/office/drawing/2014/main" val="1656137580"/>
                    </a:ext>
                  </a:extLst>
                </a:gridCol>
                <a:gridCol w="1665450">
                  <a:extLst>
                    <a:ext uri="{9D8B030D-6E8A-4147-A177-3AD203B41FA5}">
                      <a16:colId xmlns:a16="http://schemas.microsoft.com/office/drawing/2014/main" val="1630524705"/>
                    </a:ext>
                  </a:extLst>
                </a:gridCol>
                <a:gridCol w="1665450">
                  <a:extLst>
                    <a:ext uri="{9D8B030D-6E8A-4147-A177-3AD203B41FA5}">
                      <a16:colId xmlns:a16="http://schemas.microsoft.com/office/drawing/2014/main" val="2024627772"/>
                    </a:ext>
                  </a:extLst>
                </a:gridCol>
                <a:gridCol w="1665450">
                  <a:extLst>
                    <a:ext uri="{9D8B030D-6E8A-4147-A177-3AD203B41FA5}">
                      <a16:colId xmlns:a16="http://schemas.microsoft.com/office/drawing/2014/main" val="3309389506"/>
                    </a:ext>
                  </a:extLst>
                </a:gridCol>
                <a:gridCol w="1665450">
                  <a:extLst>
                    <a:ext uri="{9D8B030D-6E8A-4147-A177-3AD203B41FA5}">
                      <a16:colId xmlns:a16="http://schemas.microsoft.com/office/drawing/2014/main" val="1595873479"/>
                    </a:ext>
                  </a:extLst>
                </a:gridCol>
                <a:gridCol w="1665450">
                  <a:extLst>
                    <a:ext uri="{9D8B030D-6E8A-4147-A177-3AD203B41FA5}">
                      <a16:colId xmlns:a16="http://schemas.microsoft.com/office/drawing/2014/main" val="3572441963"/>
                    </a:ext>
                  </a:extLst>
                </a:gridCol>
                <a:gridCol w="1665450">
                  <a:extLst>
                    <a:ext uri="{9D8B030D-6E8A-4147-A177-3AD203B41FA5}">
                      <a16:colId xmlns:a16="http://schemas.microsoft.com/office/drawing/2014/main" val="909506797"/>
                    </a:ext>
                  </a:extLst>
                </a:gridCol>
              </a:tblGrid>
              <a:tr h="910517">
                <a:tc>
                  <a:txBody>
                    <a:bodyPr/>
                    <a:lstStyle/>
                    <a:p>
                      <a:pPr algn="ctr"/>
                      <a:r>
                        <a:rPr lang="en-US"/>
                        <a:t>Iron </a:t>
                      </a:r>
                    </a:p>
                    <a:p>
                      <a:pPr lvl="0" algn="ctr">
                        <a:buNone/>
                      </a:pPr>
                      <a:r>
                        <a:rPr lang="en-US"/>
                        <a:t>(Sarah &amp; Tyga)</a:t>
                      </a:r>
                    </a:p>
                  </a:txBody>
                  <a:tcPr/>
                </a:tc>
                <a:tc>
                  <a:txBody>
                    <a:bodyPr/>
                    <a:lstStyle/>
                    <a:p>
                      <a:pPr algn="ctr"/>
                      <a:r>
                        <a:rPr lang="en-US"/>
                        <a:t>Calcium </a:t>
                      </a:r>
                    </a:p>
                    <a:p>
                      <a:pPr lvl="0" algn="ctr">
                        <a:buNone/>
                      </a:pPr>
                      <a:r>
                        <a:rPr lang="en-US"/>
                        <a:t>(Joe)</a:t>
                      </a:r>
                    </a:p>
                  </a:txBody>
                  <a:tcPr>
                    <a:solidFill>
                      <a:srgbClr val="FC5C5C"/>
                    </a:solidFill>
                  </a:tcPr>
                </a:tc>
                <a:tc>
                  <a:txBody>
                    <a:bodyPr/>
                    <a:lstStyle/>
                    <a:p>
                      <a:pPr algn="ctr"/>
                      <a:r>
                        <a:rPr lang="en-US"/>
                        <a:t>Magnesium </a:t>
                      </a:r>
                    </a:p>
                    <a:p>
                      <a:pPr lvl="0" algn="ctr">
                        <a:buNone/>
                      </a:pPr>
                      <a:r>
                        <a:rPr lang="en-US"/>
                        <a:t>(Miss)</a:t>
                      </a:r>
                    </a:p>
                  </a:txBody>
                  <a:tcPr>
                    <a:solidFill>
                      <a:srgbClr val="FF2FBF"/>
                    </a:solidFill>
                  </a:tcPr>
                </a:tc>
                <a:tc>
                  <a:txBody>
                    <a:bodyPr/>
                    <a:lstStyle/>
                    <a:p>
                      <a:pPr algn="ctr"/>
                      <a:r>
                        <a:rPr lang="en-US"/>
                        <a:t>Sodium </a:t>
                      </a:r>
                    </a:p>
                    <a:p>
                      <a:pPr lvl="0" algn="ctr">
                        <a:buNone/>
                      </a:pPr>
                      <a:r>
                        <a:rPr lang="en-US"/>
                        <a:t>(Kaitlyn &amp; Luke)</a:t>
                      </a:r>
                    </a:p>
                  </a:txBody>
                  <a:tcPr/>
                </a:tc>
                <a:tc>
                  <a:txBody>
                    <a:bodyPr/>
                    <a:lstStyle/>
                    <a:p>
                      <a:pPr algn="ctr"/>
                      <a:r>
                        <a:rPr lang="en-US"/>
                        <a:t>Potassium </a:t>
                      </a:r>
                    </a:p>
                    <a:p>
                      <a:pPr lvl="0" algn="ctr">
                        <a:buNone/>
                      </a:pPr>
                      <a:r>
                        <a:rPr lang="en-US"/>
                        <a:t>(Emily &amp; Ashante)</a:t>
                      </a:r>
                    </a:p>
                  </a:txBody>
                  <a:tcPr/>
                </a:tc>
                <a:tc>
                  <a:txBody>
                    <a:bodyPr/>
                    <a:lstStyle/>
                    <a:p>
                      <a:pPr algn="ctr"/>
                      <a:r>
                        <a:rPr lang="en-US"/>
                        <a:t>Selenium</a:t>
                      </a:r>
                    </a:p>
                    <a:p>
                      <a:pPr lvl="0" algn="ctr">
                        <a:buNone/>
                      </a:pPr>
                      <a:r>
                        <a:rPr lang="en-US"/>
                        <a:t>(Amelia &amp; Charlotte)</a:t>
                      </a:r>
                    </a:p>
                  </a:txBody>
                  <a:tcPr/>
                </a:tc>
                <a:tc>
                  <a:txBody>
                    <a:bodyPr/>
                    <a:lstStyle/>
                    <a:p>
                      <a:pPr algn="ctr"/>
                      <a:r>
                        <a:rPr lang="en-US"/>
                        <a:t>Zinc</a:t>
                      </a:r>
                    </a:p>
                    <a:p>
                      <a:pPr lvl="0" algn="ctr">
                        <a:buNone/>
                      </a:pPr>
                      <a:r>
                        <a:rPr lang="en-US"/>
                        <a:t>(Eloise &amp; Millie)</a:t>
                      </a:r>
                    </a:p>
                  </a:txBody>
                  <a:tcPr/>
                </a:tc>
                <a:extLst>
                  <a:ext uri="{0D108BD9-81ED-4DB2-BD59-A6C34878D82A}">
                    <a16:rowId xmlns:a16="http://schemas.microsoft.com/office/drawing/2014/main" val="1782209087"/>
                  </a:ext>
                </a:extLst>
              </a:tr>
              <a:tr h="4972827">
                <a:tc>
                  <a:txBody>
                    <a:bodyPr/>
                    <a:lstStyle/>
                    <a:p>
                      <a:pPr lvl="0">
                        <a:buNone/>
                      </a:pPr>
                      <a:endParaRPr lang="en-US" sz="1600"/>
                    </a:p>
                    <a:p>
                      <a:pPr lvl="0">
                        <a:buNone/>
                      </a:pPr>
                      <a:r>
                        <a:rPr lang="en-US" sz="1400"/>
                        <a:t>70% of your body's iron is found in the red blood cells of your blood called hemoglobin.</a:t>
                      </a:r>
                    </a:p>
                    <a:p>
                      <a:pPr lvl="0">
                        <a:buNone/>
                      </a:pPr>
                      <a:endParaRPr lang="en-US" sz="1400"/>
                    </a:p>
                    <a:p>
                      <a:pPr lvl="0">
                        <a:buNone/>
                      </a:pPr>
                      <a:r>
                        <a:rPr lang="en-US" sz="1400" b="0" i="0" u="none" strike="noStrike" noProof="0">
                          <a:latin typeface="Calibri"/>
                        </a:rPr>
                        <a:t>You can find iron in liver, red meat, nuts, dried fruit.</a:t>
                      </a:r>
                      <a:endParaRPr lang="en-US"/>
                    </a:p>
                    <a:p>
                      <a:pPr lvl="0">
                        <a:buNone/>
                      </a:pPr>
                      <a:endParaRPr lang="en-US" sz="1400" b="0" i="0" u="none" strike="noStrike" noProof="0">
                        <a:latin typeface="Calibri"/>
                      </a:endParaRPr>
                    </a:p>
                    <a:p>
                      <a:pPr lvl="0">
                        <a:buNone/>
                      </a:pPr>
                      <a:r>
                        <a:rPr lang="en-US" sz="1400"/>
                        <a:t>8.7mg a day for men over 18. 14.8 mg a day for women aged 19-50. </a:t>
                      </a:r>
                    </a:p>
                    <a:p>
                      <a:pPr lvl="0">
                        <a:buNone/>
                      </a:pPr>
                      <a:endParaRPr lang="en-US" sz="1400"/>
                    </a:p>
                    <a:p>
                      <a:pPr lvl="0">
                        <a:buNone/>
                      </a:pPr>
                      <a:endParaRPr lang="en-US" sz="1400"/>
                    </a:p>
                    <a:p>
                      <a:pPr lvl="0">
                        <a:buNone/>
                      </a:pPr>
                      <a:endParaRPr lang="en-US" sz="1400"/>
                    </a:p>
                  </a:txBody>
                  <a:tcPr/>
                </a:tc>
                <a:tc>
                  <a:txBody>
                    <a:bodyPr/>
                    <a:lstStyle/>
                    <a:p>
                      <a:pPr lvl="0">
                        <a:buNone/>
                      </a:pPr>
                      <a:r>
                        <a:rPr lang="en-GB" sz="1400"/>
                        <a:t>Calcium helps with bone growth and strength also apples to teeth</a:t>
                      </a:r>
                    </a:p>
                    <a:p>
                      <a:pPr lvl="0">
                        <a:buNone/>
                      </a:pPr>
                      <a:endParaRPr lang="en-GB" sz="1400"/>
                    </a:p>
                    <a:p>
                      <a:pPr lvl="0">
                        <a:buNone/>
                      </a:pPr>
                      <a:r>
                        <a:rPr lang="en-GB" sz="1400"/>
                        <a:t>Calcium is found in dairy products including milk cheese and ice cream.</a:t>
                      </a:r>
                    </a:p>
                    <a:p>
                      <a:pPr lvl="0">
                        <a:buNone/>
                      </a:pPr>
                      <a:endParaRPr lang="en-GB" sz="1400"/>
                    </a:p>
                    <a:p>
                      <a:pPr lvl="0">
                        <a:buNone/>
                      </a:pPr>
                      <a:r>
                        <a:rPr lang="en-GB" sz="1400"/>
                        <a:t>Man: 1000mg/day</a:t>
                      </a:r>
                    </a:p>
                    <a:p>
                      <a:pPr lvl="0">
                        <a:buNone/>
                      </a:pPr>
                      <a:r>
                        <a:rPr lang="en-GB" sz="1400"/>
                        <a:t>Same for women</a:t>
                      </a:r>
                      <a:endParaRPr lang="en-US" sz="1400"/>
                    </a:p>
                  </a:txBody>
                  <a:tcPr>
                    <a:solidFill>
                      <a:srgbClr val="EDA99F"/>
                    </a:solidFill>
                  </a:tcPr>
                </a:tc>
                <a:tc>
                  <a:txBody>
                    <a:bodyPr/>
                    <a:lstStyle/>
                    <a:p>
                      <a:pPr lvl="0">
                        <a:buNone/>
                      </a:pPr>
                      <a:r>
                        <a:rPr lang="en-US" sz="1400" b="1" i="0" u="none" strike="noStrike" noProof="0"/>
                        <a:t>Muscle &amp; nerve function &amp; energy production</a:t>
                      </a:r>
                      <a:r>
                        <a:rPr lang="en-US" sz="1400" b="0" i="0" u="none" strike="noStrike" noProof="0"/>
                        <a:t>. Chronically low levels can increase the risk of high blood pressure, heart disease, type 2 diabetes and osteoporosis.</a:t>
                      </a:r>
                      <a:endParaRPr lang="en-US" sz="1400"/>
                    </a:p>
                    <a:p>
                      <a:pPr lvl="0">
                        <a:buNone/>
                      </a:pPr>
                      <a:endParaRPr lang="en-US" sz="1400" b="0" i="0" u="none" strike="noStrike" noProof="0">
                        <a:latin typeface="Calibri"/>
                      </a:endParaRPr>
                    </a:p>
                    <a:p>
                      <a:pPr lvl="0">
                        <a:buNone/>
                      </a:pPr>
                      <a:r>
                        <a:rPr lang="en-US" sz="1400" b="0" i="0" u="none" strike="noStrike" noProof="0">
                          <a:latin typeface="Calibri"/>
                        </a:rPr>
                        <a:t>Found in: greens, nuts, seeds, dry beans, whole grains, wheat germ, wheat and oat bran</a:t>
                      </a:r>
                      <a:endParaRPr lang="en-US" sz="1400"/>
                    </a:p>
                    <a:p>
                      <a:pPr lvl="0">
                        <a:buNone/>
                      </a:pPr>
                      <a:endParaRPr lang="en-US" sz="1400" b="0" i="0" u="none" strike="noStrike" noProof="0">
                        <a:latin typeface="Calibri"/>
                      </a:endParaRPr>
                    </a:p>
                    <a:p>
                      <a:pPr lvl="0">
                        <a:buNone/>
                      </a:pPr>
                      <a:r>
                        <a:rPr lang="en-US" sz="1400" b="0" i="0" u="none" strike="noStrike" noProof="0" err="1"/>
                        <a:t>Rrecommended</a:t>
                      </a:r>
                      <a:r>
                        <a:rPr lang="en-US" sz="1400" b="0" i="0" u="none" strike="noStrike" noProof="0"/>
                        <a:t> dietary allowance:</a:t>
                      </a:r>
                    </a:p>
                    <a:p>
                      <a:pPr lvl="0">
                        <a:buNone/>
                      </a:pPr>
                      <a:r>
                        <a:rPr lang="en-US" sz="1400" b="0" i="0" u="none" strike="noStrike" noProof="0"/>
                        <a:t>Men </a:t>
                      </a:r>
                      <a:r>
                        <a:rPr lang="en-US" sz="1400" b="1" i="0" u="none" strike="noStrike" noProof="0"/>
                        <a:t>400-420 mg </a:t>
                      </a:r>
                      <a:endParaRPr lang="en-US" sz="1400"/>
                    </a:p>
                    <a:p>
                      <a:pPr lvl="0">
                        <a:buNone/>
                      </a:pPr>
                      <a:r>
                        <a:rPr lang="en-US" sz="1400" b="0" i="0" u="none" strike="noStrike" noProof="0"/>
                        <a:t>Women </a:t>
                      </a:r>
                      <a:r>
                        <a:rPr lang="en-US" sz="1400" b="1" i="0" u="none" strike="noStrike" noProof="0"/>
                        <a:t>310-320 mg </a:t>
                      </a:r>
                      <a:endParaRPr lang="en-US" sz="1400" b="0" i="0" u="none" strike="noStrike" noProof="0"/>
                    </a:p>
                  </a:txBody>
                  <a:tcPr>
                    <a:solidFill>
                      <a:srgbClr val="FFB9E9"/>
                    </a:solidFill>
                  </a:tcPr>
                </a:tc>
                <a:tc>
                  <a:txBody>
                    <a:bodyPr/>
                    <a:lstStyle/>
                    <a:p>
                      <a:pPr lvl="0">
                        <a:buNone/>
                      </a:pPr>
                      <a:r>
                        <a:rPr lang="en-GB" sz="1400"/>
                        <a:t>Sodium helps keep the water and electrolyte balance of the body</a:t>
                      </a:r>
                    </a:p>
                    <a:p>
                      <a:pPr lvl="0">
                        <a:buNone/>
                      </a:pPr>
                      <a:endParaRPr lang="en-GB" sz="1400"/>
                    </a:p>
                    <a:p>
                      <a:pPr lvl="0">
                        <a:buNone/>
                      </a:pPr>
                      <a:r>
                        <a:rPr lang="en-GB" sz="1400"/>
                        <a:t>Sodium can be found in vegetables such as Beets, Calery, Carrots, Sinach</a:t>
                      </a:r>
                    </a:p>
                    <a:p>
                      <a:pPr lvl="0">
                        <a:buNone/>
                      </a:pPr>
                      <a:endParaRPr lang="en-GB" sz="1400"/>
                    </a:p>
                    <a:p>
                      <a:pPr lvl="0">
                        <a:buNone/>
                      </a:pPr>
                      <a:r>
                        <a:rPr lang="en-GB" sz="1400"/>
                        <a:t>The daily Sodium intake form men and women is less that 2,300 per day, which equals to About one teaspoon of table salt</a:t>
                      </a:r>
                    </a:p>
                  </a:txBody>
                  <a:tcPr/>
                </a:tc>
                <a:tc>
                  <a:txBody>
                    <a:bodyPr/>
                    <a:lstStyle/>
                    <a:p>
                      <a:pPr lvl="0">
                        <a:buNone/>
                      </a:pPr>
                      <a:r>
                        <a:rPr lang="en-US" sz="1400" b="0" i="0" u="none" strike="noStrike" noProof="0">
                          <a:latin typeface="Calibri"/>
                        </a:rPr>
                        <a:t>Potassium is a mineral that your body needs to work properly. It is a type of electrolyte. It helps your nerves to function and muscles to contract. It helps your heartbeat stay regular. It also helps move nutrients into cells and waste products out of cells.</a:t>
                      </a:r>
                    </a:p>
                    <a:p>
                      <a:pPr lvl="0">
                        <a:buNone/>
                      </a:pPr>
                      <a:r>
                        <a:rPr lang="en-US" sz="1400" b="0" i="0" u="none" strike="noStrike" noProof="0">
                          <a:latin typeface="Calibri"/>
                        </a:rPr>
                        <a:t>Bananas contain potassium.</a:t>
                      </a:r>
                    </a:p>
                  </a:txBody>
                  <a:tcPr/>
                </a:tc>
                <a:tc>
                  <a:txBody>
                    <a:bodyPr/>
                    <a:lstStyle/>
                    <a:p>
                      <a:pPr lvl="0">
                        <a:buNone/>
                      </a:pPr>
                      <a:r>
                        <a:rPr lang="en-US" sz="1400"/>
                        <a:t>Selenium helps your body's metabolism and thyroid functions. It acts as a power antioxidant, it can reduce your risk of some cancers, may protect against heart disease, it boosts your immune system.</a:t>
                      </a:r>
                    </a:p>
                    <a:p>
                      <a:pPr lvl="0">
                        <a:buNone/>
                      </a:pPr>
                      <a:endParaRPr lang="en-US" sz="1400"/>
                    </a:p>
                    <a:p>
                      <a:pPr lvl="0">
                        <a:buNone/>
                      </a:pPr>
                      <a:r>
                        <a:rPr lang="en-US" sz="1400"/>
                        <a:t>Best sources of this mineral are oysters, brazil nuts, yellowfin tuna, eggs, sunflower seeds and chicken breasts.</a:t>
                      </a:r>
                    </a:p>
                    <a:p>
                      <a:pPr lvl="0">
                        <a:buNone/>
                      </a:pPr>
                      <a:endParaRPr lang="en-US" sz="1400"/>
                    </a:p>
                    <a:p>
                      <a:pPr lvl="0">
                        <a:buNone/>
                      </a:pPr>
                      <a:r>
                        <a:rPr lang="en-US" sz="1400"/>
                        <a:t>Your daily intake should be a maximum of 75 micrograms</a:t>
                      </a:r>
                    </a:p>
                  </a:txBody>
                  <a:tcPr/>
                </a:tc>
                <a:tc>
                  <a:txBody>
                    <a:bodyPr/>
                    <a:lstStyle/>
                    <a:p>
                      <a:pPr lvl="0">
                        <a:buNone/>
                      </a:pPr>
                      <a:r>
                        <a:rPr lang="en-US" sz="1400"/>
                        <a:t>Zinc is a mineral that you need to fight off bacteria and viruses. It helps heal wounds. Zinc may reduce age related illnesses. </a:t>
                      </a:r>
                    </a:p>
                    <a:p>
                      <a:pPr lvl="0">
                        <a:buNone/>
                      </a:pPr>
                      <a:endParaRPr lang="en-US" sz="1400"/>
                    </a:p>
                    <a:p>
                      <a:pPr lvl="0">
                        <a:buNone/>
                      </a:pPr>
                      <a:r>
                        <a:rPr lang="en-US" sz="1400"/>
                        <a:t>Zinc is found in meat, nuts , seeds, dark chocolate, oats and yoghurt. </a:t>
                      </a:r>
                      <a:endParaRPr lang="en-US"/>
                    </a:p>
                    <a:p>
                      <a:pPr lvl="0">
                        <a:buNone/>
                      </a:pPr>
                      <a:endParaRPr lang="en-US" sz="1400"/>
                    </a:p>
                    <a:p>
                      <a:pPr lvl="0">
                        <a:buNone/>
                      </a:pPr>
                      <a:r>
                        <a:rPr lang="en-US" sz="1400"/>
                        <a:t>You need between 2 and 13 mg depending on your age </a:t>
                      </a:r>
                    </a:p>
                  </a:txBody>
                  <a:tcPr/>
                </a:tc>
                <a:extLst>
                  <a:ext uri="{0D108BD9-81ED-4DB2-BD59-A6C34878D82A}">
                    <a16:rowId xmlns:a16="http://schemas.microsoft.com/office/drawing/2014/main" val="1893322661"/>
                  </a:ext>
                </a:extLst>
              </a:tr>
            </a:tbl>
          </a:graphicData>
        </a:graphic>
      </p:graphicFrame>
    </p:spTree>
    <p:extLst>
      <p:ext uri="{BB962C8B-B14F-4D97-AF65-F5344CB8AC3E}">
        <p14:creationId xmlns:p14="http://schemas.microsoft.com/office/powerpoint/2010/main" val="6613668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origami"/>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ACA12-D607-43DA-94A9-0DAA72E6F173}"/>
              </a:ext>
            </a:extLst>
          </p:cNvPr>
          <p:cNvSpPr>
            <a:spLocks noGrp="1"/>
          </p:cNvSpPr>
          <p:nvPr>
            <p:ph type="title"/>
          </p:nvPr>
        </p:nvSpPr>
        <p:spPr>
          <a:xfrm>
            <a:off x="-42246" y="-244425"/>
            <a:ext cx="10515600" cy="1041083"/>
          </a:xfrm>
        </p:spPr>
        <p:txBody>
          <a:bodyPr/>
          <a:lstStyle/>
          <a:p>
            <a:r>
              <a:rPr lang="en-GB" b="1">
                <a:latin typeface="Segoe UI"/>
                <a:cs typeface="Calibri Light"/>
              </a:rPr>
              <a:t>Health Factors</a:t>
            </a:r>
            <a:endParaRPr lang="en-GB" b="1">
              <a:latin typeface="Segoe UI"/>
            </a:endParaRPr>
          </a:p>
        </p:txBody>
      </p:sp>
      <p:graphicFrame>
        <p:nvGraphicFramePr>
          <p:cNvPr id="6" name="Table 6">
            <a:extLst>
              <a:ext uri="{FF2B5EF4-FFF2-40B4-BE49-F238E27FC236}">
                <a16:creationId xmlns:a16="http://schemas.microsoft.com/office/drawing/2014/main" id="{1DCC0A76-2502-439D-A79C-9A58BEED0268}"/>
              </a:ext>
            </a:extLst>
          </p:cNvPr>
          <p:cNvGraphicFramePr>
            <a:graphicFrameLocks noGrp="1"/>
          </p:cNvGraphicFramePr>
          <p:nvPr/>
        </p:nvGraphicFramePr>
        <p:xfrm>
          <a:off x="5562" y="767562"/>
          <a:ext cx="12259818" cy="6793121"/>
        </p:xfrm>
        <a:graphic>
          <a:graphicData uri="http://schemas.openxmlformats.org/drawingml/2006/table">
            <a:tbl>
              <a:tblPr firstRow="1" bandRow="1">
                <a:tableStyleId>{5C22544A-7EE6-4342-B048-85BDC9FD1C3A}</a:tableStyleId>
              </a:tblPr>
              <a:tblGrid>
                <a:gridCol w="1362202">
                  <a:extLst>
                    <a:ext uri="{9D8B030D-6E8A-4147-A177-3AD203B41FA5}">
                      <a16:colId xmlns:a16="http://schemas.microsoft.com/office/drawing/2014/main" val="1546049603"/>
                    </a:ext>
                  </a:extLst>
                </a:gridCol>
                <a:gridCol w="1362202">
                  <a:extLst>
                    <a:ext uri="{9D8B030D-6E8A-4147-A177-3AD203B41FA5}">
                      <a16:colId xmlns:a16="http://schemas.microsoft.com/office/drawing/2014/main" val="846888167"/>
                    </a:ext>
                  </a:extLst>
                </a:gridCol>
                <a:gridCol w="1362202">
                  <a:extLst>
                    <a:ext uri="{9D8B030D-6E8A-4147-A177-3AD203B41FA5}">
                      <a16:colId xmlns:a16="http://schemas.microsoft.com/office/drawing/2014/main" val="3056444031"/>
                    </a:ext>
                  </a:extLst>
                </a:gridCol>
                <a:gridCol w="1362202">
                  <a:extLst>
                    <a:ext uri="{9D8B030D-6E8A-4147-A177-3AD203B41FA5}">
                      <a16:colId xmlns:a16="http://schemas.microsoft.com/office/drawing/2014/main" val="2154784431"/>
                    </a:ext>
                  </a:extLst>
                </a:gridCol>
                <a:gridCol w="1362202">
                  <a:extLst>
                    <a:ext uri="{9D8B030D-6E8A-4147-A177-3AD203B41FA5}">
                      <a16:colId xmlns:a16="http://schemas.microsoft.com/office/drawing/2014/main" val="3623379135"/>
                    </a:ext>
                  </a:extLst>
                </a:gridCol>
                <a:gridCol w="1362202">
                  <a:extLst>
                    <a:ext uri="{9D8B030D-6E8A-4147-A177-3AD203B41FA5}">
                      <a16:colId xmlns:a16="http://schemas.microsoft.com/office/drawing/2014/main" val="740388378"/>
                    </a:ext>
                  </a:extLst>
                </a:gridCol>
                <a:gridCol w="1362202">
                  <a:extLst>
                    <a:ext uri="{9D8B030D-6E8A-4147-A177-3AD203B41FA5}">
                      <a16:colId xmlns:a16="http://schemas.microsoft.com/office/drawing/2014/main" val="227581129"/>
                    </a:ext>
                  </a:extLst>
                </a:gridCol>
                <a:gridCol w="1362202">
                  <a:extLst>
                    <a:ext uri="{9D8B030D-6E8A-4147-A177-3AD203B41FA5}">
                      <a16:colId xmlns:a16="http://schemas.microsoft.com/office/drawing/2014/main" val="817588329"/>
                    </a:ext>
                  </a:extLst>
                </a:gridCol>
                <a:gridCol w="1362202">
                  <a:extLst>
                    <a:ext uri="{9D8B030D-6E8A-4147-A177-3AD203B41FA5}">
                      <a16:colId xmlns:a16="http://schemas.microsoft.com/office/drawing/2014/main" val="1524841834"/>
                    </a:ext>
                  </a:extLst>
                </a:gridCol>
              </a:tblGrid>
              <a:tr h="795960">
                <a:tc>
                  <a:txBody>
                    <a:bodyPr/>
                    <a:lstStyle/>
                    <a:p>
                      <a:pPr algn="ctr"/>
                      <a:r>
                        <a:rPr lang="en-GB" sz="1200">
                          <a:latin typeface="Segoe UI"/>
                        </a:rPr>
                        <a:t>Health Factor</a:t>
                      </a:r>
                    </a:p>
                  </a:txBody>
                  <a:tcPr/>
                </a:tc>
                <a:tc>
                  <a:txBody>
                    <a:bodyPr/>
                    <a:lstStyle/>
                    <a:p>
                      <a:pPr algn="ctr"/>
                      <a:r>
                        <a:rPr lang="en-GB" sz="1200">
                          <a:latin typeface="Segoe UI"/>
                        </a:rPr>
                        <a:t>Heart Disease</a:t>
                      </a:r>
                    </a:p>
                    <a:p>
                      <a:pPr lvl="0" algn="ctr">
                        <a:buNone/>
                      </a:pPr>
                      <a:endParaRPr lang="en-GB" sz="1000">
                        <a:latin typeface="Segoe UI"/>
                      </a:endParaRPr>
                    </a:p>
                    <a:p>
                      <a:pPr lvl="0" algn="ctr">
                        <a:buNone/>
                      </a:pPr>
                      <a:r>
                        <a:rPr lang="en-GB" sz="1000">
                          <a:latin typeface="Segoe UI"/>
                        </a:rPr>
                        <a:t>(Sarah)</a:t>
                      </a:r>
                      <a:endParaRPr lang="en-GB"/>
                    </a:p>
                  </a:txBody>
                  <a:tcPr/>
                </a:tc>
                <a:tc>
                  <a:txBody>
                    <a:bodyPr/>
                    <a:lstStyle/>
                    <a:p>
                      <a:pPr algn="ctr"/>
                      <a:r>
                        <a:rPr lang="en-GB" sz="1200">
                          <a:latin typeface="Segoe UI"/>
                        </a:rPr>
                        <a:t>Hypertension</a:t>
                      </a:r>
                    </a:p>
                    <a:p>
                      <a:pPr lvl="0" algn="ctr">
                        <a:buNone/>
                      </a:pPr>
                      <a:endParaRPr lang="en-GB" sz="1000">
                        <a:latin typeface="Segoe UI"/>
                      </a:endParaRPr>
                    </a:p>
                    <a:p>
                      <a:pPr lvl="0" algn="ctr">
                        <a:buNone/>
                      </a:pPr>
                      <a:r>
                        <a:rPr lang="en-GB" sz="1000">
                          <a:latin typeface="Segoe UI"/>
                        </a:rPr>
                        <a:t>(Tyga)</a:t>
                      </a:r>
                      <a:endParaRPr lang="en-GB"/>
                    </a:p>
                  </a:txBody>
                  <a:tcPr/>
                </a:tc>
                <a:tc>
                  <a:txBody>
                    <a:bodyPr/>
                    <a:lstStyle/>
                    <a:p>
                      <a:pPr algn="ctr"/>
                      <a:r>
                        <a:rPr lang="en-GB" sz="1200">
                          <a:latin typeface="Segoe UI"/>
                        </a:rPr>
                        <a:t>Diabetes</a:t>
                      </a:r>
                    </a:p>
                    <a:p>
                      <a:pPr lvl="0" algn="ctr">
                        <a:buNone/>
                      </a:pPr>
                      <a:endParaRPr lang="en-GB" sz="1000">
                        <a:latin typeface="Segoe UI"/>
                      </a:endParaRPr>
                    </a:p>
                    <a:p>
                      <a:pPr lvl="0" algn="ctr">
                        <a:buNone/>
                      </a:pPr>
                      <a:r>
                        <a:rPr lang="en-GB" sz="1000">
                          <a:latin typeface="Segoe UI"/>
                        </a:rPr>
                        <a:t>(Eloise &amp; Millie)</a:t>
                      </a:r>
                      <a:endParaRPr lang="en-GB"/>
                    </a:p>
                  </a:txBody>
                  <a:tcPr/>
                </a:tc>
                <a:tc>
                  <a:txBody>
                    <a:bodyPr/>
                    <a:lstStyle/>
                    <a:p>
                      <a:pPr algn="ctr"/>
                      <a:r>
                        <a:rPr lang="en-GB" sz="1200">
                          <a:latin typeface="Segoe UI"/>
                        </a:rPr>
                        <a:t>Coeliac Disease</a:t>
                      </a:r>
                    </a:p>
                    <a:p>
                      <a:pPr lvl="0" algn="ctr">
                        <a:buNone/>
                      </a:pPr>
                      <a:endParaRPr lang="en-GB" sz="1000">
                        <a:latin typeface="Segoe UI"/>
                      </a:endParaRPr>
                    </a:p>
                    <a:p>
                      <a:pPr lvl="0" algn="ctr">
                        <a:buNone/>
                      </a:pPr>
                      <a:r>
                        <a:rPr lang="en-GB" sz="1000">
                          <a:latin typeface="Segoe UI"/>
                        </a:rPr>
                        <a:t>(Luke)</a:t>
                      </a:r>
                      <a:endParaRPr lang="en-GB"/>
                    </a:p>
                  </a:txBody>
                  <a:tcPr/>
                </a:tc>
                <a:tc>
                  <a:txBody>
                    <a:bodyPr/>
                    <a:lstStyle/>
                    <a:p>
                      <a:pPr algn="ctr"/>
                      <a:r>
                        <a:rPr lang="en-GB" sz="1200">
                          <a:latin typeface="Segoe UI"/>
                        </a:rPr>
                        <a:t>Irritable Bowel Syndrome</a:t>
                      </a:r>
                    </a:p>
                    <a:p>
                      <a:pPr lvl="0" algn="ctr">
                        <a:buNone/>
                      </a:pPr>
                      <a:endParaRPr lang="en-GB" sz="1000">
                        <a:latin typeface="Segoe UI"/>
                      </a:endParaRPr>
                    </a:p>
                    <a:p>
                      <a:pPr lvl="0" algn="ctr">
                        <a:buNone/>
                      </a:pPr>
                      <a:r>
                        <a:rPr lang="en-GB" sz="1000">
                          <a:latin typeface="Segoe UI"/>
                        </a:rPr>
                        <a:t>(Charlotte)</a:t>
                      </a:r>
                      <a:endParaRPr lang="en-GB"/>
                    </a:p>
                  </a:txBody>
                  <a:tcPr/>
                </a:tc>
                <a:tc>
                  <a:txBody>
                    <a:bodyPr/>
                    <a:lstStyle/>
                    <a:p>
                      <a:pPr algn="ctr"/>
                      <a:r>
                        <a:rPr lang="en-GB" sz="1200">
                          <a:latin typeface="Segoe UI"/>
                        </a:rPr>
                        <a:t>Lactose Intolerance</a:t>
                      </a:r>
                    </a:p>
                    <a:p>
                      <a:pPr lvl="0" algn="ctr">
                        <a:buNone/>
                      </a:pPr>
                      <a:endParaRPr lang="en-GB" sz="1000">
                        <a:latin typeface="Segoe UI"/>
                      </a:endParaRPr>
                    </a:p>
                    <a:p>
                      <a:pPr lvl="0" algn="ctr">
                        <a:buNone/>
                      </a:pPr>
                      <a:r>
                        <a:rPr lang="en-GB" sz="1000">
                          <a:latin typeface="Segoe UI"/>
                        </a:rPr>
                        <a:t>(Amelia)</a:t>
                      </a:r>
                      <a:endParaRPr lang="en-GB"/>
                    </a:p>
                  </a:txBody>
                  <a:tcPr/>
                </a:tc>
                <a:tc>
                  <a:txBody>
                    <a:bodyPr/>
                    <a:lstStyle/>
                    <a:p>
                      <a:pPr algn="ctr"/>
                      <a:r>
                        <a:rPr lang="en-GB" sz="1200">
                          <a:latin typeface="Segoe UI"/>
                        </a:rPr>
                        <a:t>Food Allergies</a:t>
                      </a:r>
                    </a:p>
                    <a:p>
                      <a:pPr lvl="0" algn="ctr">
                        <a:buNone/>
                      </a:pPr>
                      <a:endParaRPr lang="en-GB" sz="1000">
                        <a:latin typeface="Segoe UI"/>
                      </a:endParaRPr>
                    </a:p>
                    <a:p>
                      <a:pPr lvl="0" algn="ctr">
                        <a:buNone/>
                      </a:pPr>
                      <a:r>
                        <a:rPr lang="en-GB" sz="1000">
                          <a:latin typeface="Segoe UI"/>
                        </a:rPr>
                        <a:t>(Joe)</a:t>
                      </a:r>
                      <a:endParaRPr lang="en-GB"/>
                    </a:p>
                  </a:txBody>
                  <a:tcPr/>
                </a:tc>
                <a:tc>
                  <a:txBody>
                    <a:bodyPr/>
                    <a:lstStyle/>
                    <a:p>
                      <a:pPr lvl="0" algn="ctr">
                        <a:buNone/>
                      </a:pPr>
                      <a:r>
                        <a:rPr lang="en-GB" sz="1200">
                          <a:latin typeface="Segoe UI"/>
                        </a:rPr>
                        <a:t>Loss of ability to feed independently</a:t>
                      </a:r>
                    </a:p>
                    <a:p>
                      <a:pPr lvl="0" algn="ctr">
                        <a:buNone/>
                      </a:pPr>
                      <a:r>
                        <a:rPr lang="en-GB" sz="1000">
                          <a:latin typeface="Segoe UI"/>
                        </a:rPr>
                        <a:t>(Emily &amp; Ashante)</a:t>
                      </a:r>
                    </a:p>
                  </a:txBody>
                  <a:tcPr/>
                </a:tc>
                <a:extLst>
                  <a:ext uri="{0D108BD9-81ED-4DB2-BD59-A6C34878D82A}">
                    <a16:rowId xmlns:a16="http://schemas.microsoft.com/office/drawing/2014/main" val="2211772818"/>
                  </a:ext>
                </a:extLst>
              </a:tr>
              <a:tr h="1523699">
                <a:tc>
                  <a:txBody>
                    <a:bodyPr/>
                    <a:lstStyle/>
                    <a:p>
                      <a:pPr algn="ctr"/>
                      <a:r>
                        <a:rPr lang="en-GB" sz="1200">
                          <a:latin typeface="Segoe UI"/>
                        </a:rPr>
                        <a:t>What is it?</a:t>
                      </a:r>
                    </a:p>
                  </a:txBody>
                  <a:tcPr/>
                </a:tc>
                <a:tc>
                  <a:txBody>
                    <a:bodyPr/>
                    <a:lstStyle/>
                    <a:p>
                      <a:r>
                        <a:rPr lang="en-GB" sz="1000"/>
                        <a:t>Conditions that narrows or block blood vessels</a:t>
                      </a:r>
                    </a:p>
                  </a:txBody>
                  <a:tcPr/>
                </a:tc>
                <a:tc>
                  <a:txBody>
                    <a:bodyPr/>
                    <a:lstStyle/>
                    <a:p>
                      <a:r>
                        <a:rPr lang="en-GB" sz="1000"/>
                        <a:t>Hypertension is when the pressure in your blood vessels is unusually high.</a:t>
                      </a:r>
                    </a:p>
                  </a:txBody>
                  <a:tcPr/>
                </a:tc>
                <a:tc>
                  <a:txBody>
                    <a:bodyPr/>
                    <a:lstStyle/>
                    <a:p>
                      <a:r>
                        <a:rPr lang="en-GB" sz="1000"/>
                        <a:t>Type 2 diabetes  - where the pancreas produces little or no insulin Type 1 diabetes  -your blood sugar level  is too high because your body cant  make enough insulin </a:t>
                      </a:r>
                    </a:p>
                  </a:txBody>
                  <a:tcPr/>
                </a:tc>
                <a:tc>
                  <a:txBody>
                    <a:bodyPr/>
                    <a:lstStyle/>
                    <a:p>
                      <a:r>
                        <a:rPr lang="en-GB" sz="1000"/>
                        <a:t>This is when the small intestine becomes hypersensitive to gluten.</a:t>
                      </a:r>
                    </a:p>
                  </a:txBody>
                  <a:tcPr/>
                </a:tc>
                <a:tc>
                  <a:txBody>
                    <a:bodyPr/>
                    <a:lstStyle/>
                    <a:p>
                      <a:r>
                        <a:rPr lang="en-GB" sz="1000"/>
                        <a:t>Common condition that affects the digestive system. </a:t>
                      </a:r>
                    </a:p>
                  </a:txBody>
                  <a:tcPr/>
                </a:tc>
                <a:tc>
                  <a:txBody>
                    <a:bodyPr/>
                    <a:lstStyle/>
                    <a:p>
                      <a:r>
                        <a:rPr lang="en-GB" sz="900"/>
                        <a:t>Lactose intolerance is a digestive problem where the body is unable to digest lactose (a type of sugar found in milk and dairy products</a:t>
                      </a:r>
                    </a:p>
                  </a:txBody>
                  <a:tcPr/>
                </a:tc>
                <a:tc>
                  <a:txBody>
                    <a:bodyPr/>
                    <a:lstStyle/>
                    <a:p>
                      <a:r>
                        <a:rPr lang="en-GB" sz="1000"/>
                        <a:t>An abnormal response by the immune system to certain food.</a:t>
                      </a:r>
                    </a:p>
                  </a:txBody>
                  <a:tcPr/>
                </a:tc>
                <a:tc>
                  <a:txBody>
                    <a:bodyPr/>
                    <a:lstStyle/>
                    <a:p>
                      <a:pPr lvl="0">
                        <a:buNone/>
                      </a:pPr>
                      <a:r>
                        <a:rPr lang="en-GB" sz="1000"/>
                        <a:t>Paralysis can cause loss of ability to feed independently and may require a feeding tube. Having stroke.</a:t>
                      </a:r>
                      <a:endParaRPr lang="en-US"/>
                    </a:p>
                  </a:txBody>
                  <a:tcPr/>
                </a:tc>
                <a:extLst>
                  <a:ext uri="{0D108BD9-81ED-4DB2-BD59-A6C34878D82A}">
                    <a16:rowId xmlns:a16="http://schemas.microsoft.com/office/drawing/2014/main" val="3834213484"/>
                  </a:ext>
                </a:extLst>
              </a:tr>
              <a:tr h="1364502">
                <a:tc>
                  <a:txBody>
                    <a:bodyPr/>
                    <a:lstStyle/>
                    <a:p>
                      <a:pPr algn="ctr"/>
                      <a:r>
                        <a:rPr lang="en-GB" sz="1200">
                          <a:latin typeface="Segoe UI"/>
                        </a:rPr>
                        <a:t>What are the symptoms</a:t>
                      </a:r>
                    </a:p>
                  </a:txBody>
                  <a:tcPr/>
                </a:tc>
                <a:tc>
                  <a:txBody>
                    <a:bodyPr/>
                    <a:lstStyle/>
                    <a:p>
                      <a:r>
                        <a:rPr lang="en-GB" sz="1000"/>
                        <a:t>Shortness of breath, chest pain and tightness,</a:t>
                      </a:r>
                    </a:p>
                    <a:p>
                      <a:r>
                        <a:rPr lang="en-GB" sz="1000"/>
                        <a:t>Pain in neck, jaw, throat, </a:t>
                      </a:r>
                    </a:p>
                    <a:p>
                      <a:r>
                        <a:rPr lang="en-GB" sz="1000"/>
                        <a:t>Weakness in your legs and arms.</a:t>
                      </a:r>
                    </a:p>
                  </a:txBody>
                  <a:tcPr/>
                </a:tc>
                <a:tc>
                  <a:txBody>
                    <a:bodyPr/>
                    <a:lstStyle/>
                    <a:p>
                      <a:r>
                        <a:rPr lang="en-GB" sz="1000"/>
                        <a:t>High blood pressure does not usually have any symptoms. The only way to find out is to get your blood pressure checked.</a:t>
                      </a:r>
                    </a:p>
                  </a:txBody>
                  <a:tcPr/>
                </a:tc>
                <a:tc>
                  <a:txBody>
                    <a:bodyPr/>
                    <a:lstStyle/>
                    <a:p>
                      <a:pPr marL="0" lvl="0" indent="0" algn="l">
                        <a:lnSpc>
                          <a:spcPct val="100000"/>
                        </a:lnSpc>
                        <a:spcBef>
                          <a:spcPts val="0"/>
                        </a:spcBef>
                        <a:spcAft>
                          <a:spcPts val="0"/>
                        </a:spcAft>
                        <a:buNone/>
                      </a:pPr>
                      <a:r>
                        <a:rPr lang="en-GB" sz="1000" b="0" i="0" u="none" strike="noStrike" noProof="0">
                          <a:latin typeface="Calibri"/>
                        </a:rPr>
                        <a:t>Increased thirst</a:t>
                      </a:r>
                      <a:endParaRPr lang="en-US"/>
                    </a:p>
                    <a:p>
                      <a:pPr marL="0" lvl="0" indent="0" algn="l">
                        <a:lnSpc>
                          <a:spcPct val="100000"/>
                        </a:lnSpc>
                        <a:spcBef>
                          <a:spcPts val="0"/>
                        </a:spcBef>
                        <a:spcAft>
                          <a:spcPts val="0"/>
                        </a:spcAft>
                        <a:buNone/>
                      </a:pPr>
                      <a:r>
                        <a:rPr lang="en-GB" sz="1000" b="0" i="0" u="none" strike="noStrike" noProof="0">
                          <a:latin typeface="Calibri"/>
                        </a:rPr>
                        <a:t>Frequent urination</a:t>
                      </a:r>
                      <a:endParaRPr lang="en-GB"/>
                    </a:p>
                    <a:p>
                      <a:pPr marL="0" lvl="0" indent="0" algn="l">
                        <a:lnSpc>
                          <a:spcPct val="100000"/>
                        </a:lnSpc>
                        <a:spcBef>
                          <a:spcPts val="0"/>
                        </a:spcBef>
                        <a:spcAft>
                          <a:spcPts val="0"/>
                        </a:spcAft>
                        <a:buNone/>
                      </a:pPr>
                      <a:r>
                        <a:rPr lang="en-GB" sz="1000" b="0" i="0" u="none" strike="noStrike" noProof="0">
                          <a:latin typeface="Calibri"/>
                        </a:rPr>
                        <a:t>Extreme hunger</a:t>
                      </a:r>
                      <a:endParaRPr lang="en-GB"/>
                    </a:p>
                    <a:p>
                      <a:pPr marL="0" lvl="0" indent="0" algn="l">
                        <a:lnSpc>
                          <a:spcPct val="100000"/>
                        </a:lnSpc>
                        <a:spcBef>
                          <a:spcPts val="0"/>
                        </a:spcBef>
                        <a:spcAft>
                          <a:spcPts val="0"/>
                        </a:spcAft>
                        <a:buNone/>
                      </a:pPr>
                      <a:r>
                        <a:rPr lang="en-GB" sz="1000" b="0" i="0" u="none" strike="noStrike" noProof="0">
                          <a:latin typeface="Calibri"/>
                        </a:rPr>
                        <a:t>Unexplained weight loss</a:t>
                      </a:r>
                      <a:endParaRPr lang="en-GB"/>
                    </a:p>
                    <a:p>
                      <a:pPr marL="0" lvl="0" indent="0" algn="l">
                        <a:lnSpc>
                          <a:spcPct val="100000"/>
                        </a:lnSpc>
                        <a:spcBef>
                          <a:spcPts val="0"/>
                        </a:spcBef>
                        <a:spcAft>
                          <a:spcPts val="0"/>
                        </a:spcAft>
                        <a:buNone/>
                      </a:pPr>
                      <a:r>
                        <a:rPr lang="en-GB" sz="1000" b="0" i="0" u="none" strike="noStrike" noProof="0">
                          <a:latin typeface="Calibri"/>
                        </a:rPr>
                        <a:t>Presence of ketones in the urine</a:t>
                      </a:r>
                      <a:endParaRPr lang="en-GB"/>
                    </a:p>
                    <a:p>
                      <a:pPr lvl="0">
                        <a:buNone/>
                      </a:pPr>
                      <a:endParaRPr lang="en-GB" sz="1000"/>
                    </a:p>
                  </a:txBody>
                  <a:tcPr/>
                </a:tc>
                <a:tc>
                  <a:txBody>
                    <a:bodyPr/>
                    <a:lstStyle/>
                    <a:p>
                      <a:r>
                        <a:rPr lang="en-GB" sz="1000"/>
                        <a:t>This makes the process of digestion difficult. </a:t>
                      </a:r>
                      <a:endParaRPr lang="en-US"/>
                    </a:p>
                  </a:txBody>
                  <a:tcPr/>
                </a:tc>
                <a:tc>
                  <a:txBody>
                    <a:bodyPr/>
                    <a:lstStyle/>
                    <a:p>
                      <a:r>
                        <a:rPr lang="en-GB" sz="1000"/>
                        <a:t>Fatigue, pain and cramping, bloating, feeling sick, backache and </a:t>
                      </a:r>
                      <a:r>
                        <a:rPr lang="en-GB" sz="1000" err="1"/>
                        <a:t>Diaorrhoea</a:t>
                      </a:r>
                      <a:r>
                        <a:rPr lang="en-GB" sz="1000"/>
                        <a:t>.</a:t>
                      </a:r>
                    </a:p>
                  </a:txBody>
                  <a:tcPr/>
                </a:tc>
                <a:tc>
                  <a:txBody>
                    <a:bodyPr/>
                    <a:lstStyle/>
                    <a:p>
                      <a:r>
                        <a:rPr lang="en-GB" sz="1000"/>
                        <a:t>Farting, diarrhoea, bloating, stomach cramps/pains, stomach rumbling, nauseous feeling</a:t>
                      </a:r>
                    </a:p>
                  </a:txBody>
                  <a:tcPr/>
                </a:tc>
                <a:tc>
                  <a:txBody>
                    <a:bodyPr/>
                    <a:lstStyle/>
                    <a:p>
                      <a:r>
                        <a:rPr lang="en-GB" sz="1000"/>
                        <a:t>Tingling or itching in the mouth, hives, itching, swelling of the face.</a:t>
                      </a:r>
                    </a:p>
                  </a:txBody>
                  <a:tcPr/>
                </a:tc>
                <a:tc>
                  <a:txBody>
                    <a:bodyPr/>
                    <a:lstStyle/>
                    <a:p>
                      <a:pPr lvl="0">
                        <a:buNone/>
                      </a:pPr>
                      <a:r>
                        <a:rPr lang="en-GB" sz="1000"/>
                        <a:t>Numbness or pain in affected muscles.</a:t>
                      </a:r>
                    </a:p>
                    <a:p>
                      <a:pPr lvl="0">
                        <a:buNone/>
                      </a:pPr>
                      <a:r>
                        <a:rPr lang="en-GB" sz="1000"/>
                        <a:t>Muscle weakness</a:t>
                      </a:r>
                    </a:p>
                    <a:p>
                      <a:pPr lvl="0">
                        <a:buNone/>
                      </a:pPr>
                      <a:r>
                        <a:rPr lang="en-GB" sz="1000"/>
                        <a:t>Spasms and twitches </a:t>
                      </a:r>
                    </a:p>
                    <a:p>
                      <a:pPr lvl="0">
                        <a:buNone/>
                      </a:pPr>
                      <a:r>
                        <a:rPr lang="en-GB" sz="1000"/>
                        <a:t>Stiffness </a:t>
                      </a:r>
                    </a:p>
                  </a:txBody>
                  <a:tcPr/>
                </a:tc>
                <a:extLst>
                  <a:ext uri="{0D108BD9-81ED-4DB2-BD59-A6C34878D82A}">
                    <a16:rowId xmlns:a16="http://schemas.microsoft.com/office/drawing/2014/main" val="252113650"/>
                  </a:ext>
                </a:extLst>
              </a:tr>
              <a:tr h="370840">
                <a:tc>
                  <a:txBody>
                    <a:bodyPr/>
                    <a:lstStyle/>
                    <a:p>
                      <a:pPr algn="ctr"/>
                      <a:r>
                        <a:rPr lang="en-GB" sz="1200">
                          <a:latin typeface="Segoe UI"/>
                        </a:rPr>
                        <a:t>How is it treated?</a:t>
                      </a:r>
                    </a:p>
                  </a:txBody>
                  <a:tcPr/>
                </a:tc>
                <a:tc>
                  <a:txBody>
                    <a:bodyPr/>
                    <a:lstStyle/>
                    <a:p>
                      <a:r>
                        <a:rPr lang="en-GB" sz="1000"/>
                        <a:t>Lifestyle changes,</a:t>
                      </a:r>
                    </a:p>
                    <a:p>
                      <a:r>
                        <a:rPr lang="en-GB" sz="1000"/>
                        <a:t>Medicine,</a:t>
                      </a:r>
                    </a:p>
                    <a:p>
                      <a:r>
                        <a:rPr lang="en-GB" sz="1000"/>
                        <a:t>Some cases surgery.</a:t>
                      </a:r>
                    </a:p>
                  </a:txBody>
                  <a:tcPr/>
                </a:tc>
                <a:tc>
                  <a:txBody>
                    <a:bodyPr/>
                    <a:lstStyle/>
                    <a:p>
                      <a:r>
                        <a:rPr lang="en-GB" sz="1000"/>
                        <a:t>Lifestyle changes like eating a healthy diet and exercising regularly can help lower high blood pressure.</a:t>
                      </a:r>
                    </a:p>
                  </a:txBody>
                  <a:tcPr/>
                </a:tc>
                <a:tc>
                  <a:txBody>
                    <a:bodyPr/>
                    <a:lstStyle/>
                    <a:p>
                      <a:r>
                        <a:rPr lang="en-GB" sz="1000"/>
                        <a:t>Type 1 – insulin pumps , islet  cell  transplant </a:t>
                      </a:r>
                    </a:p>
                    <a:p>
                      <a:pPr lvl="0">
                        <a:buNone/>
                      </a:pPr>
                      <a:r>
                        <a:rPr lang="en-GB" sz="1000"/>
                        <a:t>Type 2 -  tablets and medication , weight loss surgery , diet and exercise  and insulin </a:t>
                      </a:r>
                    </a:p>
                  </a:txBody>
                  <a:tcPr/>
                </a:tc>
                <a:tc>
                  <a:txBody>
                    <a:bodyPr/>
                    <a:lstStyle/>
                    <a:p>
                      <a:r>
                        <a:rPr lang="en-GB" sz="1000"/>
                        <a:t>The only way to treat Coeliac disease is to begin a lifelong gluten free diet (there is no cure)</a:t>
                      </a:r>
                    </a:p>
                  </a:txBody>
                  <a:tcPr/>
                </a:tc>
                <a:tc>
                  <a:txBody>
                    <a:bodyPr/>
                    <a:lstStyle/>
                    <a:p>
                      <a:r>
                        <a:rPr lang="en-GB" sz="1000"/>
                        <a:t>Avoid foods that trigger the symptoms, eat at regular times and don’t skip meals and keep a diary of what you eat. </a:t>
                      </a:r>
                      <a:endParaRPr lang="en-US"/>
                    </a:p>
                  </a:txBody>
                  <a:tcPr/>
                </a:tc>
                <a:tc>
                  <a:txBody>
                    <a:bodyPr/>
                    <a:lstStyle/>
                    <a:p>
                      <a:r>
                        <a:rPr lang="en-GB" sz="1000"/>
                        <a:t>Diet changes, lactose-free foods.</a:t>
                      </a:r>
                    </a:p>
                  </a:txBody>
                  <a:tcPr/>
                </a:tc>
                <a:tc>
                  <a:txBody>
                    <a:bodyPr/>
                    <a:lstStyle/>
                    <a:p>
                      <a:r>
                        <a:rPr lang="en-GB" sz="1000"/>
                        <a:t>Putting a diluted solution on the swelled-up area, EpiPen.</a:t>
                      </a:r>
                    </a:p>
                  </a:txBody>
                  <a:tcPr/>
                </a:tc>
                <a:tc>
                  <a:txBody>
                    <a:bodyPr/>
                    <a:lstStyle/>
                    <a:p>
                      <a:pPr lvl="0">
                        <a:buNone/>
                      </a:pPr>
                      <a:r>
                        <a:rPr lang="en-GB" sz="1000"/>
                        <a:t>A tube or a food pump can be used you feed you </a:t>
                      </a:r>
                    </a:p>
                  </a:txBody>
                  <a:tcPr/>
                </a:tc>
                <a:extLst>
                  <a:ext uri="{0D108BD9-81ED-4DB2-BD59-A6C34878D82A}">
                    <a16:rowId xmlns:a16="http://schemas.microsoft.com/office/drawing/2014/main" val="2503858825"/>
                  </a:ext>
                </a:extLst>
              </a:tr>
              <a:tr h="370840">
                <a:tc>
                  <a:txBody>
                    <a:bodyPr/>
                    <a:lstStyle/>
                    <a:p>
                      <a:pPr algn="ctr"/>
                      <a:r>
                        <a:rPr lang="en-GB" sz="1200">
                          <a:latin typeface="Segoe UI"/>
                        </a:rPr>
                        <a:t>What causes it?</a:t>
                      </a:r>
                    </a:p>
                  </a:txBody>
                  <a:tcPr/>
                </a:tc>
                <a:tc>
                  <a:txBody>
                    <a:bodyPr/>
                    <a:lstStyle/>
                    <a:p>
                      <a:r>
                        <a:rPr lang="en-GB" sz="1000"/>
                        <a:t>A build up of fatty plaques in your arteries also unhealthy lifestyle habits, like a poor diet, lack of exercise, being overweight and smoking.</a:t>
                      </a:r>
                    </a:p>
                  </a:txBody>
                  <a:tcPr/>
                </a:tc>
                <a:tc>
                  <a:txBody>
                    <a:bodyPr/>
                    <a:lstStyle/>
                    <a:p>
                      <a:r>
                        <a:rPr lang="en-GB" sz="1000"/>
                        <a:t>If you are overweight, could be a cause for hypertension. Eat to much salt and do not eat enough fruit and vegetables, do not do enough exercise and drink to much alcohol or coffee.</a:t>
                      </a:r>
                    </a:p>
                  </a:txBody>
                  <a:tcPr/>
                </a:tc>
                <a:tc>
                  <a:txBody>
                    <a:bodyPr/>
                    <a:lstStyle/>
                    <a:p>
                      <a:pPr lvl="0" algn="l">
                        <a:lnSpc>
                          <a:spcPct val="100000"/>
                        </a:lnSpc>
                        <a:spcBef>
                          <a:spcPts val="0"/>
                        </a:spcBef>
                        <a:spcAft>
                          <a:spcPts val="0"/>
                        </a:spcAft>
                        <a:buNone/>
                      </a:pPr>
                      <a:r>
                        <a:rPr lang="en-GB" sz="600" b="0" i="0" u="none" strike="noStrike" noProof="0">
                          <a:latin typeface="Calibri"/>
                        </a:rPr>
                        <a:t>The amount of sugar in the blood is controlled by a hormone called insulin, which is produced by the pancreas When food is digested and enters your bloodstream, insulin moves glucose out of the blood and into cells, where it's broken down to produce energy.</a:t>
                      </a:r>
                      <a:endParaRPr lang="en-GB" sz="600"/>
                    </a:p>
                    <a:p>
                      <a:pPr lvl="0" algn="l">
                        <a:lnSpc>
                          <a:spcPct val="100000"/>
                        </a:lnSpc>
                        <a:spcBef>
                          <a:spcPts val="0"/>
                        </a:spcBef>
                        <a:spcAft>
                          <a:spcPts val="0"/>
                        </a:spcAft>
                        <a:buNone/>
                      </a:pPr>
                      <a:r>
                        <a:rPr lang="en-GB" sz="600" b="0" i="0" u="none" strike="noStrike" noProof="0">
                          <a:latin typeface="Calibri"/>
                        </a:rPr>
                        <a:t>However, if you have diabetes, your body is unable to break down glucose into energy. This is because there's either not enough insulin to move the glucose, or the insulin produced does not work properly.</a:t>
                      </a:r>
                      <a:endParaRPr lang="en-GB" sz="600"/>
                    </a:p>
                    <a:p>
                      <a:pPr lvl="0" algn="l">
                        <a:lnSpc>
                          <a:spcPct val="100000"/>
                        </a:lnSpc>
                        <a:spcBef>
                          <a:spcPts val="0"/>
                        </a:spcBef>
                        <a:spcAft>
                          <a:spcPts val="0"/>
                        </a:spcAft>
                        <a:buNone/>
                      </a:pPr>
                      <a:r>
                        <a:rPr lang="en-GB" sz="600" b="0" i="0" u="none" strike="noStrike" noProof="0">
                          <a:latin typeface="Calibri"/>
                        </a:rPr>
                        <a:t>There are no lifestyle changes you can make to lower your risk of type 1 diabetes.</a:t>
                      </a:r>
                      <a:endParaRPr lang="en-GB" sz="600"/>
                    </a:p>
                    <a:p>
                      <a:pPr lvl="0" algn="l">
                        <a:lnSpc>
                          <a:spcPct val="100000"/>
                        </a:lnSpc>
                        <a:spcBef>
                          <a:spcPts val="0"/>
                        </a:spcBef>
                        <a:spcAft>
                          <a:spcPts val="0"/>
                        </a:spcAft>
                        <a:buNone/>
                      </a:pPr>
                      <a:r>
                        <a:rPr lang="en-GB" sz="600" b="0" i="0" u="none" strike="noStrike" noProof="0">
                          <a:latin typeface="Calibri"/>
                        </a:rPr>
                        <a:t>You can help manage type 2 diabetes through healthy eating, regular exercise and achieving a healthy body weight.</a:t>
                      </a:r>
                      <a:endParaRPr lang="en-GB" sz="600"/>
                    </a:p>
                    <a:p>
                      <a:pPr lvl="0">
                        <a:buNone/>
                      </a:pPr>
                      <a:endParaRPr lang="en-GB" sz="600"/>
                    </a:p>
                  </a:txBody>
                  <a:tcPr/>
                </a:tc>
                <a:tc>
                  <a:txBody>
                    <a:bodyPr/>
                    <a:lstStyle/>
                    <a:p>
                      <a:r>
                        <a:rPr lang="en-GB" sz="1000"/>
                        <a:t>It is caused by a reaction in the immune system form rye, or barley in wheat.</a:t>
                      </a:r>
                    </a:p>
                  </a:txBody>
                  <a:tcPr/>
                </a:tc>
                <a:tc>
                  <a:txBody>
                    <a:bodyPr/>
                    <a:lstStyle/>
                    <a:p>
                      <a:r>
                        <a:rPr lang="en-GB" sz="1000"/>
                        <a:t>Early life stress, especially in childhood or bacteria overgrowth. </a:t>
                      </a:r>
                    </a:p>
                  </a:txBody>
                  <a:tcPr/>
                </a:tc>
                <a:tc>
                  <a:txBody>
                    <a:bodyPr/>
                    <a:lstStyle/>
                    <a:p>
                      <a:r>
                        <a:rPr lang="en-GB" sz="800"/>
                        <a:t>People with primary lactase deficiency usually have it because of inherited genetics. People with secondary lactase deficiency could be caused by problems in the small intestine. Congenital lactase deficiency is a type of condition which is found in new born babies that can run in the family. Developmental lactase deficiency is caused when  babies are born prematurely. </a:t>
                      </a:r>
                      <a:endParaRPr lang="en-US" sz="800"/>
                    </a:p>
                  </a:txBody>
                  <a:tcPr/>
                </a:tc>
                <a:tc>
                  <a:txBody>
                    <a:bodyPr/>
                    <a:lstStyle/>
                    <a:p>
                      <a:r>
                        <a:rPr lang="en-GB" sz="1000"/>
                        <a:t>Eating food that you are allergic to.  </a:t>
                      </a:r>
                    </a:p>
                    <a:p>
                      <a:pPr lvl="0">
                        <a:buNone/>
                      </a:pPr>
                      <a:endParaRPr lang="en-GB" sz="1000"/>
                    </a:p>
                    <a:p>
                      <a:pPr lvl="0">
                        <a:buNone/>
                      </a:pPr>
                      <a:r>
                        <a:rPr lang="en-GB" sz="1000"/>
                        <a:t>You can get a test done if you think you are allergic to something.</a:t>
                      </a:r>
                    </a:p>
                  </a:txBody>
                  <a:tcPr/>
                </a:tc>
                <a:tc>
                  <a:txBody>
                    <a:bodyPr/>
                    <a:lstStyle/>
                    <a:p>
                      <a:pPr lvl="0">
                        <a:buNone/>
                      </a:pPr>
                      <a:r>
                        <a:rPr lang="en-GB" sz="1000"/>
                        <a:t>Accidents, strokes, spinal cord injury. </a:t>
                      </a:r>
                    </a:p>
                  </a:txBody>
                  <a:tcPr/>
                </a:tc>
                <a:extLst>
                  <a:ext uri="{0D108BD9-81ED-4DB2-BD59-A6C34878D82A}">
                    <a16:rowId xmlns:a16="http://schemas.microsoft.com/office/drawing/2014/main" val="2713781498"/>
                  </a:ext>
                </a:extLst>
              </a:tr>
            </a:tbl>
          </a:graphicData>
        </a:graphic>
      </p:graphicFrame>
    </p:spTree>
    <p:extLst>
      <p:ext uri="{BB962C8B-B14F-4D97-AF65-F5344CB8AC3E}">
        <p14:creationId xmlns:p14="http://schemas.microsoft.com/office/powerpoint/2010/main" val="1055010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65576D18F07B45AACD1DA43D0180BB" ma:contentTypeVersion="11" ma:contentTypeDescription="Create a new document." ma:contentTypeScope="" ma:versionID="dbf59631a2e16d29a23a0bc06430171f">
  <xsd:schema xmlns:xsd="http://www.w3.org/2001/XMLSchema" xmlns:xs="http://www.w3.org/2001/XMLSchema" xmlns:p="http://schemas.microsoft.com/office/2006/metadata/properties" xmlns:ns2="49be1582-01cb-402f-b61d-49502c721104" targetNamespace="http://schemas.microsoft.com/office/2006/metadata/properties" ma:root="true" ma:fieldsID="ce634e74cbbce83dc9074363c53ab644" ns2:_="">
    <xsd:import namespace="49be1582-01cb-402f-b61d-49502c72110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be1582-01cb-402f-b61d-49502c721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C082C3F-642E-41F3-B04B-8C9D15E4F8C8}"/>
</file>

<file path=customXml/itemProps2.xml><?xml version="1.0" encoding="utf-8"?>
<ds:datastoreItem xmlns:ds="http://schemas.openxmlformats.org/officeDocument/2006/customXml" ds:itemID="{3242E0B2-2262-41EE-A75E-1DC39BE9C750}"/>
</file>

<file path=customXml/itemProps3.xml><?xml version="1.0" encoding="utf-8"?>
<ds:datastoreItem xmlns:ds="http://schemas.openxmlformats.org/officeDocument/2006/customXml" ds:itemID="{7449789E-231E-4C8C-B26E-ECFFB64C032D}"/>
</file>

<file path=docProps/app.xml><?xml version="1.0" encoding="utf-8"?>
<Properties xmlns="http://schemas.openxmlformats.org/officeDocument/2006/extended-properties" xmlns:vt="http://schemas.openxmlformats.org/officeDocument/2006/docPropsVTypes">
  <TotalTime>1</TotalTime>
  <Words>1529</Words>
  <Application>Microsoft Office PowerPoint</Application>
  <PresentationFormat>Widescreen</PresentationFormat>
  <Paragraphs>181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Segoe UI</vt:lpstr>
      <vt:lpstr>Office Theme</vt:lpstr>
      <vt:lpstr>Micronutrients</vt:lpstr>
      <vt:lpstr>Micronutrients</vt:lpstr>
      <vt:lpstr>Health Factors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Micronutrients</dc:title>
  <dc:creator>Kathryn Wittich</dc:creator>
  <cp:lastModifiedBy>Kathryn Wittich</cp:lastModifiedBy>
  <cp:revision>1</cp:revision>
  <dcterms:created xsi:type="dcterms:W3CDTF">2021-10-21T09:25:07Z</dcterms:created>
  <dcterms:modified xsi:type="dcterms:W3CDTF">2021-10-21T09:26:37Z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0x0101009965576D18F07B45AACD1DA43D0180BB</vt:lpwstr>
  </property>
</Properties>
</file>