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57" r:id="rId8"/>
    <p:sldId id="258" r:id="rId9"/>
    <p:sldId id="271" r:id="rId10"/>
    <p:sldId id="273" r:id="rId11"/>
    <p:sldId id="274" r:id="rId12"/>
    <p:sldId id="277" r:id="rId13"/>
    <p:sldId id="272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3199-1AA4-41F3-9DFA-957AC1569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3E964-06C6-47B3-9827-F83318C6F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8EFDE-FFEB-4774-A80D-A6708660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D07B2-218B-4B85-9C9C-1207A183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1CF7-1709-454A-B716-2AFEEE1D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5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6D3A-97A6-46E6-80FD-7B2F0F91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3AA84-693F-4B6B-9767-06AF2DFFC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AA989-2F1A-4A96-BCDC-F087A38F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B1FEF-9390-4249-AF97-5EE8C6BD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A7037-AFAC-4312-81E2-C4D9CD08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12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C85EC-EA70-4C61-BA6F-EBBE25FC2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E830A-491B-4101-8C1D-BEB72A6F6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9EF25-8FDB-4EDA-9092-915975DB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9BFCD-3D38-4BA7-98A6-3A5DE07A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493C6-0E94-4AB1-99B4-C5C49F0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44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FF21-CB42-42BD-BEC0-ADA035DA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0479-752F-46EA-8C28-DFDFBCD5C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89D4-FFEE-4346-B7D5-E1473AB3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22C1-C0C2-4BC4-8E83-D89CB60D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4FBAA-9455-49C1-9FC7-68C0396B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40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794E-29C5-4E17-9D1F-06B1DF3B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38CAF-6678-4DC2-AB85-053C8C12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C4AC6-F6AA-43BD-984E-D88E6255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891E2-7787-46D3-BFC3-8EF1E35B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63AC-2FB3-4F25-B15E-E0F61C83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4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1A84-43A4-4944-A3AA-F3270C29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54C6-DEDF-4CFE-8347-743E7A062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AC0D1-CBB9-451D-A6DD-8E03DB499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79B61-8D39-4220-9B12-CF4E062C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05D86-10DE-4EBE-86CE-6C00D8E1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98426-E7ED-4311-AC8A-89119FE1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57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9980-619C-4038-8921-4FABA3BD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2EB6-1877-4F1F-8E95-03AE86949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88B7D-5752-49EF-9400-77D2FC8C6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5616C-713E-414D-B984-586FF5334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BB76A-EA03-47CC-B55F-6C1D047DF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331CD-4A4E-4993-A7D9-ED18BD19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9A7D2-8ECD-4DE7-9CF9-B86D4E24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CACF8-4D22-4F78-8BDA-6E505FE4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9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2DA1-5C5C-449E-806A-934C9360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2ACD3-B240-4E45-9049-C9AAEB33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E21A9-DC0F-41C1-8370-221CC1A3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ED2B5-6830-4D6D-8754-D5101F1E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84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7B71E-5A44-4B27-82C9-61FB05D3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ED19B-4FCF-4591-ADB0-BD43695F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F5A42-2613-493C-B629-67FC883E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3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7843-70D2-4CDF-A372-0BD0D0D6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CDCC-2D20-408E-A3F1-94E5EBA68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9B75C-8073-4827-98A6-D018CAE9F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23078-4CF2-49DD-8BF0-3268DC92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C2491-95EA-4CDD-A3C2-61B14A7A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02ECA-DDE2-42D7-8E70-A6D042AA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61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7C6F-573E-4491-A5F2-D6D0764B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F4CE2-5585-4C80-9E51-909422C33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66F2F-002C-47B3-B7B7-E12810B55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6795D-BE39-4796-93BE-344E660F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2EF21-DC6C-4919-9486-4C4F8C2E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FEB66-3FAE-4C09-9295-50C095B8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80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3A04B-C921-4716-9CFC-AD543316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8F389-B28A-4268-B080-D689B8F1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2C202-0341-41FD-B688-74C608736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14D61-FC75-47A9-9EBA-576C6D99B131}" type="datetimeFigureOut">
              <a:rPr lang="en-GB" smtClean="0"/>
              <a:t>19/10/2021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DE7D5-A2F5-4692-8026-A9241B6C5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1C99E-3148-4D71-B218-938E532BE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8A6F-1082-453A-89C9-062C179C34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D040-2B9D-4F62-BCA6-F45CBCE4C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69C03-87DB-4D29-8494-FDECAE994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1FED5-DC62-445A-93A3-62B306E9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1" y="0"/>
            <a:ext cx="11899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8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A6D9-815F-42A9-B1D6-55C05EEC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4403-85E4-4573-8CE3-F86DA8B6B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074" y="1825625"/>
            <a:ext cx="5162725" cy="4351338"/>
          </a:xfrm>
        </p:spPr>
        <p:txBody>
          <a:bodyPr/>
          <a:lstStyle/>
          <a:p>
            <a:r>
              <a:rPr lang="en-GB" dirty="0"/>
              <a:t>Intellectual playfulness</a:t>
            </a:r>
          </a:p>
          <a:p>
            <a:r>
              <a:rPr lang="en-GB" dirty="0"/>
              <a:t>Fluent and Flexible thinking</a:t>
            </a:r>
          </a:p>
          <a:p>
            <a:r>
              <a:rPr lang="en-GB" dirty="0"/>
              <a:t>Originality</a:t>
            </a:r>
          </a:p>
          <a:p>
            <a:r>
              <a:rPr lang="en-GB" dirty="0"/>
              <a:t>Evolutionary and revolutionary thinking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E89574C-EFCC-4806-BD17-295B23CA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6" y="442868"/>
            <a:ext cx="5228013" cy="4266429"/>
          </a:xfrm>
          <a:prstGeom prst="rect">
            <a:avLst/>
          </a:prstGeom>
          <a:ln w="38100">
            <a:solidFill>
              <a:srgbClr val="FF99CC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CC3829-F40F-4E13-8838-B7CCB3FC797A}"/>
              </a:ext>
            </a:extLst>
          </p:cNvPr>
          <p:cNvSpPr/>
          <p:nvPr/>
        </p:nvSpPr>
        <p:spPr>
          <a:xfrm>
            <a:off x="7392110" y="681037"/>
            <a:ext cx="2725013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solidFill>
                  <a:srgbClr val="F7A1CC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</a:t>
            </a:r>
            <a:endParaRPr lang="en-GB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7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E2D4-0883-4DAD-84AA-9AA7E2A6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19" y="0"/>
            <a:ext cx="10515600" cy="1325563"/>
          </a:xfrm>
        </p:spPr>
        <p:txBody>
          <a:bodyPr/>
          <a:lstStyle/>
          <a:p>
            <a:r>
              <a:rPr lang="en-GB" dirty="0"/>
              <a:t>HPL Creating in action……………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2532-E1CE-4187-B39D-5DBC25DE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57313"/>
            <a:ext cx="11587162" cy="564356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sz="3400" dirty="0"/>
              <a:t>Share one of your HPL “creating” resources / tasks  /example of student work that you’ve produced / facilitated this term with the colleagues in your group. </a:t>
            </a:r>
          </a:p>
          <a:p>
            <a:pPr marL="0" lvl="0" indent="0">
              <a:buNone/>
            </a:pPr>
            <a:endParaRPr lang="en-GB" sz="3400" dirty="0"/>
          </a:p>
          <a:p>
            <a:pPr marL="0" lvl="0" indent="0">
              <a:buNone/>
            </a:pPr>
            <a:r>
              <a:rPr lang="en-GB" sz="3400" dirty="0"/>
              <a:t>Reflections to consider:-</a:t>
            </a:r>
          </a:p>
          <a:p>
            <a:pPr lvl="0">
              <a:buFontTx/>
              <a:buChar char="-"/>
            </a:pPr>
            <a:r>
              <a:rPr lang="en-GB" sz="3400" dirty="0"/>
              <a:t>How different was this approach to your usual method in delivering that topic / lesson content? </a:t>
            </a:r>
          </a:p>
          <a:p>
            <a:pPr lvl="0">
              <a:buFontTx/>
              <a:buChar char="-"/>
            </a:pPr>
            <a:r>
              <a:rPr lang="en-GB" sz="3400" dirty="0"/>
              <a:t>What impact did task / resource have on the learning of the student’s in your class? How did your learners respond?</a:t>
            </a:r>
          </a:p>
          <a:p>
            <a:pPr lvl="0">
              <a:buFontTx/>
              <a:buChar char="-"/>
            </a:pPr>
            <a:r>
              <a:rPr lang="en-GB" sz="3400" dirty="0"/>
              <a:t>Any differences in outcome or levels of understanding to the norm?</a:t>
            </a:r>
          </a:p>
          <a:p>
            <a:pPr marL="269875" lvl="0" indent="-269875">
              <a:buNone/>
            </a:pPr>
            <a:r>
              <a:rPr lang="en-GB" sz="3400" dirty="0"/>
              <a:t>-  Did the approach allow you to assess the learning taking place? – considering the assessment academy work to date.</a:t>
            </a:r>
          </a:p>
          <a:p>
            <a:pPr marL="269875" lvl="0" indent="-269875">
              <a:buNone/>
            </a:pPr>
            <a:r>
              <a:rPr lang="en-GB" sz="3400" dirty="0"/>
              <a:t>-  Were there explicit links to other HPL ACPs within that lesson or subsequent lessons?</a:t>
            </a:r>
          </a:p>
          <a:p>
            <a:pPr marL="269875" lvl="0" indent="-269875">
              <a:buNone/>
            </a:pPr>
            <a:r>
              <a:rPr lang="en-GB" sz="3400" dirty="0"/>
              <a:t>-  Would you use this task / resource / approach again? (why / why not, as applicable).</a:t>
            </a: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22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1C56-AFCF-4EE7-ACB8-A6B28BB1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planning…………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651A-DB27-4F9E-8DF0-EE71C89D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Consider one brief topic / lesson brief content from a current scheme of learning / topic / specification, that you need to teach in the next 2 weeks.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Discuss potential HPL “creative” approaches that could be adopted in the delivery of that lesson / content (from a fresh perspective!).</a:t>
            </a:r>
          </a:p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Please arrange to make those 44 steps and / or movement to other faculty areas – lesson drop in on a colleague with a view to share ideas of HPL in action.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76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9518D-36D2-4F7C-AD13-29C2D8A3055A}"/>
              </a:ext>
            </a:extLst>
          </p:cNvPr>
          <p:cNvSpPr txBox="1"/>
          <p:nvPr/>
        </p:nvSpPr>
        <p:spPr>
          <a:xfrm>
            <a:off x="4914356" y="610126"/>
            <a:ext cx="70913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1</a:t>
            </a:r>
            <a:r>
              <a:rPr lang="en-GB" sz="3200" b="1" dirty="0"/>
              <a:t>. Why</a:t>
            </a:r>
            <a:r>
              <a:rPr lang="en-GB" sz="3200" dirty="0"/>
              <a:t> – We are ambitious! We want </a:t>
            </a:r>
            <a:r>
              <a:rPr lang="en-GB" sz="3200" u="sng" dirty="0"/>
              <a:t>all</a:t>
            </a:r>
            <a:r>
              <a:rPr lang="en-GB" sz="3200" dirty="0"/>
              <a:t> students to succeed. 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2</a:t>
            </a:r>
            <a:r>
              <a:rPr lang="en-GB" sz="3200" b="1" dirty="0"/>
              <a:t>. How</a:t>
            </a:r>
            <a:r>
              <a:rPr lang="en-GB" sz="3200" dirty="0"/>
              <a:t> - A consistent approach to teaching and learning within every phase, subject and lesson with the HPL ACPs as the foundation.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3</a:t>
            </a:r>
            <a:r>
              <a:rPr lang="en-GB" sz="3200" b="1" dirty="0"/>
              <a:t>. What – </a:t>
            </a:r>
            <a:r>
              <a:rPr lang="en-GB" sz="3200" dirty="0"/>
              <a:t>CCS students reaching their full potential, irrespective of prior attainment. (2018-2019 results!)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D96FF-8C79-452F-AE16-11608DF8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7" y="1706337"/>
            <a:ext cx="3770065" cy="4216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371D45-725D-4045-9FC4-9F09CA04CE3E}"/>
              </a:ext>
            </a:extLst>
          </p:cNvPr>
          <p:cNvSpPr txBox="1"/>
          <p:nvPr/>
        </p:nvSpPr>
        <p:spPr>
          <a:xfrm>
            <a:off x="728663" y="228471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HPL at CCS</a:t>
            </a:r>
          </a:p>
        </p:txBody>
      </p:sp>
    </p:spTree>
    <p:extLst>
      <p:ext uri="{BB962C8B-B14F-4D97-AF65-F5344CB8AC3E}">
        <p14:creationId xmlns:p14="http://schemas.microsoft.com/office/powerpoint/2010/main" val="12089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5C62-28A5-433B-9E17-976F28F8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Provisional KS4 2018 P8 figures - DfE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C151-C35E-4CBD-9ACF-515E45E25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99"/>
            <a:ext cx="10515600" cy="4351338"/>
          </a:xfrm>
        </p:spPr>
        <p:txBody>
          <a:bodyPr>
            <a:noAutofit/>
          </a:bodyPr>
          <a:lstStyle/>
          <a:p>
            <a:r>
              <a:rPr lang="en-GB" sz="3200" dirty="0"/>
              <a:t>Progress 8 score = </a:t>
            </a:r>
            <a:r>
              <a:rPr lang="en-GB" sz="3200" b="1" dirty="0"/>
              <a:t>+0.14  …..</a:t>
            </a:r>
            <a:r>
              <a:rPr lang="en-GB" sz="3200" dirty="0"/>
              <a:t> this is an increase from +0.06 last year. (figures may go up or down as the DFE have messed up!)</a:t>
            </a:r>
          </a:p>
          <a:p>
            <a:r>
              <a:rPr lang="en-GB" sz="3200" dirty="0"/>
              <a:t>HPA P8 score = -0.02 (HPAs performing roughly in line with expected progress on average – still room for improvement!)</a:t>
            </a:r>
            <a:br>
              <a:rPr lang="en-GB" sz="3200" dirty="0"/>
            </a:br>
            <a:r>
              <a:rPr lang="en-GB" sz="3200" dirty="0"/>
              <a:t>MPA P8 score = +0.29</a:t>
            </a:r>
            <a:br>
              <a:rPr lang="en-GB" sz="3200" dirty="0"/>
            </a:br>
            <a:r>
              <a:rPr lang="en-GB" sz="3200" dirty="0"/>
              <a:t>LPA P8 score = +0.33 </a:t>
            </a:r>
          </a:p>
          <a:p>
            <a:r>
              <a:rPr lang="en-GB" sz="3200" dirty="0"/>
              <a:t>English P8 = +0.08 (Lead Learners +0.22)</a:t>
            </a:r>
            <a:br>
              <a:rPr lang="en-GB" sz="3200" dirty="0"/>
            </a:br>
            <a:r>
              <a:rPr lang="en-GB" sz="3200" dirty="0"/>
              <a:t>Maths P8 = +0.10</a:t>
            </a:r>
            <a:br>
              <a:rPr lang="en-GB" sz="3200" dirty="0"/>
            </a:br>
            <a:r>
              <a:rPr lang="en-GB" sz="3200" dirty="0"/>
              <a:t>EBACC P8 = +0.13</a:t>
            </a:r>
            <a:br>
              <a:rPr lang="en-GB" sz="3200" dirty="0"/>
            </a:br>
            <a:r>
              <a:rPr lang="en-GB" sz="3200" dirty="0"/>
              <a:t>Open P8 = +0.20</a:t>
            </a:r>
          </a:p>
        </p:txBody>
      </p:sp>
    </p:spTree>
    <p:extLst>
      <p:ext uri="{BB962C8B-B14F-4D97-AF65-F5344CB8AC3E}">
        <p14:creationId xmlns:p14="http://schemas.microsoft.com/office/powerpoint/2010/main" val="325003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4308-EB34-4040-85C1-712A7A65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DA11-1A4E-415D-B539-DF5214F6D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C6050-06A2-4B4C-B955-5A290332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6" y="0"/>
            <a:ext cx="10800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0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092E-8A94-4224-A245-37247340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884E-910D-40F3-8518-5215225B0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60D58-1D5D-4F40-97D6-B8D86F26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19" y="0"/>
            <a:ext cx="10900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7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0E93-8C66-4173-B254-B3A23635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154A-62E6-42E5-827D-4D138EC26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92" y="1825625"/>
            <a:ext cx="4642607" cy="4351338"/>
          </a:xfrm>
        </p:spPr>
        <p:txBody>
          <a:bodyPr/>
          <a:lstStyle/>
          <a:p>
            <a:r>
              <a:rPr lang="en-GB" dirty="0"/>
              <a:t>Critical / logical thinking</a:t>
            </a:r>
          </a:p>
          <a:p>
            <a:r>
              <a:rPr lang="en-GB" dirty="0"/>
              <a:t>Precision</a:t>
            </a:r>
          </a:p>
          <a:p>
            <a:r>
              <a:rPr lang="en-GB" dirty="0"/>
              <a:t>Complex and multi-step problem solving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4A94A-9327-43F7-87C6-E2B4516E2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7" y="365125"/>
            <a:ext cx="5857195" cy="4235137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F097E64-B057-47EA-8618-6F7C24009F5F}"/>
              </a:ext>
            </a:extLst>
          </p:cNvPr>
          <p:cNvSpPr txBox="1"/>
          <p:nvPr/>
        </p:nvSpPr>
        <p:spPr>
          <a:xfrm>
            <a:off x="7493539" y="498951"/>
            <a:ext cx="2628265" cy="10579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>
                  <a:noFill/>
                </a:ln>
                <a:solidFill>
                  <a:srgbClr val="BF8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7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A829-3949-479A-8075-02428C23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13F41-B6B1-47B6-BDDF-B61F550FE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286" y="1825625"/>
            <a:ext cx="6085514" cy="4351338"/>
          </a:xfrm>
        </p:spPr>
        <p:txBody>
          <a:bodyPr/>
          <a:lstStyle/>
          <a:p>
            <a:r>
              <a:rPr lang="en-GB" dirty="0"/>
              <a:t>Generalisation</a:t>
            </a:r>
          </a:p>
          <a:p>
            <a:r>
              <a:rPr lang="en-GB" dirty="0"/>
              <a:t>Connection finding</a:t>
            </a:r>
          </a:p>
          <a:p>
            <a:r>
              <a:rPr lang="en-GB" dirty="0"/>
              <a:t>Big picture thinking</a:t>
            </a:r>
          </a:p>
          <a:p>
            <a:r>
              <a:rPr lang="en-GB" dirty="0"/>
              <a:t>Abstraction</a:t>
            </a:r>
          </a:p>
          <a:p>
            <a:r>
              <a:rPr lang="en-GB" dirty="0"/>
              <a:t>Imagination</a:t>
            </a:r>
          </a:p>
          <a:p>
            <a:r>
              <a:rPr lang="en-GB" dirty="0"/>
              <a:t>Seeing alternative perspectives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424AD-8BD8-4517-9834-C69BC1936F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1" y="445106"/>
            <a:ext cx="4476800" cy="403461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233BB145-3EEF-49DF-B06F-3B01B3EFF53F}"/>
              </a:ext>
            </a:extLst>
          </p:cNvPr>
          <p:cNvSpPr txBox="1"/>
          <p:nvPr/>
        </p:nvSpPr>
        <p:spPr>
          <a:xfrm>
            <a:off x="7226510" y="498951"/>
            <a:ext cx="1976120" cy="10579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1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A974-54FA-49CE-B948-462845FC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8F73-E460-48AD-B188-0FD690F1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936" y="1825625"/>
            <a:ext cx="5507864" cy="4351338"/>
          </a:xfrm>
        </p:spPr>
        <p:txBody>
          <a:bodyPr/>
          <a:lstStyle/>
          <a:p>
            <a:r>
              <a:rPr lang="en-GB" dirty="0"/>
              <a:t>Meta –cognition</a:t>
            </a:r>
          </a:p>
          <a:p>
            <a:r>
              <a:rPr lang="en-GB" dirty="0"/>
              <a:t>Self-regulation</a:t>
            </a:r>
          </a:p>
          <a:p>
            <a:r>
              <a:rPr lang="en-GB" dirty="0"/>
              <a:t>Strategy planning</a:t>
            </a:r>
          </a:p>
          <a:p>
            <a:r>
              <a:rPr lang="en-GB" dirty="0"/>
              <a:t>Intellectual confidence</a:t>
            </a:r>
          </a:p>
          <a:p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5599ACE-C876-425D-9429-D54A2AEC98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209725"/>
            <a:ext cx="5507864" cy="453837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22BC1B14-08E6-49C8-89E6-4E25156C87C6}"/>
              </a:ext>
            </a:extLst>
          </p:cNvPr>
          <p:cNvSpPr txBox="1"/>
          <p:nvPr/>
        </p:nvSpPr>
        <p:spPr>
          <a:xfrm>
            <a:off x="6464870" y="498951"/>
            <a:ext cx="3795395" cy="10579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>
                  <a:noFill/>
                </a:ln>
                <a:solidFill>
                  <a:srgbClr val="92D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Meta-thinking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3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0C2F-EC4D-4146-B46C-DAE1A8D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0068D-844E-4554-8837-57931EE0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626" y="1825625"/>
            <a:ext cx="5582174" cy="4351338"/>
          </a:xfrm>
        </p:spPr>
        <p:txBody>
          <a:bodyPr/>
          <a:lstStyle/>
          <a:p>
            <a:r>
              <a:rPr lang="en-GB" dirty="0"/>
              <a:t>Automaticity</a:t>
            </a:r>
          </a:p>
          <a:p>
            <a:r>
              <a:rPr lang="en-GB" dirty="0"/>
              <a:t>Speed and accuracy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23874-A9BA-45F4-A11D-4995CF5A97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7" y="418784"/>
            <a:ext cx="4970931" cy="3689189"/>
          </a:xfrm>
          <a:prstGeom prst="rect">
            <a:avLst/>
          </a:prstGeom>
          <a:ln w="38100">
            <a:solidFill>
              <a:srgbClr val="9999FF"/>
            </a:solidFill>
          </a:ln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E1781EF8-3418-4368-B613-C8712B2BDFBB}"/>
              </a:ext>
            </a:extLst>
          </p:cNvPr>
          <p:cNvSpPr txBox="1"/>
          <p:nvPr/>
        </p:nvSpPr>
        <p:spPr>
          <a:xfrm>
            <a:off x="7207066" y="498951"/>
            <a:ext cx="2442845" cy="10579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n>
                  <a:noFill/>
                </a:ln>
                <a:solidFill>
                  <a:srgbClr val="9999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Realising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9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5576D18F07B45AACD1DA43D0180BB" ma:contentTypeVersion="10" ma:contentTypeDescription="Create a new document." ma:contentTypeScope="" ma:versionID="bc1cddbcc4267ff2ff61b5aa5804921c">
  <xsd:schema xmlns:xsd="http://www.w3.org/2001/XMLSchema" xmlns:xs="http://www.w3.org/2001/XMLSchema" xmlns:p="http://schemas.microsoft.com/office/2006/metadata/properties" xmlns:ns2="49be1582-01cb-402f-b61d-49502c721104" targetNamespace="http://schemas.microsoft.com/office/2006/metadata/properties" ma:root="true" ma:fieldsID="7bb6940ba75fa01a08084482895f3f78" ns2:_="">
    <xsd:import namespace="49be1582-01cb-402f-b61d-49502c7211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e1582-01cb-402f-b61d-49502c721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F5CE1C-B92B-4943-A010-06B0E62C8F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4EB011-8C6F-40A5-9260-7167AC33452B}"/>
</file>

<file path=customXml/itemProps3.xml><?xml version="1.0" encoding="utf-8"?>
<ds:datastoreItem xmlns:ds="http://schemas.openxmlformats.org/officeDocument/2006/customXml" ds:itemID="{53313131-D2F6-45D1-A38D-0CECD82F5C60}">
  <ds:schemaRefs>
    <ds:schemaRef ds:uri="http://schemas.microsoft.com/office/2006/documentManagement/types"/>
    <ds:schemaRef ds:uri="cf73a52e-e824-48c2-9b80-39472f80f5b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f6bdff69-7a5b-4d3c-83f5-69ce08c5eb6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458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Provisional KS4 2018 P8 figures - DfE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HPL Creating in action……………</vt:lpstr>
      <vt:lpstr>Shared planning…………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Colman</dc:creator>
  <cp:lastModifiedBy>Andrew Fisher</cp:lastModifiedBy>
  <cp:revision>10</cp:revision>
  <dcterms:created xsi:type="dcterms:W3CDTF">2019-10-02T11:17:45Z</dcterms:created>
  <dcterms:modified xsi:type="dcterms:W3CDTF">2021-10-19T13:51:04Z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1625997</vt:lpwstr>
  </property>
  <property fmtid="{D5CDD505-2E9C-101B-9397-08002B2CF9AE}" pid="3" name="NXPowerLiteSettings">
    <vt:lpwstr>C6000400038000</vt:lpwstr>
  </property>
  <property fmtid="{D5CDD505-2E9C-101B-9397-08002B2CF9AE}" pid="4" name="NXPowerLiteVersion">
    <vt:lpwstr>S7.1.21</vt:lpwstr>
  </property>
  <property fmtid="{D5CDD505-2E9C-101B-9397-08002B2CF9AE}" pid="5" name="ContentTypeId">
    <vt:lpwstr>0x0101009965576D18F07B45AACD1DA43D0180BB</vt:lpwstr>
  </property>
  <property fmtid="{D5CDD505-2E9C-101B-9397-08002B2CF9AE}" pid="6" name="Order">
    <vt:r8>4147800</vt:r8>
  </property>
</Properties>
</file>