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2"/>
  </p:notesMasterIdLst>
  <p:sldIdLst>
    <p:sldId id="257" r:id="rId6"/>
    <p:sldId id="1100" r:id="rId7"/>
    <p:sldId id="1086" r:id="rId8"/>
    <p:sldId id="258" r:id="rId9"/>
    <p:sldId id="1088" r:id="rId10"/>
    <p:sldId id="259" r:id="rId11"/>
    <p:sldId id="260" r:id="rId12"/>
    <p:sldId id="261" r:id="rId13"/>
    <p:sldId id="262" r:id="rId14"/>
    <p:sldId id="263" r:id="rId15"/>
    <p:sldId id="264" r:id="rId16"/>
    <p:sldId id="1089" r:id="rId17"/>
    <p:sldId id="1081" r:id="rId18"/>
    <p:sldId id="1080" r:id="rId19"/>
    <p:sldId id="1082" r:id="rId20"/>
    <p:sldId id="108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3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Husband" userId="9852b761-48e2-4f2e-8390-5dfe916c1fc5" providerId="ADAL" clId="{70BD4DCD-51A2-43AB-BCFF-33944BCDDC55}"/>
    <pc:docChg chg="undo custSel delSld modSld">
      <pc:chgData name="Elizabeth Husband" userId="9852b761-48e2-4f2e-8390-5dfe916c1fc5" providerId="ADAL" clId="{70BD4DCD-51A2-43AB-BCFF-33944BCDDC55}" dt="2021-09-16T08:28:02.180" v="20" actId="13926"/>
      <pc:docMkLst>
        <pc:docMk/>
      </pc:docMkLst>
      <pc:sldChg chg="modSp mod">
        <pc:chgData name="Elizabeth Husband" userId="9852b761-48e2-4f2e-8390-5dfe916c1fc5" providerId="ADAL" clId="{70BD4DCD-51A2-43AB-BCFF-33944BCDDC55}" dt="2021-09-16T08:27:01.219" v="9" actId="13926"/>
        <pc:sldMkLst>
          <pc:docMk/>
          <pc:sldMk cId="2827125670" sldId="259"/>
        </pc:sldMkLst>
        <pc:spChg chg="mod">
          <ac:chgData name="Elizabeth Husband" userId="9852b761-48e2-4f2e-8390-5dfe916c1fc5" providerId="ADAL" clId="{70BD4DCD-51A2-43AB-BCFF-33944BCDDC55}" dt="2021-09-16T08:27:01.219" v="9" actId="13926"/>
          <ac:spMkLst>
            <pc:docMk/>
            <pc:sldMk cId="2827125670" sldId="259"/>
            <ac:spMk id="3" creationId="{09BB1E15-86DC-45CF-AD21-B694A61B3616}"/>
          </ac:spMkLst>
        </pc:spChg>
      </pc:sldChg>
      <pc:sldChg chg="modSp mod">
        <pc:chgData name="Elizabeth Husband" userId="9852b761-48e2-4f2e-8390-5dfe916c1fc5" providerId="ADAL" clId="{70BD4DCD-51A2-43AB-BCFF-33944BCDDC55}" dt="2021-09-16T08:27:09.346" v="10" actId="13926"/>
        <pc:sldMkLst>
          <pc:docMk/>
          <pc:sldMk cId="1541725650" sldId="260"/>
        </pc:sldMkLst>
        <pc:spChg chg="mod">
          <ac:chgData name="Elizabeth Husband" userId="9852b761-48e2-4f2e-8390-5dfe916c1fc5" providerId="ADAL" clId="{70BD4DCD-51A2-43AB-BCFF-33944BCDDC55}" dt="2021-09-16T08:27:09.346" v="10" actId="13926"/>
          <ac:spMkLst>
            <pc:docMk/>
            <pc:sldMk cId="1541725650" sldId="260"/>
            <ac:spMk id="3" creationId="{ECF1D6A3-0406-469D-81C9-D3A2395A7DFB}"/>
          </ac:spMkLst>
        </pc:spChg>
      </pc:sldChg>
      <pc:sldChg chg="modSp mod">
        <pc:chgData name="Elizabeth Husband" userId="9852b761-48e2-4f2e-8390-5dfe916c1fc5" providerId="ADAL" clId="{70BD4DCD-51A2-43AB-BCFF-33944BCDDC55}" dt="2021-09-16T08:27:14.890" v="11" actId="13926"/>
        <pc:sldMkLst>
          <pc:docMk/>
          <pc:sldMk cId="3094496480" sldId="261"/>
        </pc:sldMkLst>
        <pc:spChg chg="mod">
          <ac:chgData name="Elizabeth Husband" userId="9852b761-48e2-4f2e-8390-5dfe916c1fc5" providerId="ADAL" clId="{70BD4DCD-51A2-43AB-BCFF-33944BCDDC55}" dt="2021-09-16T08:27:14.890" v="11" actId="13926"/>
          <ac:spMkLst>
            <pc:docMk/>
            <pc:sldMk cId="3094496480" sldId="261"/>
            <ac:spMk id="3" creationId="{AEB426A2-8DD0-4AF9-9908-C53ED25B1BCF}"/>
          </ac:spMkLst>
        </pc:spChg>
      </pc:sldChg>
      <pc:sldChg chg="modSp mod">
        <pc:chgData name="Elizabeth Husband" userId="9852b761-48e2-4f2e-8390-5dfe916c1fc5" providerId="ADAL" clId="{70BD4DCD-51A2-43AB-BCFF-33944BCDDC55}" dt="2021-09-16T08:27:21.625" v="12" actId="13926"/>
        <pc:sldMkLst>
          <pc:docMk/>
          <pc:sldMk cId="1463667537" sldId="262"/>
        </pc:sldMkLst>
        <pc:spChg chg="mod">
          <ac:chgData name="Elizabeth Husband" userId="9852b761-48e2-4f2e-8390-5dfe916c1fc5" providerId="ADAL" clId="{70BD4DCD-51A2-43AB-BCFF-33944BCDDC55}" dt="2021-09-16T08:27:21.625" v="12" actId="13926"/>
          <ac:spMkLst>
            <pc:docMk/>
            <pc:sldMk cId="1463667537" sldId="262"/>
            <ac:spMk id="3" creationId="{FBAC3325-5AE3-4ECD-9DAE-222E91FDF60A}"/>
          </ac:spMkLst>
        </pc:spChg>
      </pc:sldChg>
      <pc:sldChg chg="modSp mod">
        <pc:chgData name="Elizabeth Husband" userId="9852b761-48e2-4f2e-8390-5dfe916c1fc5" providerId="ADAL" clId="{70BD4DCD-51A2-43AB-BCFF-33944BCDDC55}" dt="2021-09-16T08:27:28.218" v="13" actId="13926"/>
        <pc:sldMkLst>
          <pc:docMk/>
          <pc:sldMk cId="600390683" sldId="263"/>
        </pc:sldMkLst>
        <pc:spChg chg="mod">
          <ac:chgData name="Elizabeth Husband" userId="9852b761-48e2-4f2e-8390-5dfe916c1fc5" providerId="ADAL" clId="{70BD4DCD-51A2-43AB-BCFF-33944BCDDC55}" dt="2021-09-16T08:27:28.218" v="13" actId="13926"/>
          <ac:spMkLst>
            <pc:docMk/>
            <pc:sldMk cId="600390683" sldId="263"/>
            <ac:spMk id="3" creationId="{2BE00BD8-428D-43F2-B99A-17FBB1F81C10}"/>
          </ac:spMkLst>
        </pc:spChg>
      </pc:sldChg>
      <pc:sldChg chg="modSp mod">
        <pc:chgData name="Elizabeth Husband" userId="9852b761-48e2-4f2e-8390-5dfe916c1fc5" providerId="ADAL" clId="{70BD4DCD-51A2-43AB-BCFF-33944BCDDC55}" dt="2021-09-16T08:27:33.833" v="14" actId="13926"/>
        <pc:sldMkLst>
          <pc:docMk/>
          <pc:sldMk cId="4174740744" sldId="264"/>
        </pc:sldMkLst>
        <pc:spChg chg="mod">
          <ac:chgData name="Elizabeth Husband" userId="9852b761-48e2-4f2e-8390-5dfe916c1fc5" providerId="ADAL" clId="{70BD4DCD-51A2-43AB-BCFF-33944BCDDC55}" dt="2021-09-16T08:27:33.833" v="14" actId="13926"/>
          <ac:spMkLst>
            <pc:docMk/>
            <pc:sldMk cId="4174740744" sldId="264"/>
            <ac:spMk id="3" creationId="{AFF7BE94-196F-4C90-8FD7-3E543397DE86}"/>
          </ac:spMkLst>
        </pc:spChg>
      </pc:sldChg>
      <pc:sldChg chg="del">
        <pc:chgData name="Elizabeth Husband" userId="9852b761-48e2-4f2e-8390-5dfe916c1fc5" providerId="ADAL" clId="{70BD4DCD-51A2-43AB-BCFF-33944BCDDC55}" dt="2021-09-16T08:26:37.847" v="6" actId="47"/>
        <pc:sldMkLst>
          <pc:docMk/>
          <pc:sldMk cId="2000139536" sldId="1079"/>
        </pc:sldMkLst>
      </pc:sldChg>
      <pc:sldChg chg="modSp mod">
        <pc:chgData name="Elizabeth Husband" userId="9852b761-48e2-4f2e-8390-5dfe916c1fc5" providerId="ADAL" clId="{70BD4DCD-51A2-43AB-BCFF-33944BCDDC55}" dt="2021-09-16T08:26:13.951" v="4" actId="6549"/>
        <pc:sldMkLst>
          <pc:docMk/>
          <pc:sldMk cId="3999717405" sldId="1086"/>
        </pc:sldMkLst>
        <pc:spChg chg="mod">
          <ac:chgData name="Elizabeth Husband" userId="9852b761-48e2-4f2e-8390-5dfe916c1fc5" providerId="ADAL" clId="{70BD4DCD-51A2-43AB-BCFF-33944BCDDC55}" dt="2021-09-16T08:26:13.951" v="4" actId="6549"/>
          <ac:spMkLst>
            <pc:docMk/>
            <pc:sldMk cId="3999717405" sldId="1086"/>
            <ac:spMk id="3" creationId="{724C28E5-46C3-4E61-B7E2-048D8C85B06D}"/>
          </ac:spMkLst>
        </pc:spChg>
      </pc:sldChg>
      <pc:sldChg chg="del">
        <pc:chgData name="Elizabeth Husband" userId="9852b761-48e2-4f2e-8390-5dfe916c1fc5" providerId="ADAL" clId="{70BD4DCD-51A2-43AB-BCFF-33944BCDDC55}" dt="2021-09-16T08:25:58.846" v="0" actId="47"/>
        <pc:sldMkLst>
          <pc:docMk/>
          <pc:sldMk cId="3169561830" sldId="1087"/>
        </pc:sldMkLst>
      </pc:sldChg>
      <pc:sldChg chg="modSp mod">
        <pc:chgData name="Elizabeth Husband" userId="9852b761-48e2-4f2e-8390-5dfe916c1fc5" providerId="ADAL" clId="{70BD4DCD-51A2-43AB-BCFF-33944BCDDC55}" dt="2021-09-16T08:26:56.660" v="8" actId="13926"/>
        <pc:sldMkLst>
          <pc:docMk/>
          <pc:sldMk cId="483254615" sldId="1088"/>
        </pc:sldMkLst>
        <pc:spChg chg="mod">
          <ac:chgData name="Elizabeth Husband" userId="9852b761-48e2-4f2e-8390-5dfe916c1fc5" providerId="ADAL" clId="{70BD4DCD-51A2-43AB-BCFF-33944BCDDC55}" dt="2021-09-16T08:26:56.660" v="8" actId="13926"/>
          <ac:spMkLst>
            <pc:docMk/>
            <pc:sldMk cId="483254615" sldId="1088"/>
            <ac:spMk id="3" creationId="{CC8FC044-F57B-454C-9CE7-C546FA108961}"/>
          </ac:spMkLst>
        </pc:spChg>
      </pc:sldChg>
      <pc:sldChg chg="modSp mod">
        <pc:chgData name="Elizabeth Husband" userId="9852b761-48e2-4f2e-8390-5dfe916c1fc5" providerId="ADAL" clId="{70BD4DCD-51A2-43AB-BCFF-33944BCDDC55}" dt="2021-09-16T08:28:02.180" v="20" actId="13926"/>
        <pc:sldMkLst>
          <pc:docMk/>
          <pc:sldMk cId="857107256" sldId="1089"/>
        </pc:sldMkLst>
        <pc:spChg chg="mod">
          <ac:chgData name="Elizabeth Husband" userId="9852b761-48e2-4f2e-8390-5dfe916c1fc5" providerId="ADAL" clId="{70BD4DCD-51A2-43AB-BCFF-33944BCDDC55}" dt="2021-09-16T08:28:02.180" v="20" actId="13926"/>
          <ac:spMkLst>
            <pc:docMk/>
            <pc:sldMk cId="857107256" sldId="1089"/>
            <ac:spMk id="3" creationId="{8FEF69A0-8049-44DB-99EC-71391E358A5D}"/>
          </ac:spMkLst>
        </pc:spChg>
      </pc:sldChg>
      <pc:sldChg chg="del">
        <pc:chgData name="Elizabeth Husband" userId="9852b761-48e2-4f2e-8390-5dfe916c1fc5" providerId="ADAL" clId="{70BD4DCD-51A2-43AB-BCFF-33944BCDDC55}" dt="2021-09-16T08:26:24.406" v="5" actId="47"/>
        <pc:sldMkLst>
          <pc:docMk/>
          <pc:sldMk cId="2102763634" sldId="1091"/>
        </pc:sldMkLst>
      </pc:sldChg>
      <pc:sldChg chg="del">
        <pc:chgData name="Elizabeth Husband" userId="9852b761-48e2-4f2e-8390-5dfe916c1fc5" providerId="ADAL" clId="{70BD4DCD-51A2-43AB-BCFF-33944BCDDC55}" dt="2021-09-16T08:27:46.458" v="16" actId="47"/>
        <pc:sldMkLst>
          <pc:docMk/>
          <pc:sldMk cId="4277060046" sldId="1095"/>
        </pc:sldMkLst>
      </pc:sldChg>
      <pc:sldChg chg="del">
        <pc:chgData name="Elizabeth Husband" userId="9852b761-48e2-4f2e-8390-5dfe916c1fc5" providerId="ADAL" clId="{70BD4DCD-51A2-43AB-BCFF-33944BCDDC55}" dt="2021-09-16T08:26:39.688" v="7" actId="47"/>
        <pc:sldMkLst>
          <pc:docMk/>
          <pc:sldMk cId="3399775737" sldId="1098"/>
        </pc:sldMkLst>
      </pc:sldChg>
      <pc:sldChg chg="del">
        <pc:chgData name="Elizabeth Husband" userId="9852b761-48e2-4f2e-8390-5dfe916c1fc5" providerId="ADAL" clId="{70BD4DCD-51A2-43AB-BCFF-33944BCDDC55}" dt="2021-09-16T08:27:40.545" v="15" actId="47"/>
        <pc:sldMkLst>
          <pc:docMk/>
          <pc:sldMk cId="1500823989" sldId="10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F6AB2F-CB86-41ED-8202-832BC98847BE}" type="datetimeFigureOut">
              <a:rPr lang="en-GB" smtClean="0"/>
              <a:t>16/09/2021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BE0DF-2DE4-4E47-A901-24DFA91D9E81}" type="slidenum">
              <a:rPr lang="en-GB" smtClean="0"/>
              <a:t>‹#›</a:t>
            </a:fld>
            <a:endParaRPr lang="en-GB"/>
          </a:p>
        </p:txBody>
      </p:sp>
    </p:spTree>
    <p:extLst>
      <p:ext uri="{BB962C8B-B14F-4D97-AF65-F5344CB8AC3E}">
        <p14:creationId xmlns:p14="http://schemas.microsoft.com/office/powerpoint/2010/main" val="1489551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minute reflection to consider how each pillar might fit in to your experience.</a:t>
            </a:r>
          </a:p>
        </p:txBody>
      </p:sp>
      <p:sp>
        <p:nvSpPr>
          <p:cNvPr id="4" name="Slide Number Placeholder 3"/>
          <p:cNvSpPr>
            <a:spLocks noGrp="1"/>
          </p:cNvSpPr>
          <p:nvPr>
            <p:ph type="sldNum" sz="quarter" idx="5"/>
          </p:nvPr>
        </p:nvSpPr>
        <p:spPr/>
        <p:txBody>
          <a:bodyPr/>
          <a:lstStyle/>
          <a:p>
            <a:fld id="{616BE0DF-2DE4-4E47-A901-24DFA91D9E81}" type="slidenum">
              <a:rPr lang="en-GB" smtClean="0"/>
              <a:t>4</a:t>
            </a:fld>
            <a:endParaRPr lang="en-GB"/>
          </a:p>
        </p:txBody>
      </p:sp>
    </p:spTree>
    <p:extLst>
      <p:ext uri="{BB962C8B-B14F-4D97-AF65-F5344CB8AC3E}">
        <p14:creationId xmlns:p14="http://schemas.microsoft.com/office/powerpoint/2010/main" val="13427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37DF8E-96F8-4B5E-82A4-6169CA60B07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792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474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4278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7070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391B1-E911-4E9C-B67F-86F0AE9782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5372B8-BDC7-4AA4-9D18-9594B0EC7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DB082C1-EDB2-4030-8290-3C70FD565C82}"/>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800E77FF-2A7D-4478-901F-2C14107A95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4E8941-6073-41FF-9DC9-EC9BBAFACB92}"/>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1203768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F1268-8FD3-4D8A-8536-E4AE5C262F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04F16C-B6D4-47F7-89AA-D1DF25B819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389C6D-796C-47A2-AC55-4C084343E51D}"/>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68FA5FA0-FE79-4F5F-AF56-8AB8CBEAA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D20A0-2302-4583-811E-BAF32AE46E5D}"/>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1763884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D9A3A-1207-4F05-8AD4-06A7F2F0A5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17F3F37-AB12-4DDB-8B93-9C8235DA6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6BE164-7305-4B2F-ADEA-EF5C25732E12}"/>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7995E59D-5AC0-47BC-B68C-3645788CFD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9D9E2-EE22-4658-B9E0-E512CDB84138}"/>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1312870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7441-6D84-4DE9-988F-18DBB8E5A1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D8F1DD-308C-4DCF-AECE-E65834B7AF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F1B3D6-814F-4A9C-A407-2D55884C5C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14D0DA4-DE2F-461C-A1B2-895B90F5B1AE}"/>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6" name="Footer Placeholder 5">
            <a:extLst>
              <a:ext uri="{FF2B5EF4-FFF2-40B4-BE49-F238E27FC236}">
                <a16:creationId xmlns:a16="http://schemas.microsoft.com/office/drawing/2014/main" id="{19F441AF-4836-422A-BE58-4FDE866DA5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34BC22-243D-4F8B-A0AA-A1AADF4A188B}"/>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85327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28129-5B07-496A-B9F7-BB614C7180A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307B83-AD73-4CE7-8737-D9EB39A3EE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AEA4EF-8FE3-4AC5-896A-B87111AB66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9A6BF25-4A42-4820-AC54-F5669E5E7A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486129-744D-44FC-A05E-6E89054B8D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3EFA30-D414-45A2-BA1C-A6F3BC200F8F}"/>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8" name="Footer Placeholder 7">
            <a:extLst>
              <a:ext uri="{FF2B5EF4-FFF2-40B4-BE49-F238E27FC236}">
                <a16:creationId xmlns:a16="http://schemas.microsoft.com/office/drawing/2014/main" id="{5BE39B71-C63A-4A4A-B2DB-55BAA263D1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F20576E-DCE3-46BD-8264-6536756A7EDC}"/>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336029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63AA-5CCA-44FF-81F5-055D99CE3DC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C52B46-6A80-45B6-851E-2C60882A9808}"/>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4" name="Footer Placeholder 3">
            <a:extLst>
              <a:ext uri="{FF2B5EF4-FFF2-40B4-BE49-F238E27FC236}">
                <a16:creationId xmlns:a16="http://schemas.microsoft.com/office/drawing/2014/main" id="{96E17BB2-9B38-49F0-AD3E-7222EF72A59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E01D0B6-E8C1-4484-BF2D-2874455FADD2}"/>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2558697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20C6DF-81D7-4519-A21F-7613F63F8309}"/>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3" name="Footer Placeholder 2">
            <a:extLst>
              <a:ext uri="{FF2B5EF4-FFF2-40B4-BE49-F238E27FC236}">
                <a16:creationId xmlns:a16="http://schemas.microsoft.com/office/drawing/2014/main" id="{3D4FB5FE-F12B-437F-8E99-3A6B891CB0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4A3232-831C-4D69-9776-1FB8D638B46A}"/>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707570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8A62-C4EB-4188-ADCF-ADFFA0ADE0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46346B4-0579-4988-8A2D-64F4E923F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4BEBE2-F18B-45E1-96AF-294CD3E26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2CAE87-EF1A-4A93-864C-B163A7D7F7CA}"/>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6" name="Footer Placeholder 5">
            <a:extLst>
              <a:ext uri="{FF2B5EF4-FFF2-40B4-BE49-F238E27FC236}">
                <a16:creationId xmlns:a16="http://schemas.microsoft.com/office/drawing/2014/main" id="{6E76FA62-0404-49D0-867A-AB7C1D8B6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1492B9-FE99-4522-A62B-4BF6BD8660DA}"/>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2065949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84336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C1808-FFF6-4C18-9438-164479820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AA380C-FDB7-49D8-A9E4-18225B0F0B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2F7340-D429-4162-9074-BDFBE14AFA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8A4430-07E9-41DF-9E84-E1A77E3A90CD}"/>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6" name="Footer Placeholder 5">
            <a:extLst>
              <a:ext uri="{FF2B5EF4-FFF2-40B4-BE49-F238E27FC236}">
                <a16:creationId xmlns:a16="http://schemas.microsoft.com/office/drawing/2014/main" id="{49BAFC68-80A5-4D03-BA2B-5C1F0C9FE2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6DBDC7-3C00-4095-A7BA-37029491096A}"/>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7572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02119-5DFA-47B6-9EFC-2D2BE1B516B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A1E5AD-306C-48BA-869D-900C3D6EAF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5B7EC9-3BE0-4DA4-8D1F-7E8A7C9A5D92}"/>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96EC3FCC-01AD-41DB-9E7B-FBBF5A0A0E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D2FD79-D6A1-4938-B592-48975DEA2882}"/>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30843145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08F148-7F0A-4429-B7F3-1663EF8543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773465-D2C5-4B87-A88E-487CB387A5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2F9D26-6FE9-4CB1-B653-6511DA294D19}"/>
              </a:ext>
            </a:extLst>
          </p:cNvPr>
          <p:cNvSpPr>
            <a:spLocks noGrp="1"/>
          </p:cNvSpPr>
          <p:nvPr>
            <p:ph type="dt" sz="half" idx="10"/>
          </p:nvPr>
        </p:nvSpPr>
        <p:spPr/>
        <p:txBody>
          <a:body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F1209F2E-BB57-4CAD-8772-EB192D99C2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0FE588-5BF2-4203-9977-294213DEF626}"/>
              </a:ext>
            </a:extLst>
          </p:cNvPr>
          <p:cNvSpPr>
            <a:spLocks noGrp="1"/>
          </p:cNvSpPr>
          <p:nvPr>
            <p:ph type="sldNum" sz="quarter" idx="12"/>
          </p:nvPr>
        </p:nvSpPr>
        <p:spPr/>
        <p:txBody>
          <a:bodyPr/>
          <a:lstStyle/>
          <a:p>
            <a:fld id="{513A06EA-90B5-4BAA-9B30-0C53CBC26622}" type="slidenum">
              <a:rPr lang="en-GB" smtClean="0"/>
              <a:t>‹#›</a:t>
            </a:fld>
            <a:endParaRPr lang="en-GB"/>
          </a:p>
        </p:txBody>
      </p:sp>
    </p:spTree>
    <p:extLst>
      <p:ext uri="{BB962C8B-B14F-4D97-AF65-F5344CB8AC3E}">
        <p14:creationId xmlns:p14="http://schemas.microsoft.com/office/powerpoint/2010/main" val="1647084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5773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7228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60751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2528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9023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42422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9940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0091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4D222C-3948-4CE6-A74E-53CF64686C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EAC8206-53F7-4D66-9E71-BEAE4EED3D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FFA5BF-2FC4-4459-B3E2-E05C12CE7C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E3EDC-E383-4403-A3E3-A4BE80CCA16B}" type="datetimeFigureOut">
              <a:rPr lang="en-GB" smtClean="0"/>
              <a:t>16/09/2021</a:t>
            </a:fld>
            <a:endParaRPr lang="en-GB"/>
          </a:p>
        </p:txBody>
      </p:sp>
      <p:sp>
        <p:nvSpPr>
          <p:cNvPr id="5" name="Footer Placeholder 4">
            <a:extLst>
              <a:ext uri="{FF2B5EF4-FFF2-40B4-BE49-F238E27FC236}">
                <a16:creationId xmlns:a16="http://schemas.microsoft.com/office/drawing/2014/main" id="{AB47F787-7C7A-43C9-8B4E-82CF8A01B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E293914-6E06-4F6D-80B0-C93C67052E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A06EA-90B5-4BAA-9B30-0C53CBC26622}" type="slidenum">
              <a:rPr lang="en-GB" smtClean="0"/>
              <a:t>‹#›</a:t>
            </a:fld>
            <a:endParaRPr lang="en-GB"/>
          </a:p>
        </p:txBody>
      </p:sp>
    </p:spTree>
    <p:extLst>
      <p:ext uri="{BB962C8B-B14F-4D97-AF65-F5344CB8AC3E}">
        <p14:creationId xmlns:p14="http://schemas.microsoft.com/office/powerpoint/2010/main" val="24189889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50449" y="4445251"/>
            <a:ext cx="10901471" cy="1350712"/>
          </a:xfrm>
          <a:noFill/>
        </p:spPr>
        <p:txBody>
          <a:bodyPr>
            <a:normAutofit/>
          </a:bodyPr>
          <a:lstStyle/>
          <a:p>
            <a:r>
              <a:rPr lang="en-US" sz="4200">
                <a:cs typeface="Calibri Light"/>
              </a:rPr>
              <a:t>How do CCS High Performance Learners think and behave? </a:t>
            </a:r>
          </a:p>
        </p:txBody>
      </p:sp>
      <p:sp>
        <p:nvSpPr>
          <p:cNvPr id="9"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8565" y="503573"/>
            <a:ext cx="7134870"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icture containing text&#10;&#10;Description automatically generated">
            <a:extLst>
              <a:ext uri="{FF2B5EF4-FFF2-40B4-BE49-F238E27FC236}">
                <a16:creationId xmlns:a16="http://schemas.microsoft.com/office/drawing/2014/main" id="{618C8910-BA98-4267-A1AC-E4FE0A3AB0A4}"/>
              </a:ext>
            </a:extLst>
          </p:cNvPr>
          <p:cNvPicPr>
            <a:picLocks noChangeAspect="1"/>
          </p:cNvPicPr>
          <p:nvPr/>
        </p:nvPicPr>
        <p:blipFill rotWithShape="1">
          <a:blip r:embed="rId2">
            <a:extLst>
              <a:ext uri="{28A0092B-C50C-407E-A947-70E740481C1C}">
                <a14:useLocalDpi xmlns:a14="http://schemas.microsoft.com/office/drawing/2010/main" val="0"/>
              </a:ext>
            </a:extLst>
          </a:blip>
          <a:srcRect t="11166" r="-1" b="-1"/>
          <a:stretch/>
        </p:blipFill>
        <p:spPr>
          <a:xfrm>
            <a:off x="3803784" y="656313"/>
            <a:ext cx="4584431" cy="2205949"/>
          </a:xfrm>
          <a:prstGeom prst="rect">
            <a:avLst/>
          </a:prstGeom>
          <a:effectLst/>
        </p:spPr>
      </p:pic>
      <p:sp>
        <p:nvSpPr>
          <p:cNvPr id="3" name="AutoShape 2">
            <a:extLst>
              <a:ext uri="{FF2B5EF4-FFF2-40B4-BE49-F238E27FC236}">
                <a16:creationId xmlns:a16="http://schemas.microsoft.com/office/drawing/2014/main" id="{048564C1-FF06-480C-A610-B00B798CE6B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a:extLst>
              <a:ext uri="{FF2B5EF4-FFF2-40B4-BE49-F238E27FC236}">
                <a16:creationId xmlns:a16="http://schemas.microsoft.com/office/drawing/2014/main" id="{C30D1FF3-20B0-4D7F-95A8-CA55B3605A60}"/>
              </a:ext>
            </a:extLst>
          </p:cNvPr>
          <p:cNvPicPr>
            <a:picLocks noChangeAspect="1"/>
          </p:cNvPicPr>
          <p:nvPr/>
        </p:nvPicPr>
        <p:blipFill>
          <a:blip r:embed="rId3"/>
          <a:stretch>
            <a:fillRect/>
          </a:stretch>
        </p:blipFill>
        <p:spPr>
          <a:xfrm>
            <a:off x="2714625" y="2862262"/>
            <a:ext cx="6762750" cy="113347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04181-4D6F-4E81-ABF7-1311964E572E}"/>
              </a:ext>
            </a:extLst>
          </p:cNvPr>
          <p:cNvSpPr>
            <a:spLocks noGrp="1"/>
          </p:cNvSpPr>
          <p:nvPr>
            <p:ph type="title"/>
          </p:nvPr>
        </p:nvSpPr>
        <p:spPr/>
        <p:txBody>
          <a:bodyPr/>
          <a:lstStyle/>
          <a:p>
            <a:r>
              <a:rPr lang="en-GB" b="1"/>
              <a:t>Parental Engagement</a:t>
            </a:r>
          </a:p>
        </p:txBody>
      </p:sp>
      <p:sp>
        <p:nvSpPr>
          <p:cNvPr id="3" name="Content Placeholder 2">
            <a:extLst>
              <a:ext uri="{FF2B5EF4-FFF2-40B4-BE49-F238E27FC236}">
                <a16:creationId xmlns:a16="http://schemas.microsoft.com/office/drawing/2014/main" id="{2BE00BD8-428D-43F2-B99A-17FBB1F81C10}"/>
              </a:ext>
            </a:extLst>
          </p:cNvPr>
          <p:cNvSpPr>
            <a:spLocks noGrp="1"/>
          </p:cNvSpPr>
          <p:nvPr>
            <p:ph idx="1"/>
          </p:nvPr>
        </p:nvSpPr>
        <p:spPr/>
        <p:txBody>
          <a:bodyPr>
            <a:normAutofit lnSpcReduction="10000"/>
          </a:bodyPr>
          <a:lstStyle/>
          <a:p>
            <a:pPr marL="0" indent="0">
              <a:buNone/>
            </a:pPr>
            <a:r>
              <a:rPr lang="en-GB" dirty="0"/>
              <a:t>Parental engagement in their child’s learning has been found to have a profound effect on progress rates. A 10% dividend when a parent is generally interested and up to 15% when the parent shows strong interest. Parental involvement in a child’s schooling for a child between the ages of 7 and 16 is a more powerful force than family background, size of family or level of parental education. Parental involvement has a significant effect on pupil achievement throughout the years of schooling. Educational failure is increased by lack of parental interest in schooling. In particular, a father’s interest in a child’s schooling is strongly linked to educational outcomes for the child. Many parents want to be involved in their children’s education. In a recent study in England 72% of parents said that they wanted more involvement.</a:t>
            </a:r>
          </a:p>
        </p:txBody>
      </p:sp>
      <p:pic>
        <p:nvPicPr>
          <p:cNvPr id="5" name="Picture 4">
            <a:extLst>
              <a:ext uri="{FF2B5EF4-FFF2-40B4-BE49-F238E27FC236}">
                <a16:creationId xmlns:a16="http://schemas.microsoft.com/office/drawing/2014/main" id="{7D741644-AE50-40C4-8C12-5B183B1A0DFF}"/>
              </a:ext>
            </a:extLst>
          </p:cNvPr>
          <p:cNvPicPr>
            <a:picLocks noChangeAspect="1"/>
          </p:cNvPicPr>
          <p:nvPr/>
        </p:nvPicPr>
        <p:blipFill>
          <a:blip r:embed="rId2"/>
          <a:stretch>
            <a:fillRect/>
          </a:stretch>
        </p:blipFill>
        <p:spPr>
          <a:xfrm>
            <a:off x="10929937" y="217374"/>
            <a:ext cx="847725" cy="2514600"/>
          </a:xfrm>
          <a:prstGeom prst="rect">
            <a:avLst/>
          </a:prstGeom>
        </p:spPr>
      </p:pic>
    </p:spTree>
    <p:extLst>
      <p:ext uri="{BB962C8B-B14F-4D97-AF65-F5344CB8AC3E}">
        <p14:creationId xmlns:p14="http://schemas.microsoft.com/office/powerpoint/2010/main" val="60039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9DCEF-D6D3-4D5A-902D-BDBDDA0FF281}"/>
              </a:ext>
            </a:extLst>
          </p:cNvPr>
          <p:cNvSpPr>
            <a:spLocks noGrp="1"/>
          </p:cNvSpPr>
          <p:nvPr>
            <p:ph type="title"/>
          </p:nvPr>
        </p:nvSpPr>
        <p:spPr/>
        <p:txBody>
          <a:bodyPr/>
          <a:lstStyle/>
          <a:p>
            <a:r>
              <a:rPr lang="en-GB" b="1"/>
              <a:t>Students taking control of their own learning journey</a:t>
            </a:r>
          </a:p>
        </p:txBody>
      </p:sp>
      <p:sp>
        <p:nvSpPr>
          <p:cNvPr id="3" name="Content Placeholder 2">
            <a:extLst>
              <a:ext uri="{FF2B5EF4-FFF2-40B4-BE49-F238E27FC236}">
                <a16:creationId xmlns:a16="http://schemas.microsoft.com/office/drawing/2014/main" id="{AFF7BE94-196F-4C90-8FD7-3E543397DE86}"/>
              </a:ext>
            </a:extLst>
          </p:cNvPr>
          <p:cNvSpPr>
            <a:spLocks noGrp="1"/>
          </p:cNvSpPr>
          <p:nvPr>
            <p:ph idx="1"/>
          </p:nvPr>
        </p:nvSpPr>
        <p:spPr>
          <a:xfrm>
            <a:off x="838200" y="1825625"/>
            <a:ext cx="9835055" cy="4351338"/>
          </a:xfrm>
        </p:spPr>
        <p:txBody>
          <a:bodyPr/>
          <a:lstStyle/>
          <a:p>
            <a:pPr marL="0" indent="0">
              <a:buNone/>
            </a:pPr>
            <a:r>
              <a:rPr lang="en-GB" dirty="0"/>
              <a:t>Success is more likely if the child is motivated to learn. Motivation is increased when the child has developed the skills to be an autonomous learner – able to practice, train and learn without the teacher</a:t>
            </a:r>
          </a:p>
        </p:txBody>
      </p:sp>
      <p:pic>
        <p:nvPicPr>
          <p:cNvPr id="5" name="Picture 4">
            <a:extLst>
              <a:ext uri="{FF2B5EF4-FFF2-40B4-BE49-F238E27FC236}">
                <a16:creationId xmlns:a16="http://schemas.microsoft.com/office/drawing/2014/main" id="{87BE803A-3AA4-4D48-9A39-F3FC16CFDDD4}"/>
              </a:ext>
            </a:extLst>
          </p:cNvPr>
          <p:cNvPicPr>
            <a:picLocks noChangeAspect="1"/>
          </p:cNvPicPr>
          <p:nvPr/>
        </p:nvPicPr>
        <p:blipFill>
          <a:blip r:embed="rId2"/>
          <a:stretch>
            <a:fillRect/>
          </a:stretch>
        </p:blipFill>
        <p:spPr>
          <a:xfrm>
            <a:off x="10934700" y="174171"/>
            <a:ext cx="838200" cy="2495550"/>
          </a:xfrm>
          <a:prstGeom prst="rect">
            <a:avLst/>
          </a:prstGeom>
        </p:spPr>
      </p:pic>
    </p:spTree>
    <p:extLst>
      <p:ext uri="{BB962C8B-B14F-4D97-AF65-F5344CB8AC3E}">
        <p14:creationId xmlns:p14="http://schemas.microsoft.com/office/powerpoint/2010/main" val="417474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A32CF-BC73-4D45-9BC3-39B1A5FC3AB8}"/>
              </a:ext>
            </a:extLst>
          </p:cNvPr>
          <p:cNvSpPr>
            <a:spLocks noGrp="1"/>
          </p:cNvSpPr>
          <p:nvPr>
            <p:ph type="title"/>
          </p:nvPr>
        </p:nvSpPr>
        <p:spPr>
          <a:xfrm>
            <a:off x="771525" y="-73024"/>
            <a:ext cx="10515600" cy="692150"/>
          </a:xfrm>
        </p:spPr>
        <p:txBody>
          <a:bodyPr>
            <a:normAutofit fontScale="90000"/>
          </a:bodyPr>
          <a:lstStyle/>
          <a:p>
            <a:r>
              <a:rPr lang="en-GB"/>
              <a:t>Summary:</a:t>
            </a:r>
          </a:p>
        </p:txBody>
      </p:sp>
      <p:sp>
        <p:nvSpPr>
          <p:cNvPr id="3" name="Content Placeholder 2">
            <a:extLst>
              <a:ext uri="{FF2B5EF4-FFF2-40B4-BE49-F238E27FC236}">
                <a16:creationId xmlns:a16="http://schemas.microsoft.com/office/drawing/2014/main" id="{8FEF69A0-8049-44DB-99EC-71391E358A5D}"/>
              </a:ext>
            </a:extLst>
          </p:cNvPr>
          <p:cNvSpPr>
            <a:spLocks noGrp="1"/>
          </p:cNvSpPr>
          <p:nvPr>
            <p:ph idx="1"/>
          </p:nvPr>
        </p:nvSpPr>
        <p:spPr>
          <a:xfrm>
            <a:off x="904874" y="542926"/>
            <a:ext cx="10382251" cy="6213474"/>
          </a:xfrm>
        </p:spPr>
        <p:txBody>
          <a:bodyPr vert="horz" lIns="91440" tIns="45720" rIns="91440" bIns="45720" rtlCol="0" anchor="t">
            <a:normAutofit fontScale="92500" lnSpcReduction="20000"/>
          </a:bodyPr>
          <a:lstStyle/>
          <a:p>
            <a:r>
              <a:rPr lang="en-GB" b="1" dirty="0"/>
              <a:t>Mindset shift </a:t>
            </a:r>
            <a:r>
              <a:rPr lang="en-GB" dirty="0"/>
              <a:t>– all students can achieve and be a high-performance learner.</a:t>
            </a:r>
          </a:p>
          <a:p>
            <a:r>
              <a:rPr lang="en-GB" b="1" dirty="0"/>
              <a:t>Enquiry based learning </a:t>
            </a:r>
            <a:r>
              <a:rPr lang="en-GB" dirty="0"/>
              <a:t>– we need to encourage students, and ourselves, to think for themselves and develop their own conclusions.</a:t>
            </a:r>
          </a:p>
          <a:p>
            <a:r>
              <a:rPr lang="en-GB" b="1" dirty="0"/>
              <a:t>Expertise development </a:t>
            </a:r>
            <a:r>
              <a:rPr lang="en-GB" dirty="0"/>
              <a:t>– means students develop different thinking styles and behavioural habits suited to the subject/topic.  This is achieved through perseverance and practise. This is applicable to all members of the school community.</a:t>
            </a:r>
          </a:p>
          <a:p>
            <a:r>
              <a:rPr lang="en-GB" b="1" dirty="0"/>
              <a:t>Practice and training – </a:t>
            </a:r>
            <a:r>
              <a:rPr lang="en-GB" dirty="0"/>
              <a:t>repeated and effortful work is needed to achieve expertise.</a:t>
            </a:r>
          </a:p>
          <a:p>
            <a:r>
              <a:rPr lang="en-GB" b="1" dirty="0"/>
              <a:t>Feedback – </a:t>
            </a:r>
            <a:r>
              <a:rPr lang="en-GB" dirty="0"/>
              <a:t>knowing the goal and the students’ current ability will help us give rapid, meaningful feedback.  (You could make a massive difference to a student at this point!)</a:t>
            </a:r>
          </a:p>
          <a:p>
            <a:r>
              <a:rPr lang="en-GB" b="1" dirty="0"/>
              <a:t>Parental Engagement </a:t>
            </a:r>
            <a:r>
              <a:rPr lang="en-GB" dirty="0"/>
              <a:t>– involved parents has a massive impact on progress. </a:t>
            </a:r>
          </a:p>
          <a:p>
            <a:r>
              <a:rPr lang="en-GB" b="1" dirty="0"/>
              <a:t>Students taking control of their own learning journey </a:t>
            </a:r>
            <a:r>
              <a:rPr lang="en-GB" dirty="0"/>
              <a:t>– being an independent learner. Staff should also be the driving force in their own development.</a:t>
            </a:r>
          </a:p>
          <a:p>
            <a:endParaRPr lang="en-GB" dirty="0"/>
          </a:p>
          <a:p>
            <a:endParaRPr lang="en-GB" dirty="0"/>
          </a:p>
          <a:p>
            <a:endParaRPr lang="en-GB" dirty="0"/>
          </a:p>
          <a:p>
            <a:endParaRPr lang="en-GB" b="1" dirty="0"/>
          </a:p>
          <a:p>
            <a:endParaRPr lang="en-GB" dirty="0"/>
          </a:p>
        </p:txBody>
      </p:sp>
    </p:spTree>
    <p:extLst>
      <p:ext uri="{BB962C8B-B14F-4D97-AF65-F5344CB8AC3E}">
        <p14:creationId xmlns:p14="http://schemas.microsoft.com/office/powerpoint/2010/main" val="857107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9D2C73-08B0-4F6B-A8E9-4651E6BDBE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68DB88C-7EF2-487C-85D1-848F61F13E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Graphical user interface, text, application, chat or text message&#10;&#10;Description automatically generated">
            <a:extLst>
              <a:ext uri="{FF2B5EF4-FFF2-40B4-BE49-F238E27FC236}">
                <a16:creationId xmlns:a16="http://schemas.microsoft.com/office/drawing/2014/main" id="{5A0056E6-6C0A-49FD-BD6A-E216F9E692BA}"/>
              </a:ext>
            </a:extLst>
          </p:cNvPr>
          <p:cNvPicPr>
            <a:picLocks noGrp="1" noChangeAspect="1"/>
          </p:cNvPicPr>
          <p:nvPr>
            <p:ph idx="1"/>
          </p:nvPr>
        </p:nvPicPr>
        <p:blipFill rotWithShape="1">
          <a:blip r:embed="rId3"/>
          <a:srcRect r="5739" b="-2"/>
          <a:stretch/>
        </p:blipFill>
        <p:spPr>
          <a:xfrm>
            <a:off x="643467" y="643467"/>
            <a:ext cx="5372099" cy="5571066"/>
          </a:xfrm>
          <a:prstGeom prst="rect">
            <a:avLst/>
          </a:prstGeom>
        </p:spPr>
      </p:pic>
      <p:pic>
        <p:nvPicPr>
          <p:cNvPr id="5" name="Picture 5" descr="Graphical user interface, text, application, chat or text message&#10;&#10;Description automatically generated">
            <a:extLst>
              <a:ext uri="{FF2B5EF4-FFF2-40B4-BE49-F238E27FC236}">
                <a16:creationId xmlns:a16="http://schemas.microsoft.com/office/drawing/2014/main" id="{0CB59015-AEB1-4D64-8CFA-285F41BB05C2}"/>
              </a:ext>
            </a:extLst>
          </p:cNvPr>
          <p:cNvPicPr>
            <a:picLocks noChangeAspect="1"/>
          </p:cNvPicPr>
          <p:nvPr/>
        </p:nvPicPr>
        <p:blipFill rotWithShape="1">
          <a:blip r:embed="rId4"/>
          <a:srcRect r="11287" b="2"/>
          <a:stretch/>
        </p:blipFill>
        <p:spPr>
          <a:xfrm>
            <a:off x="6176432" y="643467"/>
            <a:ext cx="5372100" cy="5571066"/>
          </a:xfrm>
          <a:prstGeom prst="rect">
            <a:avLst/>
          </a:prstGeom>
        </p:spPr>
      </p:pic>
      <p:sp>
        <p:nvSpPr>
          <p:cNvPr id="6" name="TextBox 5">
            <a:extLst>
              <a:ext uri="{FF2B5EF4-FFF2-40B4-BE49-F238E27FC236}">
                <a16:creationId xmlns:a16="http://schemas.microsoft.com/office/drawing/2014/main" id="{C515FA08-B459-44AD-A0F7-06A831007EC9}"/>
              </a:ext>
            </a:extLst>
          </p:cNvPr>
          <p:cNvSpPr txBox="1"/>
          <p:nvPr/>
        </p:nvSpPr>
        <p:spPr>
          <a:xfrm>
            <a:off x="828136" y="2898475"/>
            <a:ext cx="4813539" cy="1323439"/>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Calibri"/>
              </a:rPr>
              <a:t>"thinking about thinking" or "knowing about knowing". Knowing when and how to use particular strategies. Having an intentional understanding of learning.</a:t>
            </a:r>
          </a:p>
        </p:txBody>
      </p:sp>
    </p:spTree>
    <p:extLst>
      <p:ext uri="{BB962C8B-B14F-4D97-AF65-F5344CB8AC3E}">
        <p14:creationId xmlns:p14="http://schemas.microsoft.com/office/powerpoint/2010/main" val="3552509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C5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11">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Graphical user interface, text, application, chat or text message&#10;&#10;Description automatically generated">
            <a:extLst>
              <a:ext uri="{FF2B5EF4-FFF2-40B4-BE49-F238E27FC236}">
                <a16:creationId xmlns:a16="http://schemas.microsoft.com/office/drawing/2014/main" id="{281FBC15-A192-4F61-996C-604168E8B4C1}"/>
              </a:ext>
            </a:extLst>
          </p:cNvPr>
          <p:cNvPicPr>
            <a:picLocks noChangeAspect="1"/>
          </p:cNvPicPr>
          <p:nvPr/>
        </p:nvPicPr>
        <p:blipFill>
          <a:blip r:embed="rId2"/>
          <a:stretch>
            <a:fillRect/>
          </a:stretch>
        </p:blipFill>
        <p:spPr>
          <a:xfrm>
            <a:off x="6421035" y="876932"/>
            <a:ext cx="5129784" cy="5104135"/>
          </a:xfrm>
          <a:prstGeom prst="rect">
            <a:avLst/>
          </a:prstGeom>
        </p:spPr>
      </p:pic>
      <p:sp>
        <p:nvSpPr>
          <p:cNvPr id="9" name="Rectangle 13">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5" descr="Graphical user interface, text, application, chat or text message&#10;&#10;Description automatically generated">
            <a:extLst>
              <a:ext uri="{FF2B5EF4-FFF2-40B4-BE49-F238E27FC236}">
                <a16:creationId xmlns:a16="http://schemas.microsoft.com/office/drawing/2014/main" id="{F40E4982-5B22-4628-AC0E-A49D39CCFEE3}"/>
              </a:ext>
            </a:extLst>
          </p:cNvPr>
          <p:cNvPicPr>
            <a:picLocks noChangeAspect="1"/>
          </p:cNvPicPr>
          <p:nvPr/>
        </p:nvPicPr>
        <p:blipFill>
          <a:blip r:embed="rId3"/>
          <a:stretch>
            <a:fillRect/>
          </a:stretch>
        </p:blipFill>
        <p:spPr>
          <a:xfrm>
            <a:off x="641180" y="1011589"/>
            <a:ext cx="5129784" cy="4834821"/>
          </a:xfrm>
          <a:prstGeom prst="rect">
            <a:avLst/>
          </a:prstGeom>
        </p:spPr>
      </p:pic>
    </p:spTree>
    <p:extLst>
      <p:ext uri="{BB962C8B-B14F-4D97-AF65-F5344CB8AC3E}">
        <p14:creationId xmlns:p14="http://schemas.microsoft.com/office/powerpoint/2010/main" val="1046822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8A9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A picture containing text&#10;&#10;Description automatically generated">
            <a:extLst>
              <a:ext uri="{FF2B5EF4-FFF2-40B4-BE49-F238E27FC236}">
                <a16:creationId xmlns:a16="http://schemas.microsoft.com/office/drawing/2014/main" id="{2533E490-64B6-4923-B539-51D623E3626F}"/>
              </a:ext>
            </a:extLst>
          </p:cNvPr>
          <p:cNvPicPr>
            <a:picLocks noChangeAspect="1"/>
          </p:cNvPicPr>
          <p:nvPr/>
        </p:nvPicPr>
        <p:blipFill>
          <a:blip r:embed="rId2"/>
          <a:stretch>
            <a:fillRect/>
          </a:stretch>
        </p:blipFill>
        <p:spPr>
          <a:xfrm>
            <a:off x="3018063" y="643467"/>
            <a:ext cx="6155874" cy="5571066"/>
          </a:xfrm>
          <a:prstGeom prst="rect">
            <a:avLst/>
          </a:prstGeom>
        </p:spPr>
      </p:pic>
    </p:spTree>
    <p:extLst>
      <p:ext uri="{BB962C8B-B14F-4D97-AF65-F5344CB8AC3E}">
        <p14:creationId xmlns:p14="http://schemas.microsoft.com/office/powerpoint/2010/main" val="3150803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C96C8BAF-68F3-4B78-B238-35DF5D8656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4F4CD6D0-5A87-4BA2-A13A-0E40511C3C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4774" y="699565"/>
            <a:ext cx="3553132" cy="5156200"/>
            <a:chOff x="7807230" y="2012810"/>
            <a:chExt cx="3251252" cy="3459865"/>
          </a:xfrm>
        </p:grpSpPr>
        <p:sp>
          <p:nvSpPr>
            <p:cNvPr id="78" name="Rectangle 77">
              <a:extLst>
                <a:ext uri="{FF2B5EF4-FFF2-40B4-BE49-F238E27FC236}">
                  <a16:creationId xmlns:a16="http://schemas.microsoft.com/office/drawing/2014/main" id="{5877EAC0-2063-444D-8EE9-72FED2E03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2C155BF8-661A-4F4A-B4EC-923105C6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28" name="Picture 4">
            <a:extLst>
              <a:ext uri="{FF2B5EF4-FFF2-40B4-BE49-F238E27FC236}">
                <a16:creationId xmlns:a16="http://schemas.microsoft.com/office/drawing/2014/main" id="{1E7B3891-1B44-4AF1-8432-1D2F32FB8E1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6568" y="1583974"/>
            <a:ext cx="3209544" cy="338738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1" name="Group 80">
            <a:extLst>
              <a:ext uri="{FF2B5EF4-FFF2-40B4-BE49-F238E27FC236}">
                <a16:creationId xmlns:a16="http://schemas.microsoft.com/office/drawing/2014/main" id="{E9537076-EF48-4F72-9164-FD8260D55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19434" y="699565"/>
            <a:ext cx="3553132" cy="5156200"/>
            <a:chOff x="7807230" y="2012810"/>
            <a:chExt cx="3251252" cy="3459865"/>
          </a:xfrm>
        </p:grpSpPr>
        <p:sp>
          <p:nvSpPr>
            <p:cNvPr id="82" name="Rectangle 81">
              <a:extLst>
                <a:ext uri="{FF2B5EF4-FFF2-40B4-BE49-F238E27FC236}">
                  <a16:creationId xmlns:a16="http://schemas.microsoft.com/office/drawing/2014/main" id="{689673CB-C48B-4D05-B6E4-B88CD5BAA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96C31A20-B341-476E-8C04-A26C87E14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26" name="Picture 2">
            <a:extLst>
              <a:ext uri="{FF2B5EF4-FFF2-40B4-BE49-F238E27FC236}">
                <a16:creationId xmlns:a16="http://schemas.microsoft.com/office/drawing/2014/main" id="{BC844281-2502-4C90-881E-C1BF2D183A2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87333" y="1937680"/>
            <a:ext cx="3209544" cy="2679969"/>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5" name="Group 84">
            <a:extLst>
              <a:ext uri="{FF2B5EF4-FFF2-40B4-BE49-F238E27FC236}">
                <a16:creationId xmlns:a16="http://schemas.microsoft.com/office/drawing/2014/main" id="{6EFC3492-86BD-4D75-B5B4-C2DBFE0BD1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04093" y="699565"/>
            <a:ext cx="3553132" cy="5156200"/>
            <a:chOff x="7807230" y="2012810"/>
            <a:chExt cx="3251252" cy="3459865"/>
          </a:xfrm>
        </p:grpSpPr>
        <p:sp>
          <p:nvSpPr>
            <p:cNvPr id="86" name="Rectangle 85">
              <a:extLst>
                <a:ext uri="{FF2B5EF4-FFF2-40B4-BE49-F238E27FC236}">
                  <a16:creationId xmlns:a16="http://schemas.microsoft.com/office/drawing/2014/main" id="{F72E5074-2516-4705-BFF1-F508394A0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02259E4C-F24C-4180-AEC3-76255D535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30" name="Picture 6">
            <a:extLst>
              <a:ext uri="{FF2B5EF4-FFF2-40B4-BE49-F238E27FC236}">
                <a16:creationId xmlns:a16="http://schemas.microsoft.com/office/drawing/2014/main" id="{C2DC8C70-CE09-4A61-BE83-1DD82B53199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275887" y="1949716"/>
            <a:ext cx="3209544" cy="265589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61590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0C3E79-8D18-4864-847A-9862C3820493}"/>
              </a:ext>
            </a:extLst>
          </p:cNvPr>
          <p:cNvPicPr>
            <a:picLocks noChangeAspect="1"/>
          </p:cNvPicPr>
          <p:nvPr/>
        </p:nvPicPr>
        <p:blipFill>
          <a:blip r:embed="rId2"/>
          <a:stretch>
            <a:fillRect/>
          </a:stretch>
        </p:blipFill>
        <p:spPr>
          <a:xfrm>
            <a:off x="966496" y="239139"/>
            <a:ext cx="9968982" cy="6379722"/>
          </a:xfrm>
          <a:prstGeom prst="rect">
            <a:avLst/>
          </a:prstGeom>
        </p:spPr>
      </p:pic>
    </p:spTree>
    <p:extLst>
      <p:ext uri="{BB962C8B-B14F-4D97-AF65-F5344CB8AC3E}">
        <p14:creationId xmlns:p14="http://schemas.microsoft.com/office/powerpoint/2010/main" val="355496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85DBF-3C8C-4F36-960B-7159BD64B359}"/>
              </a:ext>
            </a:extLst>
          </p:cNvPr>
          <p:cNvSpPr>
            <a:spLocks noGrp="1"/>
          </p:cNvSpPr>
          <p:nvPr>
            <p:ph type="title"/>
          </p:nvPr>
        </p:nvSpPr>
        <p:spPr/>
        <p:txBody>
          <a:bodyPr/>
          <a:lstStyle/>
          <a:p>
            <a:r>
              <a:rPr lang="en-GB"/>
              <a:t>Aims and Objectives of these sessions:</a:t>
            </a:r>
          </a:p>
        </p:txBody>
      </p:sp>
      <p:sp>
        <p:nvSpPr>
          <p:cNvPr id="3" name="Content Placeholder 2">
            <a:extLst>
              <a:ext uri="{FF2B5EF4-FFF2-40B4-BE49-F238E27FC236}">
                <a16:creationId xmlns:a16="http://schemas.microsoft.com/office/drawing/2014/main" id="{724C28E5-46C3-4E61-B7E2-048D8C85B06D}"/>
              </a:ext>
            </a:extLst>
          </p:cNvPr>
          <p:cNvSpPr>
            <a:spLocks noGrp="1"/>
          </p:cNvSpPr>
          <p:nvPr>
            <p:ph idx="1"/>
          </p:nvPr>
        </p:nvSpPr>
        <p:spPr/>
        <p:txBody>
          <a:bodyPr>
            <a:normAutofit/>
          </a:bodyPr>
          <a:lstStyle/>
          <a:p>
            <a:pPr marL="0" indent="0">
              <a:buNone/>
            </a:pPr>
            <a:endParaRPr lang="en-GB" dirty="0"/>
          </a:p>
          <a:p>
            <a:r>
              <a:rPr lang="en-GB" dirty="0"/>
              <a:t>To understand how and why HPL is relevant and important to all of our students.</a:t>
            </a:r>
          </a:p>
          <a:p>
            <a:r>
              <a:rPr lang="en-GB" dirty="0"/>
              <a:t>To review our understanding of HPL philosophy and foundations.</a:t>
            </a:r>
          </a:p>
          <a:p>
            <a:pPr marL="0" indent="0">
              <a:buNone/>
            </a:pPr>
            <a:endParaRPr lang="en-GB" dirty="0"/>
          </a:p>
        </p:txBody>
      </p:sp>
      <p:pic>
        <p:nvPicPr>
          <p:cNvPr id="5" name="Picture 4">
            <a:extLst>
              <a:ext uri="{FF2B5EF4-FFF2-40B4-BE49-F238E27FC236}">
                <a16:creationId xmlns:a16="http://schemas.microsoft.com/office/drawing/2014/main" id="{3DB0D705-6173-4649-8C11-3DBD2B4684B7}"/>
              </a:ext>
            </a:extLst>
          </p:cNvPr>
          <p:cNvPicPr>
            <a:picLocks noChangeAspect="1"/>
          </p:cNvPicPr>
          <p:nvPr/>
        </p:nvPicPr>
        <p:blipFill>
          <a:blip r:embed="rId2"/>
          <a:stretch>
            <a:fillRect/>
          </a:stretch>
        </p:blipFill>
        <p:spPr>
          <a:xfrm>
            <a:off x="5588776" y="3646596"/>
            <a:ext cx="6603224" cy="3211404"/>
          </a:xfrm>
          <a:prstGeom prst="rect">
            <a:avLst/>
          </a:prstGeom>
        </p:spPr>
      </p:pic>
    </p:spTree>
    <p:extLst>
      <p:ext uri="{BB962C8B-B14F-4D97-AF65-F5344CB8AC3E}">
        <p14:creationId xmlns:p14="http://schemas.microsoft.com/office/powerpoint/2010/main" val="399971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D4F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23BDC1E8-1A3C-4820-8E43-484A8BEBB961}"/>
              </a:ext>
            </a:extLst>
          </p:cNvPr>
          <p:cNvPicPr>
            <a:picLocks noChangeAspect="1"/>
          </p:cNvPicPr>
          <p:nvPr/>
        </p:nvPicPr>
        <p:blipFill>
          <a:blip r:embed="rId3"/>
          <a:stretch>
            <a:fillRect/>
          </a:stretch>
        </p:blipFill>
        <p:spPr>
          <a:xfrm>
            <a:off x="2581131" y="643467"/>
            <a:ext cx="7029737" cy="5571066"/>
          </a:xfrm>
          <a:prstGeom prst="rect">
            <a:avLst/>
          </a:prstGeom>
        </p:spPr>
      </p:pic>
      <p:sp>
        <p:nvSpPr>
          <p:cNvPr id="2" name="TextBox 1">
            <a:extLst>
              <a:ext uri="{FF2B5EF4-FFF2-40B4-BE49-F238E27FC236}">
                <a16:creationId xmlns:a16="http://schemas.microsoft.com/office/drawing/2014/main" id="{E10644F2-375D-463F-9205-89F1EB26E4ED}"/>
              </a:ext>
            </a:extLst>
          </p:cNvPr>
          <p:cNvSpPr txBox="1"/>
          <p:nvPr/>
        </p:nvSpPr>
        <p:spPr>
          <a:xfrm>
            <a:off x="828675" y="1152525"/>
            <a:ext cx="2065181" cy="646331"/>
          </a:xfrm>
          <a:prstGeom prst="rect">
            <a:avLst/>
          </a:prstGeom>
          <a:noFill/>
        </p:spPr>
        <p:txBody>
          <a:bodyPr wrap="none" rtlCol="0">
            <a:spAutoFit/>
          </a:bodyPr>
          <a:lstStyle/>
          <a:p>
            <a:r>
              <a:rPr lang="en-GB"/>
              <a:t>Big picture thinking:</a:t>
            </a:r>
          </a:p>
          <a:p>
            <a:endParaRPr lang="en-GB"/>
          </a:p>
        </p:txBody>
      </p:sp>
      <p:sp>
        <p:nvSpPr>
          <p:cNvPr id="5" name="TextBox 4">
            <a:extLst>
              <a:ext uri="{FF2B5EF4-FFF2-40B4-BE49-F238E27FC236}">
                <a16:creationId xmlns:a16="http://schemas.microsoft.com/office/drawing/2014/main" id="{EECA4B24-3D7B-49AE-8A67-A749254F4502}"/>
              </a:ext>
            </a:extLst>
          </p:cNvPr>
          <p:cNvSpPr txBox="1"/>
          <p:nvPr/>
        </p:nvSpPr>
        <p:spPr>
          <a:xfrm>
            <a:off x="8980979" y="480060"/>
            <a:ext cx="1571625" cy="1200329"/>
          </a:xfrm>
          <a:prstGeom prst="rect">
            <a:avLst/>
          </a:prstGeom>
          <a:noFill/>
        </p:spPr>
        <p:txBody>
          <a:bodyPr wrap="square" rtlCol="0">
            <a:spAutoFit/>
          </a:bodyPr>
          <a:lstStyle/>
          <a:p>
            <a:r>
              <a:rPr lang="en-GB"/>
              <a:t>This is what we want for everyone at CCS:</a:t>
            </a:r>
          </a:p>
        </p:txBody>
      </p:sp>
      <p:sp>
        <p:nvSpPr>
          <p:cNvPr id="6" name="Arrow: Curved Left 5">
            <a:extLst>
              <a:ext uri="{FF2B5EF4-FFF2-40B4-BE49-F238E27FC236}">
                <a16:creationId xmlns:a16="http://schemas.microsoft.com/office/drawing/2014/main" id="{1A371DA8-147F-4CC5-A90B-7CF27A10F5EB}"/>
              </a:ext>
            </a:extLst>
          </p:cNvPr>
          <p:cNvSpPr/>
          <p:nvPr/>
        </p:nvSpPr>
        <p:spPr>
          <a:xfrm>
            <a:off x="9565648" y="1475690"/>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TextBox 6">
            <a:extLst>
              <a:ext uri="{FF2B5EF4-FFF2-40B4-BE49-F238E27FC236}">
                <a16:creationId xmlns:a16="http://schemas.microsoft.com/office/drawing/2014/main" id="{F7FE66AB-ED59-4142-95AF-1FC856D4F020}"/>
              </a:ext>
            </a:extLst>
          </p:cNvPr>
          <p:cNvSpPr txBox="1"/>
          <p:nvPr/>
        </p:nvSpPr>
        <p:spPr>
          <a:xfrm>
            <a:off x="9218723" y="3429000"/>
            <a:ext cx="2620852" cy="1754326"/>
          </a:xfrm>
          <a:prstGeom prst="rect">
            <a:avLst/>
          </a:prstGeom>
          <a:noFill/>
        </p:spPr>
        <p:txBody>
          <a:bodyPr wrap="square" rtlCol="0">
            <a:spAutoFit/>
          </a:bodyPr>
          <a:lstStyle/>
          <a:p>
            <a:r>
              <a:rPr lang="en-GB"/>
              <a:t>We use these foundations </a:t>
            </a:r>
          </a:p>
          <a:p>
            <a:r>
              <a:rPr lang="en-GB"/>
              <a:t>to give us the thinking and behavioural tools to become global citizens, advanced performers and enterprising learners:</a:t>
            </a:r>
          </a:p>
        </p:txBody>
      </p:sp>
      <p:sp>
        <p:nvSpPr>
          <p:cNvPr id="9" name="Arrow: Curved Left 8">
            <a:extLst>
              <a:ext uri="{FF2B5EF4-FFF2-40B4-BE49-F238E27FC236}">
                <a16:creationId xmlns:a16="http://schemas.microsoft.com/office/drawing/2014/main" id="{11573479-7880-4A4D-9B30-F6B6194847C2}"/>
              </a:ext>
            </a:extLst>
          </p:cNvPr>
          <p:cNvSpPr/>
          <p:nvPr/>
        </p:nvSpPr>
        <p:spPr>
          <a:xfrm>
            <a:off x="11411522" y="4864631"/>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TextBox 10">
            <a:extLst>
              <a:ext uri="{FF2B5EF4-FFF2-40B4-BE49-F238E27FC236}">
                <a16:creationId xmlns:a16="http://schemas.microsoft.com/office/drawing/2014/main" id="{BD730938-09FE-42DD-A537-6F45E22187A3}"/>
              </a:ext>
            </a:extLst>
          </p:cNvPr>
          <p:cNvSpPr txBox="1"/>
          <p:nvPr/>
        </p:nvSpPr>
        <p:spPr>
          <a:xfrm>
            <a:off x="1181527" y="3134686"/>
            <a:ext cx="1943100" cy="1754326"/>
          </a:xfrm>
          <a:prstGeom prst="rect">
            <a:avLst/>
          </a:prstGeom>
          <a:noFill/>
        </p:spPr>
        <p:txBody>
          <a:bodyPr wrap="square" rtlCol="0">
            <a:spAutoFit/>
          </a:bodyPr>
          <a:lstStyle/>
          <a:p>
            <a:r>
              <a:rPr lang="en-GB"/>
              <a:t>The </a:t>
            </a:r>
            <a:r>
              <a:rPr lang="en-GB" b="1"/>
              <a:t>pillars</a:t>
            </a:r>
            <a:r>
              <a:rPr lang="en-GB"/>
              <a:t> connect</a:t>
            </a:r>
          </a:p>
          <a:p>
            <a:r>
              <a:rPr lang="en-GB"/>
              <a:t>the </a:t>
            </a:r>
            <a:r>
              <a:rPr lang="en-GB" b="1"/>
              <a:t>foundations</a:t>
            </a:r>
            <a:r>
              <a:rPr lang="en-GB"/>
              <a:t> – the tools – to the outcomes (the </a:t>
            </a:r>
            <a:r>
              <a:rPr lang="en-GB" b="1"/>
              <a:t>roof</a:t>
            </a:r>
            <a:r>
              <a:rPr lang="en-GB"/>
              <a:t>).</a:t>
            </a:r>
          </a:p>
        </p:txBody>
      </p:sp>
      <p:sp>
        <p:nvSpPr>
          <p:cNvPr id="12" name="Arrow: Curved Right 11">
            <a:extLst>
              <a:ext uri="{FF2B5EF4-FFF2-40B4-BE49-F238E27FC236}">
                <a16:creationId xmlns:a16="http://schemas.microsoft.com/office/drawing/2014/main" id="{52CAAF60-49FB-4C5A-9ED3-056E493C15B4}"/>
              </a:ext>
            </a:extLst>
          </p:cNvPr>
          <p:cNvSpPr/>
          <p:nvPr/>
        </p:nvSpPr>
        <p:spPr>
          <a:xfrm>
            <a:off x="491608" y="3740422"/>
            <a:ext cx="731520" cy="23403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Right 12">
            <a:extLst>
              <a:ext uri="{FF2B5EF4-FFF2-40B4-BE49-F238E27FC236}">
                <a16:creationId xmlns:a16="http://schemas.microsoft.com/office/drawing/2014/main" id="{2710BFB2-4049-40E9-81B0-523400BBDBEF}"/>
              </a:ext>
            </a:extLst>
          </p:cNvPr>
          <p:cNvSpPr/>
          <p:nvPr/>
        </p:nvSpPr>
        <p:spPr>
          <a:xfrm>
            <a:off x="2423224" y="3277561"/>
            <a:ext cx="509131" cy="1514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Curved Left 13">
            <a:extLst>
              <a:ext uri="{FF2B5EF4-FFF2-40B4-BE49-F238E27FC236}">
                <a16:creationId xmlns:a16="http://schemas.microsoft.com/office/drawing/2014/main" id="{1FB54DC5-EB44-4E78-A204-2E1C16C6D0A6}"/>
              </a:ext>
            </a:extLst>
          </p:cNvPr>
          <p:cNvSpPr/>
          <p:nvPr/>
        </p:nvSpPr>
        <p:spPr>
          <a:xfrm rot="10800000">
            <a:off x="470808" y="2307914"/>
            <a:ext cx="731520" cy="246106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841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2C46E-09BE-47D6-9AFD-F0C7B0E8A86F}"/>
              </a:ext>
            </a:extLst>
          </p:cNvPr>
          <p:cNvSpPr>
            <a:spLocks noGrp="1"/>
          </p:cNvSpPr>
          <p:nvPr>
            <p:ph type="title"/>
          </p:nvPr>
        </p:nvSpPr>
        <p:spPr/>
        <p:txBody>
          <a:bodyPr/>
          <a:lstStyle/>
          <a:p>
            <a:r>
              <a:rPr lang="en-GB" b="1"/>
              <a:t>Mindset shift</a:t>
            </a:r>
          </a:p>
        </p:txBody>
      </p:sp>
      <p:sp>
        <p:nvSpPr>
          <p:cNvPr id="3" name="Content Placeholder 2">
            <a:extLst>
              <a:ext uri="{FF2B5EF4-FFF2-40B4-BE49-F238E27FC236}">
                <a16:creationId xmlns:a16="http://schemas.microsoft.com/office/drawing/2014/main" id="{CC8FC044-F57B-454C-9CE7-C546FA108961}"/>
              </a:ext>
            </a:extLst>
          </p:cNvPr>
          <p:cNvSpPr>
            <a:spLocks noGrp="1"/>
          </p:cNvSpPr>
          <p:nvPr>
            <p:ph idx="1"/>
          </p:nvPr>
        </p:nvSpPr>
        <p:spPr>
          <a:xfrm>
            <a:off x="838200" y="1900298"/>
            <a:ext cx="9850821" cy="1816630"/>
          </a:xfrm>
        </p:spPr>
        <p:txBody>
          <a:bodyPr vert="horz" lIns="91440" tIns="45720" rIns="91440" bIns="45720" rtlCol="0" anchor="t">
            <a:normAutofit/>
          </a:bodyPr>
          <a:lstStyle/>
          <a:p>
            <a:pPr marL="0" indent="0">
              <a:buNone/>
            </a:pPr>
            <a:r>
              <a:rPr lang="en-GB" dirty="0"/>
              <a:t>Mindset shift describes the move away from thinking of children as having finite levels of ability defined by their genetic profile and towards seeing the brain as capable of growth and hence all children as having the potential to excel. </a:t>
            </a:r>
            <a:endParaRPr lang="en-GB" dirty="0">
              <a:cs typeface="Calibri"/>
            </a:endParaRPr>
          </a:p>
        </p:txBody>
      </p:sp>
      <p:pic>
        <p:nvPicPr>
          <p:cNvPr id="5" name="Picture 4">
            <a:extLst>
              <a:ext uri="{FF2B5EF4-FFF2-40B4-BE49-F238E27FC236}">
                <a16:creationId xmlns:a16="http://schemas.microsoft.com/office/drawing/2014/main" id="{D52B69FC-2683-4A05-8DDD-6C1EF1130D41}"/>
              </a:ext>
            </a:extLst>
          </p:cNvPr>
          <p:cNvPicPr>
            <a:picLocks noChangeAspect="1"/>
          </p:cNvPicPr>
          <p:nvPr/>
        </p:nvPicPr>
        <p:blipFill>
          <a:blip r:embed="rId2"/>
          <a:stretch>
            <a:fillRect/>
          </a:stretch>
        </p:blipFill>
        <p:spPr>
          <a:xfrm>
            <a:off x="10915650" y="188460"/>
            <a:ext cx="876300" cy="2552700"/>
          </a:xfrm>
          <a:prstGeom prst="rect">
            <a:avLst/>
          </a:prstGeom>
        </p:spPr>
      </p:pic>
    </p:spTree>
    <p:extLst>
      <p:ext uri="{BB962C8B-B14F-4D97-AF65-F5344CB8AC3E}">
        <p14:creationId xmlns:p14="http://schemas.microsoft.com/office/powerpoint/2010/main" val="483254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83B7F-BFBD-4976-9806-E5A5DB00F22D}"/>
              </a:ext>
            </a:extLst>
          </p:cNvPr>
          <p:cNvSpPr>
            <a:spLocks noGrp="1"/>
          </p:cNvSpPr>
          <p:nvPr>
            <p:ph type="title"/>
          </p:nvPr>
        </p:nvSpPr>
        <p:spPr/>
        <p:txBody>
          <a:bodyPr/>
          <a:lstStyle/>
          <a:p>
            <a:r>
              <a:rPr lang="en-GB" b="1"/>
              <a:t>Enquiry based learning</a:t>
            </a:r>
          </a:p>
        </p:txBody>
      </p:sp>
      <p:sp>
        <p:nvSpPr>
          <p:cNvPr id="3" name="Content Placeholder 2">
            <a:extLst>
              <a:ext uri="{FF2B5EF4-FFF2-40B4-BE49-F238E27FC236}">
                <a16:creationId xmlns:a16="http://schemas.microsoft.com/office/drawing/2014/main" id="{09BB1E15-86DC-45CF-AD21-B694A61B3616}"/>
              </a:ext>
            </a:extLst>
          </p:cNvPr>
          <p:cNvSpPr>
            <a:spLocks noGrp="1"/>
          </p:cNvSpPr>
          <p:nvPr>
            <p:ph idx="1"/>
          </p:nvPr>
        </p:nvSpPr>
        <p:spPr>
          <a:xfrm>
            <a:off x="838200" y="1825625"/>
            <a:ext cx="9835055" cy="4351338"/>
          </a:xfrm>
        </p:spPr>
        <p:txBody>
          <a:bodyPr/>
          <a:lstStyle/>
          <a:p>
            <a:pPr marL="0" indent="0">
              <a:buNone/>
            </a:pPr>
            <a:r>
              <a:rPr lang="en-GB" dirty="0"/>
              <a:t>Enquiry learning is a learner-centred approach that emphasises higher-order thinking skills. It may take several forms, including analysis, problem solving, discovery and creative activities, both in the classroom and the community. Most importantly, in enquiry learning students are responsible for processing the data they are working with in order to reach their own conclusions (UNESCO). </a:t>
            </a:r>
          </a:p>
        </p:txBody>
      </p:sp>
      <p:pic>
        <p:nvPicPr>
          <p:cNvPr id="5" name="Picture 4">
            <a:extLst>
              <a:ext uri="{FF2B5EF4-FFF2-40B4-BE49-F238E27FC236}">
                <a16:creationId xmlns:a16="http://schemas.microsoft.com/office/drawing/2014/main" id="{2D52835D-18B7-4BD8-A234-59612F57258C}"/>
              </a:ext>
            </a:extLst>
          </p:cNvPr>
          <p:cNvPicPr>
            <a:picLocks noChangeAspect="1"/>
          </p:cNvPicPr>
          <p:nvPr/>
        </p:nvPicPr>
        <p:blipFill>
          <a:blip r:embed="rId2"/>
          <a:stretch>
            <a:fillRect/>
          </a:stretch>
        </p:blipFill>
        <p:spPr>
          <a:xfrm>
            <a:off x="10823802" y="166686"/>
            <a:ext cx="1059996" cy="2562225"/>
          </a:xfrm>
          <a:prstGeom prst="rect">
            <a:avLst/>
          </a:prstGeom>
        </p:spPr>
      </p:pic>
    </p:spTree>
    <p:extLst>
      <p:ext uri="{BB962C8B-B14F-4D97-AF65-F5344CB8AC3E}">
        <p14:creationId xmlns:p14="http://schemas.microsoft.com/office/powerpoint/2010/main" val="282712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86DE4-13E1-4C05-A80F-4C03BECA85AF}"/>
              </a:ext>
            </a:extLst>
          </p:cNvPr>
          <p:cNvSpPr>
            <a:spLocks noGrp="1"/>
          </p:cNvSpPr>
          <p:nvPr>
            <p:ph type="title"/>
          </p:nvPr>
        </p:nvSpPr>
        <p:spPr/>
        <p:txBody>
          <a:bodyPr/>
          <a:lstStyle/>
          <a:p>
            <a:r>
              <a:rPr lang="en-GB" b="1"/>
              <a:t>Expertise development</a:t>
            </a:r>
          </a:p>
        </p:txBody>
      </p:sp>
      <p:sp>
        <p:nvSpPr>
          <p:cNvPr id="3" name="Content Placeholder 2">
            <a:extLst>
              <a:ext uri="{FF2B5EF4-FFF2-40B4-BE49-F238E27FC236}">
                <a16:creationId xmlns:a16="http://schemas.microsoft.com/office/drawing/2014/main" id="{ECF1D6A3-0406-469D-81C9-D3A2395A7DFB}"/>
              </a:ext>
            </a:extLst>
          </p:cNvPr>
          <p:cNvSpPr>
            <a:spLocks noGrp="1"/>
          </p:cNvSpPr>
          <p:nvPr>
            <p:ph idx="1"/>
          </p:nvPr>
        </p:nvSpPr>
        <p:spPr>
          <a:xfrm>
            <a:off x="838200" y="1825625"/>
            <a:ext cx="9961179" cy="4351338"/>
          </a:xfrm>
        </p:spPr>
        <p:txBody>
          <a:bodyPr vert="horz" lIns="91440" tIns="45720" rIns="91440" bIns="45720" rtlCol="0" anchor="t">
            <a:normAutofit fontScale="92500" lnSpcReduction="20000"/>
          </a:bodyPr>
          <a:lstStyle/>
          <a:p>
            <a:pPr marL="0" indent="0">
              <a:buNone/>
            </a:pPr>
            <a:r>
              <a:rPr lang="en-GB" dirty="0"/>
              <a:t>Expertise development can be defined in layman’s terms as not just covering the curriculum but developing the habits and behaviours associated with expertise in a given domain. For example, thinking and approaching tasks like a mathematician or a historian rather than doing the maths or history course.  This, of course, has significant implications for how lessons are taught. Research has given us a good understanding of how individuals develop expertise. In the acquisition of expertise, extended deliberate practice (e.g. high concentration practice beyond one's comfort zone) has been found to have a significant role. Experts become expert because they are prepared to put in the necessary work and to persevere when they meet obstacles in their subject; they are motivated to do that because they have developed a sense of the subject and that leads to a love of the subject. So, exploring the nature and conventions of a subject is key to developing expertise within it</a:t>
            </a:r>
          </a:p>
        </p:txBody>
      </p:sp>
      <p:pic>
        <p:nvPicPr>
          <p:cNvPr id="5" name="Picture 4">
            <a:extLst>
              <a:ext uri="{FF2B5EF4-FFF2-40B4-BE49-F238E27FC236}">
                <a16:creationId xmlns:a16="http://schemas.microsoft.com/office/drawing/2014/main" id="{985D454A-F2FF-43B4-9E2D-C08F8557CE29}"/>
              </a:ext>
            </a:extLst>
          </p:cNvPr>
          <p:cNvPicPr>
            <a:picLocks noChangeAspect="1"/>
          </p:cNvPicPr>
          <p:nvPr/>
        </p:nvPicPr>
        <p:blipFill>
          <a:blip r:embed="rId2"/>
          <a:stretch>
            <a:fillRect/>
          </a:stretch>
        </p:blipFill>
        <p:spPr>
          <a:xfrm>
            <a:off x="10929937" y="173490"/>
            <a:ext cx="847725" cy="2505075"/>
          </a:xfrm>
          <a:prstGeom prst="rect">
            <a:avLst/>
          </a:prstGeom>
        </p:spPr>
      </p:pic>
    </p:spTree>
    <p:extLst>
      <p:ext uri="{BB962C8B-B14F-4D97-AF65-F5344CB8AC3E}">
        <p14:creationId xmlns:p14="http://schemas.microsoft.com/office/powerpoint/2010/main" val="154172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68D8-564E-49FD-B479-DE057D3A1033}"/>
              </a:ext>
            </a:extLst>
          </p:cNvPr>
          <p:cNvSpPr>
            <a:spLocks noGrp="1"/>
          </p:cNvSpPr>
          <p:nvPr>
            <p:ph type="title"/>
          </p:nvPr>
        </p:nvSpPr>
        <p:spPr/>
        <p:txBody>
          <a:bodyPr/>
          <a:lstStyle/>
          <a:p>
            <a:r>
              <a:rPr lang="en-GB" b="1"/>
              <a:t>Practice and training</a:t>
            </a:r>
          </a:p>
        </p:txBody>
      </p:sp>
      <p:sp>
        <p:nvSpPr>
          <p:cNvPr id="3" name="Content Placeholder 2">
            <a:extLst>
              <a:ext uri="{FF2B5EF4-FFF2-40B4-BE49-F238E27FC236}">
                <a16:creationId xmlns:a16="http://schemas.microsoft.com/office/drawing/2014/main" id="{AEB426A2-8DD0-4AF9-9908-C53ED25B1BCF}"/>
              </a:ext>
            </a:extLst>
          </p:cNvPr>
          <p:cNvSpPr>
            <a:spLocks noGrp="1"/>
          </p:cNvSpPr>
          <p:nvPr>
            <p:ph idx="1"/>
          </p:nvPr>
        </p:nvSpPr>
        <p:spPr>
          <a:xfrm>
            <a:off x="838200" y="1825625"/>
            <a:ext cx="9882352" cy="4351338"/>
          </a:xfrm>
        </p:spPr>
        <p:txBody>
          <a:bodyPr/>
          <a:lstStyle/>
          <a:p>
            <a:pPr marL="0" indent="0">
              <a:buNone/>
            </a:pPr>
            <a:r>
              <a:rPr lang="en-GB" dirty="0"/>
              <a:t>Practice and training relates to the need to build persistence and resilience in individuals through the use of deliberate practice and training. Cognitive success does not occur by chance, it is achieved via progression through a series of developmental processes, and training needs to enable this opportunity. For many, success will not be immediate. It takes 10,000 hours to make an expert (Levitin, 2006).</a:t>
            </a:r>
          </a:p>
        </p:txBody>
      </p:sp>
      <p:pic>
        <p:nvPicPr>
          <p:cNvPr id="5" name="Picture 4">
            <a:extLst>
              <a:ext uri="{FF2B5EF4-FFF2-40B4-BE49-F238E27FC236}">
                <a16:creationId xmlns:a16="http://schemas.microsoft.com/office/drawing/2014/main" id="{E08CA163-A202-4862-8929-F6E8DC82AB98}"/>
              </a:ext>
            </a:extLst>
          </p:cNvPr>
          <p:cNvPicPr>
            <a:picLocks noChangeAspect="1"/>
          </p:cNvPicPr>
          <p:nvPr/>
        </p:nvPicPr>
        <p:blipFill>
          <a:blip r:embed="rId2"/>
          <a:stretch>
            <a:fillRect/>
          </a:stretch>
        </p:blipFill>
        <p:spPr>
          <a:xfrm>
            <a:off x="10944225" y="190500"/>
            <a:ext cx="819150" cy="2514600"/>
          </a:xfrm>
          <a:prstGeom prst="rect">
            <a:avLst/>
          </a:prstGeom>
        </p:spPr>
      </p:pic>
    </p:spTree>
    <p:extLst>
      <p:ext uri="{BB962C8B-B14F-4D97-AF65-F5344CB8AC3E}">
        <p14:creationId xmlns:p14="http://schemas.microsoft.com/office/powerpoint/2010/main" val="3094496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5DD52-C397-41F4-AA6D-2EB7D960363A}"/>
              </a:ext>
            </a:extLst>
          </p:cNvPr>
          <p:cNvSpPr>
            <a:spLocks noGrp="1"/>
          </p:cNvSpPr>
          <p:nvPr>
            <p:ph type="title"/>
          </p:nvPr>
        </p:nvSpPr>
        <p:spPr/>
        <p:txBody>
          <a:bodyPr/>
          <a:lstStyle/>
          <a:p>
            <a:r>
              <a:rPr lang="en-GB" b="1"/>
              <a:t>Feedback</a:t>
            </a:r>
          </a:p>
        </p:txBody>
      </p:sp>
      <p:sp>
        <p:nvSpPr>
          <p:cNvPr id="3" name="Content Placeholder 2">
            <a:extLst>
              <a:ext uri="{FF2B5EF4-FFF2-40B4-BE49-F238E27FC236}">
                <a16:creationId xmlns:a16="http://schemas.microsoft.com/office/drawing/2014/main" id="{FBAC3325-5AE3-4ECD-9DAE-222E91FDF60A}"/>
              </a:ext>
            </a:extLst>
          </p:cNvPr>
          <p:cNvSpPr>
            <a:spLocks noGrp="1"/>
          </p:cNvSpPr>
          <p:nvPr>
            <p:ph idx="1"/>
          </p:nvPr>
        </p:nvSpPr>
        <p:spPr>
          <a:xfrm>
            <a:off x="838200" y="1825625"/>
            <a:ext cx="9976945" cy="4351338"/>
          </a:xfrm>
        </p:spPr>
        <p:txBody>
          <a:bodyPr/>
          <a:lstStyle/>
          <a:p>
            <a:pPr marL="0" indent="0">
              <a:buNone/>
            </a:pPr>
            <a:r>
              <a:rPr lang="en-GB" dirty="0"/>
              <a:t>Feedback. Formative, timely and appropriate feedback has been identified as the single most influential factor in helping individuals to progress. It should involve an understanding of the desired goal, evidence about their present position in relation to that goal and guidance on the way to close the gap between the two. To be effective, feedback needs to be clear, purposeful, meaningful and compatible with students’ prior knowledge, and to provide logical connections (Hattie, 2009).</a:t>
            </a:r>
          </a:p>
        </p:txBody>
      </p:sp>
      <p:pic>
        <p:nvPicPr>
          <p:cNvPr id="5" name="Picture 4">
            <a:extLst>
              <a:ext uri="{FF2B5EF4-FFF2-40B4-BE49-F238E27FC236}">
                <a16:creationId xmlns:a16="http://schemas.microsoft.com/office/drawing/2014/main" id="{9B3006B8-EF5B-4713-AEA0-33C9CEE36F99}"/>
              </a:ext>
            </a:extLst>
          </p:cNvPr>
          <p:cNvPicPr>
            <a:picLocks noChangeAspect="1"/>
          </p:cNvPicPr>
          <p:nvPr/>
        </p:nvPicPr>
        <p:blipFill>
          <a:blip r:embed="rId2"/>
          <a:stretch>
            <a:fillRect/>
          </a:stretch>
        </p:blipFill>
        <p:spPr>
          <a:xfrm>
            <a:off x="10939462" y="178254"/>
            <a:ext cx="828675" cy="2495550"/>
          </a:xfrm>
          <a:prstGeom prst="rect">
            <a:avLst/>
          </a:prstGeom>
        </p:spPr>
      </p:pic>
    </p:spTree>
    <p:extLst>
      <p:ext uri="{BB962C8B-B14F-4D97-AF65-F5344CB8AC3E}">
        <p14:creationId xmlns:p14="http://schemas.microsoft.com/office/powerpoint/2010/main" val="1463667537"/>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65576D18F07B45AACD1DA43D0180BB" ma:contentTypeVersion="10" ma:contentTypeDescription="Create a new document." ma:contentTypeScope="" ma:versionID="bc1cddbcc4267ff2ff61b5aa5804921c">
  <xsd:schema xmlns:xsd="http://www.w3.org/2001/XMLSchema" xmlns:xs="http://www.w3.org/2001/XMLSchema" xmlns:p="http://schemas.microsoft.com/office/2006/metadata/properties" xmlns:ns2="49be1582-01cb-402f-b61d-49502c721104" targetNamespace="http://schemas.microsoft.com/office/2006/metadata/properties" ma:root="true" ma:fieldsID="7bb6940ba75fa01a08084482895f3f78" ns2:_="">
    <xsd:import namespace="49be1582-01cb-402f-b61d-49502c72110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be1582-01cb-402f-b61d-49502c721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0EAE68-FCC8-4913-98C8-226C562E32E5}">
  <ds:schemaRefs>
    <ds:schemaRef ds:uri="http://schemas.microsoft.com/sharepoint/v3/contenttype/forms"/>
  </ds:schemaRefs>
</ds:datastoreItem>
</file>

<file path=customXml/itemProps2.xml><?xml version="1.0" encoding="utf-8"?>
<ds:datastoreItem xmlns:ds="http://schemas.openxmlformats.org/officeDocument/2006/customXml" ds:itemID="{74CAE9C9-8CAF-4081-A3AB-0560A3B2F46A}"/>
</file>

<file path=customXml/itemProps3.xml><?xml version="1.0" encoding="utf-8"?>
<ds:datastoreItem xmlns:ds="http://schemas.openxmlformats.org/officeDocument/2006/customXml" ds:itemID="{46E3D331-AC80-4029-AE6A-1D1C425D9E13}">
  <ds:schemaRefs>
    <ds:schemaRef ds:uri="http://schemas.microsoft.com/office/2006/documentManagement/types"/>
    <ds:schemaRef ds:uri="73d2205c-59e3-4b3d-b61e-9c6fd8a3e6c1"/>
    <ds:schemaRef ds:uri="897f477b-d0ca-4b7d-b7cd-94edbf1e6e20"/>
    <ds:schemaRef ds:uri="http://purl.org/dc/elements/1.1/"/>
    <ds:schemaRef ds:uri="http://purl.org/dc/dcmitype/"/>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64</TotalTime>
  <Words>949</Words>
  <Application>Microsoft Office PowerPoint</Application>
  <PresentationFormat>Widescreen</PresentationFormat>
  <Paragraphs>40</Paragraphs>
  <Slides>16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1_office theme</vt:lpstr>
      <vt:lpstr>Office Theme</vt:lpstr>
      <vt:lpstr>How do CCS High Performance Learners think and behave? </vt:lpstr>
      <vt:lpstr>PowerPoint Presentation</vt:lpstr>
      <vt:lpstr>Aims and Objectives of these sessions:</vt:lpstr>
      <vt:lpstr>PowerPoint Presentation</vt:lpstr>
      <vt:lpstr>Mindset shift</vt:lpstr>
      <vt:lpstr>Enquiry based learning</vt:lpstr>
      <vt:lpstr>Expertise development</vt:lpstr>
      <vt:lpstr>Practice and training</vt:lpstr>
      <vt:lpstr>Feedback</vt:lpstr>
      <vt:lpstr>Parental Engagement</vt:lpstr>
      <vt:lpstr>Students taking control of their own learning journey</vt:lpstr>
      <vt:lpstr>Summary: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CCS High Performance Learners think and behave?</dc:title>
  <dc:creator>Olivia Talbot</dc:creator>
  <cp:lastModifiedBy>Elizabeth Husband</cp:lastModifiedBy>
  <cp:revision>5</cp:revision>
  <dcterms:created xsi:type="dcterms:W3CDTF">2020-12-18T09:41:22Z</dcterms:created>
  <dcterms:modified xsi:type="dcterms:W3CDTF">2021-09-16T08:28:04Z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0x0101009965576D18F07B45AACD1DA43D0180BB</vt:lpwstr>
  </property>
</Properties>
</file>