
<file path=[Content_Types].xml><?xml version="1.0" encoding="utf-8"?>
<Types xmlns="http://schemas.openxmlformats.org/package/2006/content-types">
  <Default Extension="jpeg" ContentType="image/jpeg"/>
  <Default Extension="jp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8" r:id="rId5"/>
    <p:sldId id="281" r:id="rId6"/>
    <p:sldId id="282" r:id="rId7"/>
    <p:sldId id="283" r:id="rId8"/>
    <p:sldId id="284" r:id="rId9"/>
    <p:sldId id="285" r:id="rId10"/>
    <p:sldId id="286" r:id="rId11"/>
    <p:sldId id="256" r:id="rId12"/>
    <p:sldId id="259" r:id="rId13"/>
    <p:sldId id="260" r:id="rId14"/>
    <p:sldId id="257" r:id="rId15"/>
    <p:sldId id="258" r:id="rId16"/>
    <p:sldId id="266" r:id="rId17"/>
    <p:sldId id="271" r:id="rId18"/>
    <p:sldId id="268" r:id="rId19"/>
    <p:sldId id="273" r:id="rId20"/>
    <p:sldId id="269" r:id="rId21"/>
    <p:sldId id="274" r:id="rId22"/>
    <p:sldId id="275" r:id="rId23"/>
    <p:sldId id="277" r:id="rId24"/>
    <p:sldId id="267" r:id="rId25"/>
    <p:sldId id="272" r:id="rId26"/>
    <p:sldId id="264" r:id="rId27"/>
    <p:sldId id="288" r:id="rId28"/>
    <p:sldId id="287" r:id="rId29"/>
    <p:sldId id="280" r:id="rId30"/>
    <p:sldId id="265" r:id="rId31"/>
    <p:sldId id="262" r:id="rId32"/>
    <p:sldId id="263" r:id="rId33"/>
    <p:sldId id="2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4660"/>
  </p:normalViewPr>
  <p:slideViewPr>
    <p:cSldViewPr snapToGrid="0">
      <p:cViewPr varScale="1">
        <p:scale>
          <a:sx n="110" d="100"/>
          <a:sy n="110" d="100"/>
        </p:scale>
        <p:origin x="58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3199-1AA4-41F3-9DFA-957AC15693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43E964-06C6-47B3-9827-F83318C6F9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078EFDE-FFEB-4774-A80D-A6708660930D}"/>
              </a:ext>
            </a:extLst>
          </p:cNvPr>
          <p:cNvSpPr>
            <a:spLocks noGrp="1"/>
          </p:cNvSpPr>
          <p:nvPr>
            <p:ph type="dt" sz="half" idx="10"/>
          </p:nvPr>
        </p:nvSpPr>
        <p:spPr/>
        <p:txBody>
          <a:bodyPr/>
          <a:lstStyle/>
          <a:p>
            <a:fld id="{B9314D61-FC75-47A9-9EBA-576C6D99B131}" type="datetimeFigureOut">
              <a:rPr lang="en-GB" smtClean="0"/>
              <a:t>22/10/2021</a:t>
            </a:fld>
            <a:endParaRPr lang="en-GB" dirty="0"/>
          </a:p>
        </p:txBody>
      </p:sp>
      <p:sp>
        <p:nvSpPr>
          <p:cNvPr id="5" name="Footer Placeholder 4">
            <a:extLst>
              <a:ext uri="{FF2B5EF4-FFF2-40B4-BE49-F238E27FC236}">
                <a16:creationId xmlns:a16="http://schemas.microsoft.com/office/drawing/2014/main" id="{163D07B2-218B-4B85-9C9C-1207A1836B8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BB71CF7-1709-454A-B716-2AFEEE1D4D4C}"/>
              </a:ext>
            </a:extLst>
          </p:cNvPr>
          <p:cNvSpPr>
            <a:spLocks noGrp="1"/>
          </p:cNvSpPr>
          <p:nvPr>
            <p:ph type="sldNum" sz="quarter" idx="12"/>
          </p:nvPr>
        </p:nvSpPr>
        <p:spPr/>
        <p:txBody>
          <a:bodyPr/>
          <a:lstStyle/>
          <a:p>
            <a:fld id="{08E98A6F-1082-453A-89C9-062C179C340A}" type="slidenum">
              <a:rPr lang="en-GB" smtClean="0"/>
              <a:t>‹#›</a:t>
            </a:fld>
            <a:endParaRPr lang="en-GB" dirty="0"/>
          </a:p>
        </p:txBody>
      </p:sp>
    </p:spTree>
    <p:extLst>
      <p:ext uri="{BB962C8B-B14F-4D97-AF65-F5344CB8AC3E}">
        <p14:creationId xmlns:p14="http://schemas.microsoft.com/office/powerpoint/2010/main" val="733545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6D3A-97A6-46E6-80FD-7B2F0F9121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63AA84-693F-4B6B-9767-06AF2DFFC9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1AA989-2F1A-4A96-BCDC-F087A38F763E}"/>
              </a:ext>
            </a:extLst>
          </p:cNvPr>
          <p:cNvSpPr>
            <a:spLocks noGrp="1"/>
          </p:cNvSpPr>
          <p:nvPr>
            <p:ph type="dt" sz="half" idx="10"/>
          </p:nvPr>
        </p:nvSpPr>
        <p:spPr/>
        <p:txBody>
          <a:bodyPr/>
          <a:lstStyle/>
          <a:p>
            <a:fld id="{B9314D61-FC75-47A9-9EBA-576C6D99B131}" type="datetimeFigureOut">
              <a:rPr lang="en-GB" smtClean="0"/>
              <a:t>22/10/2021</a:t>
            </a:fld>
            <a:endParaRPr lang="en-GB" dirty="0"/>
          </a:p>
        </p:txBody>
      </p:sp>
      <p:sp>
        <p:nvSpPr>
          <p:cNvPr id="5" name="Footer Placeholder 4">
            <a:extLst>
              <a:ext uri="{FF2B5EF4-FFF2-40B4-BE49-F238E27FC236}">
                <a16:creationId xmlns:a16="http://schemas.microsoft.com/office/drawing/2014/main" id="{7F5B1FEF-9390-4249-AF97-5EE8C6BD00E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F4A7037-AFAC-4312-81E2-C4D9CD084895}"/>
              </a:ext>
            </a:extLst>
          </p:cNvPr>
          <p:cNvSpPr>
            <a:spLocks noGrp="1"/>
          </p:cNvSpPr>
          <p:nvPr>
            <p:ph type="sldNum" sz="quarter" idx="12"/>
          </p:nvPr>
        </p:nvSpPr>
        <p:spPr/>
        <p:txBody>
          <a:bodyPr/>
          <a:lstStyle/>
          <a:p>
            <a:fld id="{08E98A6F-1082-453A-89C9-062C179C340A}" type="slidenum">
              <a:rPr lang="en-GB" smtClean="0"/>
              <a:t>‹#›</a:t>
            </a:fld>
            <a:endParaRPr lang="en-GB" dirty="0"/>
          </a:p>
        </p:txBody>
      </p:sp>
    </p:spTree>
    <p:extLst>
      <p:ext uri="{BB962C8B-B14F-4D97-AF65-F5344CB8AC3E}">
        <p14:creationId xmlns:p14="http://schemas.microsoft.com/office/powerpoint/2010/main" val="2109123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0C85EC-EA70-4C61-BA6F-EBBE25FC21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DE830A-491B-4101-8C1D-BEB72A6F6A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D9EF25-8FDB-4EDA-9092-915975DB2DCC}"/>
              </a:ext>
            </a:extLst>
          </p:cNvPr>
          <p:cNvSpPr>
            <a:spLocks noGrp="1"/>
          </p:cNvSpPr>
          <p:nvPr>
            <p:ph type="dt" sz="half" idx="10"/>
          </p:nvPr>
        </p:nvSpPr>
        <p:spPr/>
        <p:txBody>
          <a:bodyPr/>
          <a:lstStyle/>
          <a:p>
            <a:fld id="{B9314D61-FC75-47A9-9EBA-576C6D99B131}" type="datetimeFigureOut">
              <a:rPr lang="en-GB" smtClean="0"/>
              <a:t>22/10/2021</a:t>
            </a:fld>
            <a:endParaRPr lang="en-GB" dirty="0"/>
          </a:p>
        </p:txBody>
      </p:sp>
      <p:sp>
        <p:nvSpPr>
          <p:cNvPr id="5" name="Footer Placeholder 4">
            <a:extLst>
              <a:ext uri="{FF2B5EF4-FFF2-40B4-BE49-F238E27FC236}">
                <a16:creationId xmlns:a16="http://schemas.microsoft.com/office/drawing/2014/main" id="{F379BFCD-3D38-4BA7-98A6-3A5DE07AF11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19493C6-0E94-4AB1-99B4-C5C49F07EF2E}"/>
              </a:ext>
            </a:extLst>
          </p:cNvPr>
          <p:cNvSpPr>
            <a:spLocks noGrp="1"/>
          </p:cNvSpPr>
          <p:nvPr>
            <p:ph type="sldNum" sz="quarter" idx="12"/>
          </p:nvPr>
        </p:nvSpPr>
        <p:spPr/>
        <p:txBody>
          <a:bodyPr/>
          <a:lstStyle/>
          <a:p>
            <a:fld id="{08E98A6F-1082-453A-89C9-062C179C340A}" type="slidenum">
              <a:rPr lang="en-GB" smtClean="0"/>
              <a:t>‹#›</a:t>
            </a:fld>
            <a:endParaRPr lang="en-GB" dirty="0"/>
          </a:p>
        </p:txBody>
      </p:sp>
    </p:spTree>
    <p:extLst>
      <p:ext uri="{BB962C8B-B14F-4D97-AF65-F5344CB8AC3E}">
        <p14:creationId xmlns:p14="http://schemas.microsoft.com/office/powerpoint/2010/main" val="2144445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DFF21-CB42-42BD-BEC0-ADA035DA36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8D0479-752F-46EA-8C28-DFDFBCD5C3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3489D4-FFEE-4346-B7D5-E1473AB384B1}"/>
              </a:ext>
            </a:extLst>
          </p:cNvPr>
          <p:cNvSpPr>
            <a:spLocks noGrp="1"/>
          </p:cNvSpPr>
          <p:nvPr>
            <p:ph type="dt" sz="half" idx="10"/>
          </p:nvPr>
        </p:nvSpPr>
        <p:spPr/>
        <p:txBody>
          <a:bodyPr/>
          <a:lstStyle/>
          <a:p>
            <a:fld id="{B9314D61-FC75-47A9-9EBA-576C6D99B131}" type="datetimeFigureOut">
              <a:rPr lang="en-GB" smtClean="0"/>
              <a:t>22/10/2021</a:t>
            </a:fld>
            <a:endParaRPr lang="en-GB" dirty="0"/>
          </a:p>
        </p:txBody>
      </p:sp>
      <p:sp>
        <p:nvSpPr>
          <p:cNvPr id="5" name="Footer Placeholder 4">
            <a:extLst>
              <a:ext uri="{FF2B5EF4-FFF2-40B4-BE49-F238E27FC236}">
                <a16:creationId xmlns:a16="http://schemas.microsoft.com/office/drawing/2014/main" id="{0F9022C1-C0C2-4BC4-8E83-D89CB60D099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5E4FBAA-9455-49C1-9FC7-68C0396B5B70}"/>
              </a:ext>
            </a:extLst>
          </p:cNvPr>
          <p:cNvSpPr>
            <a:spLocks noGrp="1"/>
          </p:cNvSpPr>
          <p:nvPr>
            <p:ph type="sldNum" sz="quarter" idx="12"/>
          </p:nvPr>
        </p:nvSpPr>
        <p:spPr/>
        <p:txBody>
          <a:bodyPr/>
          <a:lstStyle/>
          <a:p>
            <a:fld id="{08E98A6F-1082-453A-89C9-062C179C340A}" type="slidenum">
              <a:rPr lang="en-GB" smtClean="0"/>
              <a:t>‹#›</a:t>
            </a:fld>
            <a:endParaRPr lang="en-GB" dirty="0"/>
          </a:p>
        </p:txBody>
      </p:sp>
    </p:spTree>
    <p:extLst>
      <p:ext uri="{BB962C8B-B14F-4D97-AF65-F5344CB8AC3E}">
        <p14:creationId xmlns:p14="http://schemas.microsoft.com/office/powerpoint/2010/main" val="362440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3794E-29C5-4E17-9D1F-06B1DF3BB7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A38CAF-6678-4DC2-AB85-053C8C12CA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CC4AC6-F6AA-43BD-984E-D88E62552DE6}"/>
              </a:ext>
            </a:extLst>
          </p:cNvPr>
          <p:cNvSpPr>
            <a:spLocks noGrp="1"/>
          </p:cNvSpPr>
          <p:nvPr>
            <p:ph type="dt" sz="half" idx="10"/>
          </p:nvPr>
        </p:nvSpPr>
        <p:spPr/>
        <p:txBody>
          <a:bodyPr/>
          <a:lstStyle/>
          <a:p>
            <a:fld id="{B9314D61-FC75-47A9-9EBA-576C6D99B131}" type="datetimeFigureOut">
              <a:rPr lang="en-GB" smtClean="0"/>
              <a:t>22/10/2021</a:t>
            </a:fld>
            <a:endParaRPr lang="en-GB" dirty="0"/>
          </a:p>
        </p:txBody>
      </p:sp>
      <p:sp>
        <p:nvSpPr>
          <p:cNvPr id="5" name="Footer Placeholder 4">
            <a:extLst>
              <a:ext uri="{FF2B5EF4-FFF2-40B4-BE49-F238E27FC236}">
                <a16:creationId xmlns:a16="http://schemas.microsoft.com/office/drawing/2014/main" id="{33B891E2-7787-46D3-BFC3-8EF1E35B5EA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70063AC-2FB3-4F25-B15E-E0F61C834826}"/>
              </a:ext>
            </a:extLst>
          </p:cNvPr>
          <p:cNvSpPr>
            <a:spLocks noGrp="1"/>
          </p:cNvSpPr>
          <p:nvPr>
            <p:ph type="sldNum" sz="quarter" idx="12"/>
          </p:nvPr>
        </p:nvSpPr>
        <p:spPr/>
        <p:txBody>
          <a:bodyPr/>
          <a:lstStyle/>
          <a:p>
            <a:fld id="{08E98A6F-1082-453A-89C9-062C179C340A}" type="slidenum">
              <a:rPr lang="en-GB" smtClean="0"/>
              <a:t>‹#›</a:t>
            </a:fld>
            <a:endParaRPr lang="en-GB" dirty="0"/>
          </a:p>
        </p:txBody>
      </p:sp>
    </p:spTree>
    <p:extLst>
      <p:ext uri="{BB962C8B-B14F-4D97-AF65-F5344CB8AC3E}">
        <p14:creationId xmlns:p14="http://schemas.microsoft.com/office/powerpoint/2010/main" val="127504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01A84-43A4-4944-A3AA-F3270C2990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8F54C6-DEDF-4CFE-8347-743E7A062A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72AC0D1-CBB9-451D-A6DD-8E03DB499A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0679B61-8D39-4220-9B12-CF4E062CD6A5}"/>
              </a:ext>
            </a:extLst>
          </p:cNvPr>
          <p:cNvSpPr>
            <a:spLocks noGrp="1"/>
          </p:cNvSpPr>
          <p:nvPr>
            <p:ph type="dt" sz="half" idx="10"/>
          </p:nvPr>
        </p:nvSpPr>
        <p:spPr/>
        <p:txBody>
          <a:bodyPr/>
          <a:lstStyle/>
          <a:p>
            <a:fld id="{B9314D61-FC75-47A9-9EBA-576C6D99B131}" type="datetimeFigureOut">
              <a:rPr lang="en-GB" smtClean="0"/>
              <a:t>22/10/2021</a:t>
            </a:fld>
            <a:endParaRPr lang="en-GB" dirty="0"/>
          </a:p>
        </p:txBody>
      </p:sp>
      <p:sp>
        <p:nvSpPr>
          <p:cNvPr id="6" name="Footer Placeholder 5">
            <a:extLst>
              <a:ext uri="{FF2B5EF4-FFF2-40B4-BE49-F238E27FC236}">
                <a16:creationId xmlns:a16="http://schemas.microsoft.com/office/drawing/2014/main" id="{72505D86-10DE-4EBE-86CE-6C00D8E107F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ED98426-E7ED-4311-AC8A-89119FE1EB74}"/>
              </a:ext>
            </a:extLst>
          </p:cNvPr>
          <p:cNvSpPr>
            <a:spLocks noGrp="1"/>
          </p:cNvSpPr>
          <p:nvPr>
            <p:ph type="sldNum" sz="quarter" idx="12"/>
          </p:nvPr>
        </p:nvSpPr>
        <p:spPr/>
        <p:txBody>
          <a:bodyPr/>
          <a:lstStyle/>
          <a:p>
            <a:fld id="{08E98A6F-1082-453A-89C9-062C179C340A}" type="slidenum">
              <a:rPr lang="en-GB" smtClean="0"/>
              <a:t>‹#›</a:t>
            </a:fld>
            <a:endParaRPr lang="en-GB" dirty="0"/>
          </a:p>
        </p:txBody>
      </p:sp>
    </p:spTree>
    <p:extLst>
      <p:ext uri="{BB962C8B-B14F-4D97-AF65-F5344CB8AC3E}">
        <p14:creationId xmlns:p14="http://schemas.microsoft.com/office/powerpoint/2010/main" val="83857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A9980-619C-4038-8921-4FABA3BDF96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7C2EB6-1877-4F1F-8E95-03AE86949D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488B7D-5752-49EF-9400-77D2FC8C61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DE5616C-713E-414D-B984-586FF53347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9BB76A-EA03-47CC-B55F-6C1D047DF8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E331CD-4A4E-4993-A7D9-ED18BD1918BA}"/>
              </a:ext>
            </a:extLst>
          </p:cNvPr>
          <p:cNvSpPr>
            <a:spLocks noGrp="1"/>
          </p:cNvSpPr>
          <p:nvPr>
            <p:ph type="dt" sz="half" idx="10"/>
          </p:nvPr>
        </p:nvSpPr>
        <p:spPr/>
        <p:txBody>
          <a:bodyPr/>
          <a:lstStyle/>
          <a:p>
            <a:fld id="{B9314D61-FC75-47A9-9EBA-576C6D99B131}" type="datetimeFigureOut">
              <a:rPr lang="en-GB" smtClean="0"/>
              <a:t>22/10/2021</a:t>
            </a:fld>
            <a:endParaRPr lang="en-GB" dirty="0"/>
          </a:p>
        </p:txBody>
      </p:sp>
      <p:sp>
        <p:nvSpPr>
          <p:cNvPr id="8" name="Footer Placeholder 7">
            <a:extLst>
              <a:ext uri="{FF2B5EF4-FFF2-40B4-BE49-F238E27FC236}">
                <a16:creationId xmlns:a16="http://schemas.microsoft.com/office/drawing/2014/main" id="{8189A7D2-8ECD-4DE7-9CF9-B86D4E24DAA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6CCACF8-4D22-4F78-8BDA-6E505FE40DA6}"/>
              </a:ext>
            </a:extLst>
          </p:cNvPr>
          <p:cNvSpPr>
            <a:spLocks noGrp="1"/>
          </p:cNvSpPr>
          <p:nvPr>
            <p:ph type="sldNum" sz="quarter" idx="12"/>
          </p:nvPr>
        </p:nvSpPr>
        <p:spPr/>
        <p:txBody>
          <a:bodyPr/>
          <a:lstStyle/>
          <a:p>
            <a:fld id="{08E98A6F-1082-453A-89C9-062C179C340A}" type="slidenum">
              <a:rPr lang="en-GB" smtClean="0"/>
              <a:t>‹#›</a:t>
            </a:fld>
            <a:endParaRPr lang="en-GB" dirty="0"/>
          </a:p>
        </p:txBody>
      </p:sp>
    </p:spTree>
    <p:extLst>
      <p:ext uri="{BB962C8B-B14F-4D97-AF65-F5344CB8AC3E}">
        <p14:creationId xmlns:p14="http://schemas.microsoft.com/office/powerpoint/2010/main" val="238699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2DA1-5C5C-449E-806A-934C9360F8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092ACD3-B240-4E45-9049-C9AAEB338C24}"/>
              </a:ext>
            </a:extLst>
          </p:cNvPr>
          <p:cNvSpPr>
            <a:spLocks noGrp="1"/>
          </p:cNvSpPr>
          <p:nvPr>
            <p:ph type="dt" sz="half" idx="10"/>
          </p:nvPr>
        </p:nvSpPr>
        <p:spPr/>
        <p:txBody>
          <a:bodyPr/>
          <a:lstStyle/>
          <a:p>
            <a:fld id="{B9314D61-FC75-47A9-9EBA-576C6D99B131}" type="datetimeFigureOut">
              <a:rPr lang="en-GB" smtClean="0"/>
              <a:t>22/10/2021</a:t>
            </a:fld>
            <a:endParaRPr lang="en-GB" dirty="0"/>
          </a:p>
        </p:txBody>
      </p:sp>
      <p:sp>
        <p:nvSpPr>
          <p:cNvPr id="4" name="Footer Placeholder 3">
            <a:extLst>
              <a:ext uri="{FF2B5EF4-FFF2-40B4-BE49-F238E27FC236}">
                <a16:creationId xmlns:a16="http://schemas.microsoft.com/office/drawing/2014/main" id="{357E21A9-DC0F-41C1-8370-221CC1A35B6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4FED2B5-6830-4D6D-8754-D5101F1E01CA}"/>
              </a:ext>
            </a:extLst>
          </p:cNvPr>
          <p:cNvSpPr>
            <a:spLocks noGrp="1"/>
          </p:cNvSpPr>
          <p:nvPr>
            <p:ph type="sldNum" sz="quarter" idx="12"/>
          </p:nvPr>
        </p:nvSpPr>
        <p:spPr/>
        <p:txBody>
          <a:bodyPr/>
          <a:lstStyle/>
          <a:p>
            <a:fld id="{08E98A6F-1082-453A-89C9-062C179C340A}" type="slidenum">
              <a:rPr lang="en-GB" smtClean="0"/>
              <a:t>‹#›</a:t>
            </a:fld>
            <a:endParaRPr lang="en-GB" dirty="0"/>
          </a:p>
        </p:txBody>
      </p:sp>
    </p:spTree>
    <p:extLst>
      <p:ext uri="{BB962C8B-B14F-4D97-AF65-F5344CB8AC3E}">
        <p14:creationId xmlns:p14="http://schemas.microsoft.com/office/powerpoint/2010/main" val="1914843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87B71E-5A44-4B27-82C9-61FB05D345CC}"/>
              </a:ext>
            </a:extLst>
          </p:cNvPr>
          <p:cNvSpPr>
            <a:spLocks noGrp="1"/>
          </p:cNvSpPr>
          <p:nvPr>
            <p:ph type="dt" sz="half" idx="10"/>
          </p:nvPr>
        </p:nvSpPr>
        <p:spPr/>
        <p:txBody>
          <a:bodyPr/>
          <a:lstStyle/>
          <a:p>
            <a:fld id="{B9314D61-FC75-47A9-9EBA-576C6D99B131}" type="datetimeFigureOut">
              <a:rPr lang="en-GB" smtClean="0"/>
              <a:t>22/10/2021</a:t>
            </a:fld>
            <a:endParaRPr lang="en-GB" dirty="0"/>
          </a:p>
        </p:txBody>
      </p:sp>
      <p:sp>
        <p:nvSpPr>
          <p:cNvPr id="3" name="Footer Placeholder 2">
            <a:extLst>
              <a:ext uri="{FF2B5EF4-FFF2-40B4-BE49-F238E27FC236}">
                <a16:creationId xmlns:a16="http://schemas.microsoft.com/office/drawing/2014/main" id="{E5FED19B-4FCF-4591-ADB0-BD43695FF44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5EF5A42-2613-493C-B629-67FC883EEF40}"/>
              </a:ext>
            </a:extLst>
          </p:cNvPr>
          <p:cNvSpPr>
            <a:spLocks noGrp="1"/>
          </p:cNvSpPr>
          <p:nvPr>
            <p:ph type="sldNum" sz="quarter" idx="12"/>
          </p:nvPr>
        </p:nvSpPr>
        <p:spPr/>
        <p:txBody>
          <a:bodyPr/>
          <a:lstStyle/>
          <a:p>
            <a:fld id="{08E98A6F-1082-453A-89C9-062C179C340A}" type="slidenum">
              <a:rPr lang="en-GB" smtClean="0"/>
              <a:t>‹#›</a:t>
            </a:fld>
            <a:endParaRPr lang="en-GB" dirty="0"/>
          </a:p>
        </p:txBody>
      </p:sp>
    </p:spTree>
    <p:extLst>
      <p:ext uri="{BB962C8B-B14F-4D97-AF65-F5344CB8AC3E}">
        <p14:creationId xmlns:p14="http://schemas.microsoft.com/office/powerpoint/2010/main" val="428413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A7843-70D2-4CDF-A372-0BD0D0D6A6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CDCC-2D20-408E-A3F1-94E5EBA689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9B75C-8073-4827-98A6-D018CAE9FD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923078-4CF2-49DD-8BF0-3268DC92B42A}"/>
              </a:ext>
            </a:extLst>
          </p:cNvPr>
          <p:cNvSpPr>
            <a:spLocks noGrp="1"/>
          </p:cNvSpPr>
          <p:nvPr>
            <p:ph type="dt" sz="half" idx="10"/>
          </p:nvPr>
        </p:nvSpPr>
        <p:spPr/>
        <p:txBody>
          <a:bodyPr/>
          <a:lstStyle/>
          <a:p>
            <a:fld id="{B9314D61-FC75-47A9-9EBA-576C6D99B131}" type="datetimeFigureOut">
              <a:rPr lang="en-GB" smtClean="0"/>
              <a:t>22/10/2021</a:t>
            </a:fld>
            <a:endParaRPr lang="en-GB" dirty="0"/>
          </a:p>
        </p:txBody>
      </p:sp>
      <p:sp>
        <p:nvSpPr>
          <p:cNvPr id="6" name="Footer Placeholder 5">
            <a:extLst>
              <a:ext uri="{FF2B5EF4-FFF2-40B4-BE49-F238E27FC236}">
                <a16:creationId xmlns:a16="http://schemas.microsoft.com/office/drawing/2014/main" id="{23EC2491-95EA-4CDD-A3C2-61B14A7AA51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8202ECA-DDE2-42D7-8E70-A6D042AA246E}"/>
              </a:ext>
            </a:extLst>
          </p:cNvPr>
          <p:cNvSpPr>
            <a:spLocks noGrp="1"/>
          </p:cNvSpPr>
          <p:nvPr>
            <p:ph type="sldNum" sz="quarter" idx="12"/>
          </p:nvPr>
        </p:nvSpPr>
        <p:spPr/>
        <p:txBody>
          <a:bodyPr/>
          <a:lstStyle/>
          <a:p>
            <a:fld id="{08E98A6F-1082-453A-89C9-062C179C340A}" type="slidenum">
              <a:rPr lang="en-GB" smtClean="0"/>
              <a:t>‹#›</a:t>
            </a:fld>
            <a:endParaRPr lang="en-GB" dirty="0"/>
          </a:p>
        </p:txBody>
      </p:sp>
    </p:spTree>
    <p:extLst>
      <p:ext uri="{BB962C8B-B14F-4D97-AF65-F5344CB8AC3E}">
        <p14:creationId xmlns:p14="http://schemas.microsoft.com/office/powerpoint/2010/main" val="134661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47C6F-573E-4491-A5F2-D6D0764BB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31F4CE2-5585-4C80-9E51-909422C33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9166F2F-002C-47B3-B7B7-E12810B55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56795D-BE39-4796-93BE-344E660F7C0A}"/>
              </a:ext>
            </a:extLst>
          </p:cNvPr>
          <p:cNvSpPr>
            <a:spLocks noGrp="1"/>
          </p:cNvSpPr>
          <p:nvPr>
            <p:ph type="dt" sz="half" idx="10"/>
          </p:nvPr>
        </p:nvSpPr>
        <p:spPr/>
        <p:txBody>
          <a:bodyPr/>
          <a:lstStyle/>
          <a:p>
            <a:fld id="{B9314D61-FC75-47A9-9EBA-576C6D99B131}" type="datetimeFigureOut">
              <a:rPr lang="en-GB" smtClean="0"/>
              <a:t>22/10/2021</a:t>
            </a:fld>
            <a:endParaRPr lang="en-GB" dirty="0"/>
          </a:p>
        </p:txBody>
      </p:sp>
      <p:sp>
        <p:nvSpPr>
          <p:cNvPr id="6" name="Footer Placeholder 5">
            <a:extLst>
              <a:ext uri="{FF2B5EF4-FFF2-40B4-BE49-F238E27FC236}">
                <a16:creationId xmlns:a16="http://schemas.microsoft.com/office/drawing/2014/main" id="{0072EF21-DC6C-4919-9486-4C4F8C2EDCF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92FEB66-3FAE-4C09-9295-50C095B863CB}"/>
              </a:ext>
            </a:extLst>
          </p:cNvPr>
          <p:cNvSpPr>
            <a:spLocks noGrp="1"/>
          </p:cNvSpPr>
          <p:nvPr>
            <p:ph type="sldNum" sz="quarter" idx="12"/>
          </p:nvPr>
        </p:nvSpPr>
        <p:spPr/>
        <p:txBody>
          <a:bodyPr/>
          <a:lstStyle/>
          <a:p>
            <a:fld id="{08E98A6F-1082-453A-89C9-062C179C340A}" type="slidenum">
              <a:rPr lang="en-GB" smtClean="0"/>
              <a:t>‹#›</a:t>
            </a:fld>
            <a:endParaRPr lang="en-GB" dirty="0"/>
          </a:p>
        </p:txBody>
      </p:sp>
    </p:spTree>
    <p:extLst>
      <p:ext uri="{BB962C8B-B14F-4D97-AF65-F5344CB8AC3E}">
        <p14:creationId xmlns:p14="http://schemas.microsoft.com/office/powerpoint/2010/main" val="3525803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3A04B-C921-4716-9CFC-AD543316CA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A8F389-B28A-4268-B080-D689B8F192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72C202-0341-41FD-B688-74C6087366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14D61-FC75-47A9-9EBA-576C6D99B131}" type="datetimeFigureOut">
              <a:rPr lang="en-GB" smtClean="0"/>
              <a:t>22/10/2021</a:t>
            </a:fld>
            <a:endParaRPr lang="en-GB" dirty="0"/>
          </a:p>
        </p:txBody>
      </p:sp>
      <p:sp>
        <p:nvSpPr>
          <p:cNvPr id="5" name="Footer Placeholder 4">
            <a:extLst>
              <a:ext uri="{FF2B5EF4-FFF2-40B4-BE49-F238E27FC236}">
                <a16:creationId xmlns:a16="http://schemas.microsoft.com/office/drawing/2014/main" id="{BE4DE7D5-A2F5-4692-8026-A9241B6C50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821C99E-3148-4D71-B218-938E532BE0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98A6F-1082-453A-89C9-062C179C340A}" type="slidenum">
              <a:rPr lang="en-GB" smtClean="0"/>
              <a:t>‹#›</a:t>
            </a:fld>
            <a:endParaRPr lang="en-GB" dirty="0"/>
          </a:p>
        </p:txBody>
      </p:sp>
    </p:spTree>
    <p:extLst>
      <p:ext uri="{BB962C8B-B14F-4D97-AF65-F5344CB8AC3E}">
        <p14:creationId xmlns:p14="http://schemas.microsoft.com/office/powerpoint/2010/main" val="493795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RAR2009_-_Rocket_Car.jpg"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yDYjF_bQy4Q?feature=oembed"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13.pn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A3FE5-2AE1-452B-AD06-36E959114B45}"/>
              </a:ext>
            </a:extLst>
          </p:cNvPr>
          <p:cNvSpPr>
            <a:spLocks noGrp="1"/>
          </p:cNvSpPr>
          <p:nvPr>
            <p:ph type="title"/>
          </p:nvPr>
        </p:nvSpPr>
        <p:spPr>
          <a:xfrm>
            <a:off x="424873" y="365125"/>
            <a:ext cx="11508509" cy="1325563"/>
          </a:xfrm>
        </p:spPr>
        <p:txBody>
          <a:bodyPr/>
          <a:lstStyle/>
          <a:p>
            <a:r>
              <a:rPr lang="en-GB" dirty="0"/>
              <a:t>Please sit with your fellow “rocket car” builders!</a:t>
            </a:r>
          </a:p>
        </p:txBody>
      </p:sp>
      <p:pic>
        <p:nvPicPr>
          <p:cNvPr id="5" name="Content Placeholder 4" descr="A steam train on a track with smoke coming out of it&#10;&#10;Description automatically generated">
            <a:extLst>
              <a:ext uri="{FF2B5EF4-FFF2-40B4-BE49-F238E27FC236}">
                <a16:creationId xmlns:a16="http://schemas.microsoft.com/office/drawing/2014/main" id="{8042799C-4A13-495E-80C5-A4A485FFEB07}"/>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 b="-1"/>
          <a:stretch/>
        </p:blipFill>
        <p:spPr>
          <a:xfrm>
            <a:off x="2134294" y="1945696"/>
            <a:ext cx="8274394" cy="4351339"/>
          </a:xfrm>
        </p:spPr>
      </p:pic>
      <p:sp>
        <p:nvSpPr>
          <p:cNvPr id="3" name="TextBox 2">
            <a:extLst>
              <a:ext uri="{FF2B5EF4-FFF2-40B4-BE49-F238E27FC236}">
                <a16:creationId xmlns:a16="http://schemas.microsoft.com/office/drawing/2014/main" id="{104C1D01-E42F-4A1E-B495-21EC75339FA5}"/>
              </a:ext>
            </a:extLst>
          </p:cNvPr>
          <p:cNvSpPr txBox="1"/>
          <p:nvPr/>
        </p:nvSpPr>
        <p:spPr>
          <a:xfrm>
            <a:off x="2466109" y="1339273"/>
            <a:ext cx="7536873" cy="369332"/>
          </a:xfrm>
          <a:prstGeom prst="rect">
            <a:avLst/>
          </a:prstGeom>
          <a:noFill/>
        </p:spPr>
        <p:txBody>
          <a:bodyPr wrap="square" rtlCol="0">
            <a:spAutoFit/>
          </a:bodyPr>
          <a:lstStyle/>
          <a:p>
            <a:pPr algn="ctr"/>
            <a:r>
              <a:rPr lang="en-GB" dirty="0"/>
              <a:t>September Training day 2019</a:t>
            </a:r>
          </a:p>
        </p:txBody>
      </p:sp>
    </p:spTree>
    <p:extLst>
      <p:ext uri="{BB962C8B-B14F-4D97-AF65-F5344CB8AC3E}">
        <p14:creationId xmlns:p14="http://schemas.microsoft.com/office/powerpoint/2010/main" val="1193665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55C62-28A5-433B-9E17-976F28F8711B}"/>
              </a:ext>
            </a:extLst>
          </p:cNvPr>
          <p:cNvSpPr>
            <a:spLocks noGrp="1"/>
          </p:cNvSpPr>
          <p:nvPr>
            <p:ph type="title"/>
          </p:nvPr>
        </p:nvSpPr>
        <p:spPr/>
        <p:txBody>
          <a:bodyPr/>
          <a:lstStyle/>
          <a:p>
            <a:r>
              <a:rPr lang="en-GB" u="sng" dirty="0"/>
              <a:t>Provisional KS4 2018 P8 figures - DfE</a:t>
            </a:r>
          </a:p>
        </p:txBody>
      </p:sp>
      <p:sp>
        <p:nvSpPr>
          <p:cNvPr id="3" name="Content Placeholder 2">
            <a:extLst>
              <a:ext uri="{FF2B5EF4-FFF2-40B4-BE49-F238E27FC236}">
                <a16:creationId xmlns:a16="http://schemas.microsoft.com/office/drawing/2014/main" id="{2898C151-C35E-4CBD-9ACF-515E45E256F0}"/>
              </a:ext>
            </a:extLst>
          </p:cNvPr>
          <p:cNvSpPr>
            <a:spLocks noGrp="1"/>
          </p:cNvSpPr>
          <p:nvPr>
            <p:ph idx="1"/>
          </p:nvPr>
        </p:nvSpPr>
        <p:spPr>
          <a:xfrm>
            <a:off x="838200" y="1540399"/>
            <a:ext cx="10515600" cy="4351338"/>
          </a:xfrm>
        </p:spPr>
        <p:txBody>
          <a:bodyPr>
            <a:noAutofit/>
          </a:bodyPr>
          <a:lstStyle/>
          <a:p>
            <a:r>
              <a:rPr lang="en-GB" sz="3200" dirty="0"/>
              <a:t>Progress 8 score = </a:t>
            </a:r>
            <a:r>
              <a:rPr lang="en-GB" sz="3200" b="1" dirty="0"/>
              <a:t>+0.14  …..</a:t>
            </a:r>
            <a:r>
              <a:rPr lang="en-GB" sz="3200" dirty="0"/>
              <a:t> this is an increase from +0.06 last year. (figures may go up or down as the DFE have messed up!)</a:t>
            </a:r>
          </a:p>
          <a:p>
            <a:r>
              <a:rPr lang="en-GB" sz="3200" dirty="0"/>
              <a:t>HPA P8 score = -0.02 (HPAs performing roughly in line with expected progress on average – still room for improvement!)</a:t>
            </a:r>
            <a:br>
              <a:rPr lang="en-GB" sz="3200" dirty="0"/>
            </a:br>
            <a:r>
              <a:rPr lang="en-GB" sz="3200" dirty="0"/>
              <a:t>MPA P8 score = +0.29</a:t>
            </a:r>
            <a:br>
              <a:rPr lang="en-GB" sz="3200" dirty="0"/>
            </a:br>
            <a:r>
              <a:rPr lang="en-GB" sz="3200" dirty="0"/>
              <a:t>LPA P8 score = +0.33 </a:t>
            </a:r>
          </a:p>
          <a:p>
            <a:r>
              <a:rPr lang="en-GB" sz="3200" dirty="0"/>
              <a:t>English P8 = +0.08 (Lead Learners +0.22)</a:t>
            </a:r>
            <a:br>
              <a:rPr lang="en-GB" sz="3200" dirty="0"/>
            </a:br>
            <a:r>
              <a:rPr lang="en-GB" sz="3200" dirty="0"/>
              <a:t>Maths P8 = +0.10</a:t>
            </a:r>
            <a:br>
              <a:rPr lang="en-GB" sz="3200" dirty="0"/>
            </a:br>
            <a:r>
              <a:rPr lang="en-GB" sz="3200" dirty="0"/>
              <a:t>EBACC P8 = +0.13</a:t>
            </a:r>
            <a:br>
              <a:rPr lang="en-GB" sz="3200" dirty="0"/>
            </a:br>
            <a:r>
              <a:rPr lang="en-GB" sz="3200" dirty="0"/>
              <a:t>Open P8 = +0.20</a:t>
            </a:r>
          </a:p>
        </p:txBody>
      </p:sp>
    </p:spTree>
    <p:extLst>
      <p:ext uri="{BB962C8B-B14F-4D97-AF65-F5344CB8AC3E}">
        <p14:creationId xmlns:p14="http://schemas.microsoft.com/office/powerpoint/2010/main" val="3250038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44308-EB34-4040-85C1-712A7A65D39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F6ADA11-1A4E-415D-B539-DF5214F6D772}"/>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C66C6050-06A2-4B4C-B955-5A290332942A}"/>
              </a:ext>
            </a:extLst>
          </p:cNvPr>
          <p:cNvPicPr>
            <a:picLocks noChangeAspect="1"/>
          </p:cNvPicPr>
          <p:nvPr/>
        </p:nvPicPr>
        <p:blipFill>
          <a:blip r:embed="rId2"/>
          <a:stretch>
            <a:fillRect/>
          </a:stretch>
        </p:blipFill>
        <p:spPr>
          <a:xfrm>
            <a:off x="695966" y="0"/>
            <a:ext cx="10800067" cy="6858000"/>
          </a:xfrm>
          <a:prstGeom prst="rect">
            <a:avLst/>
          </a:prstGeom>
        </p:spPr>
      </p:pic>
    </p:spTree>
    <p:extLst>
      <p:ext uri="{BB962C8B-B14F-4D97-AF65-F5344CB8AC3E}">
        <p14:creationId xmlns:p14="http://schemas.microsoft.com/office/powerpoint/2010/main" val="3687409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092E-8A94-4224-A245-37247340222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AE73884E-910D-40F3-8518-5215225B0069}"/>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ECD60D58-1D5D-4F40-97D6-B8D86F26C8E1}"/>
              </a:ext>
            </a:extLst>
          </p:cNvPr>
          <p:cNvPicPr>
            <a:picLocks noChangeAspect="1"/>
          </p:cNvPicPr>
          <p:nvPr/>
        </p:nvPicPr>
        <p:blipFill>
          <a:blip r:embed="rId2"/>
          <a:stretch>
            <a:fillRect/>
          </a:stretch>
        </p:blipFill>
        <p:spPr>
          <a:xfrm>
            <a:off x="645519" y="0"/>
            <a:ext cx="10900962" cy="6858000"/>
          </a:xfrm>
          <a:prstGeom prst="rect">
            <a:avLst/>
          </a:prstGeom>
        </p:spPr>
      </p:pic>
    </p:spTree>
    <p:extLst>
      <p:ext uri="{BB962C8B-B14F-4D97-AF65-F5344CB8AC3E}">
        <p14:creationId xmlns:p14="http://schemas.microsoft.com/office/powerpoint/2010/main" val="2305279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D0E93-8C66-4173-B254-B3A236359F2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CA1154A-62E6-42E5-827D-4D138EC26973}"/>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8B4A94A-9327-43F7-87C6-E2B4516E21EC}"/>
              </a:ext>
            </a:extLst>
          </p:cNvPr>
          <p:cNvPicPr>
            <a:picLocks noChangeAspect="1"/>
          </p:cNvPicPr>
          <p:nvPr/>
        </p:nvPicPr>
        <p:blipFill>
          <a:blip r:embed="rId2"/>
          <a:stretch>
            <a:fillRect/>
          </a:stretch>
        </p:blipFill>
        <p:spPr>
          <a:xfrm>
            <a:off x="1880250" y="380736"/>
            <a:ext cx="8431499" cy="6096528"/>
          </a:xfrm>
          <a:prstGeom prst="rect">
            <a:avLst/>
          </a:prstGeom>
        </p:spPr>
      </p:pic>
    </p:spTree>
    <p:extLst>
      <p:ext uri="{BB962C8B-B14F-4D97-AF65-F5344CB8AC3E}">
        <p14:creationId xmlns:p14="http://schemas.microsoft.com/office/powerpoint/2010/main" val="1870981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D0E93-8C66-4173-B254-B3A236359F2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CA1154A-62E6-42E5-827D-4D138EC26973}"/>
              </a:ext>
            </a:extLst>
          </p:cNvPr>
          <p:cNvSpPr>
            <a:spLocks noGrp="1"/>
          </p:cNvSpPr>
          <p:nvPr>
            <p:ph idx="1"/>
          </p:nvPr>
        </p:nvSpPr>
        <p:spPr>
          <a:xfrm>
            <a:off x="6711192" y="1825625"/>
            <a:ext cx="4642607" cy="4351338"/>
          </a:xfrm>
        </p:spPr>
        <p:txBody>
          <a:bodyPr/>
          <a:lstStyle/>
          <a:p>
            <a:r>
              <a:rPr lang="en-GB" dirty="0"/>
              <a:t>Critical / logical thinking</a:t>
            </a:r>
          </a:p>
          <a:p>
            <a:r>
              <a:rPr lang="en-GB" dirty="0"/>
              <a:t>Precision</a:t>
            </a:r>
          </a:p>
          <a:p>
            <a:r>
              <a:rPr lang="en-GB" dirty="0"/>
              <a:t>Complex and multi-step problem solving</a:t>
            </a:r>
          </a:p>
          <a:p>
            <a:endParaRPr lang="en-GB" dirty="0"/>
          </a:p>
        </p:txBody>
      </p:sp>
      <p:pic>
        <p:nvPicPr>
          <p:cNvPr id="4" name="Picture 3">
            <a:extLst>
              <a:ext uri="{FF2B5EF4-FFF2-40B4-BE49-F238E27FC236}">
                <a16:creationId xmlns:a16="http://schemas.microsoft.com/office/drawing/2014/main" id="{C8B4A94A-9327-43F7-87C6-E2B4516E21EC}"/>
              </a:ext>
            </a:extLst>
          </p:cNvPr>
          <p:cNvPicPr>
            <a:picLocks noChangeAspect="1"/>
          </p:cNvPicPr>
          <p:nvPr/>
        </p:nvPicPr>
        <p:blipFill>
          <a:blip r:embed="rId2"/>
          <a:stretch>
            <a:fillRect/>
          </a:stretch>
        </p:blipFill>
        <p:spPr>
          <a:xfrm>
            <a:off x="520117" y="365125"/>
            <a:ext cx="5857195" cy="4235137"/>
          </a:xfrm>
          <a:prstGeom prst="rect">
            <a:avLst/>
          </a:prstGeom>
        </p:spPr>
      </p:pic>
      <p:sp>
        <p:nvSpPr>
          <p:cNvPr id="5" name="Text Box 6">
            <a:extLst>
              <a:ext uri="{FF2B5EF4-FFF2-40B4-BE49-F238E27FC236}">
                <a16:creationId xmlns:a16="http://schemas.microsoft.com/office/drawing/2014/main" id="{FF097E64-B057-47EA-8618-6F7C24009F5F}"/>
              </a:ext>
            </a:extLst>
          </p:cNvPr>
          <p:cNvSpPr txBox="1"/>
          <p:nvPr/>
        </p:nvSpPr>
        <p:spPr>
          <a:xfrm>
            <a:off x="7493539" y="498951"/>
            <a:ext cx="2628265" cy="105791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gn="ctr">
              <a:lnSpc>
                <a:spcPct val="107000"/>
              </a:lnSpc>
              <a:spcAft>
                <a:spcPts val="800"/>
              </a:spcAft>
            </a:pPr>
            <a:r>
              <a:rPr lang="en-GB" sz="4800" b="1" dirty="0">
                <a:ln>
                  <a:noFill/>
                </a:ln>
                <a:solidFill>
                  <a:srgbClr val="BF8F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Analysing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5774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9A829-3949-479A-8075-02428C236DD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1413F41-B6B1-47B6-BDDF-B61F550FE4BE}"/>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AF8424AD-8BD8-4517-9834-C69BC1936FC6}"/>
              </a:ext>
            </a:extLst>
          </p:cNvPr>
          <p:cNvPicPr/>
          <p:nvPr/>
        </p:nvPicPr>
        <p:blipFill>
          <a:blip r:embed="rId2">
            <a:extLst>
              <a:ext uri="{28A0092B-C50C-407E-A947-70E740481C1C}">
                <a14:useLocalDpi xmlns:a14="http://schemas.microsoft.com/office/drawing/2010/main" val="0"/>
              </a:ext>
            </a:extLst>
          </a:blip>
          <a:stretch>
            <a:fillRect/>
          </a:stretch>
        </p:blipFill>
        <p:spPr>
          <a:xfrm>
            <a:off x="1907222" y="327660"/>
            <a:ext cx="8377555" cy="6202680"/>
          </a:xfrm>
          <a:prstGeom prst="rect">
            <a:avLst/>
          </a:prstGeom>
          <a:ln w="38100">
            <a:solidFill>
              <a:srgbClr val="0070C0"/>
            </a:solidFill>
          </a:ln>
        </p:spPr>
      </p:pic>
    </p:spTree>
    <p:extLst>
      <p:ext uri="{BB962C8B-B14F-4D97-AF65-F5344CB8AC3E}">
        <p14:creationId xmlns:p14="http://schemas.microsoft.com/office/powerpoint/2010/main" val="425905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9A829-3949-479A-8075-02428C236DD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1413F41-B6B1-47B6-BDDF-B61F550FE4BE}"/>
              </a:ext>
            </a:extLst>
          </p:cNvPr>
          <p:cNvSpPr>
            <a:spLocks noGrp="1"/>
          </p:cNvSpPr>
          <p:nvPr>
            <p:ph idx="1"/>
          </p:nvPr>
        </p:nvSpPr>
        <p:spPr>
          <a:xfrm>
            <a:off x="5268286" y="1825625"/>
            <a:ext cx="6085514" cy="4351338"/>
          </a:xfrm>
        </p:spPr>
        <p:txBody>
          <a:bodyPr/>
          <a:lstStyle/>
          <a:p>
            <a:r>
              <a:rPr lang="en-GB" dirty="0"/>
              <a:t>Generalisation</a:t>
            </a:r>
          </a:p>
          <a:p>
            <a:r>
              <a:rPr lang="en-GB" dirty="0"/>
              <a:t>Connection finding</a:t>
            </a:r>
          </a:p>
          <a:p>
            <a:r>
              <a:rPr lang="en-GB" dirty="0"/>
              <a:t>Big picture thinking</a:t>
            </a:r>
          </a:p>
          <a:p>
            <a:r>
              <a:rPr lang="en-GB" dirty="0"/>
              <a:t>Abstraction</a:t>
            </a:r>
          </a:p>
          <a:p>
            <a:r>
              <a:rPr lang="en-GB" dirty="0"/>
              <a:t>Imagination</a:t>
            </a:r>
          </a:p>
          <a:p>
            <a:r>
              <a:rPr lang="en-GB" dirty="0"/>
              <a:t>Seeing alternative perspectives</a:t>
            </a:r>
          </a:p>
        </p:txBody>
      </p:sp>
      <p:pic>
        <p:nvPicPr>
          <p:cNvPr id="5" name="Picture 4">
            <a:extLst>
              <a:ext uri="{FF2B5EF4-FFF2-40B4-BE49-F238E27FC236}">
                <a16:creationId xmlns:a16="http://schemas.microsoft.com/office/drawing/2014/main" id="{AF8424AD-8BD8-4517-9834-C69BC1936FC6}"/>
              </a:ext>
            </a:extLst>
          </p:cNvPr>
          <p:cNvPicPr/>
          <p:nvPr/>
        </p:nvPicPr>
        <p:blipFill>
          <a:blip r:embed="rId2">
            <a:extLst>
              <a:ext uri="{28A0092B-C50C-407E-A947-70E740481C1C}">
                <a14:useLocalDpi xmlns:a14="http://schemas.microsoft.com/office/drawing/2010/main" val="0"/>
              </a:ext>
            </a:extLst>
          </a:blip>
          <a:stretch>
            <a:fillRect/>
          </a:stretch>
        </p:blipFill>
        <p:spPr>
          <a:xfrm>
            <a:off x="598541" y="445106"/>
            <a:ext cx="4476800" cy="4034615"/>
          </a:xfrm>
          <a:prstGeom prst="rect">
            <a:avLst/>
          </a:prstGeom>
          <a:ln w="38100">
            <a:solidFill>
              <a:srgbClr val="0070C0"/>
            </a:solidFill>
          </a:ln>
        </p:spPr>
      </p:pic>
      <p:sp>
        <p:nvSpPr>
          <p:cNvPr id="6" name="Text Box 8">
            <a:extLst>
              <a:ext uri="{FF2B5EF4-FFF2-40B4-BE49-F238E27FC236}">
                <a16:creationId xmlns:a16="http://schemas.microsoft.com/office/drawing/2014/main" id="{233BB145-3EEF-49DF-B06F-3B01B3EFF53F}"/>
              </a:ext>
            </a:extLst>
          </p:cNvPr>
          <p:cNvSpPr txBox="1"/>
          <p:nvPr/>
        </p:nvSpPr>
        <p:spPr>
          <a:xfrm>
            <a:off x="7226510" y="498951"/>
            <a:ext cx="1976120" cy="105791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gn="ctr">
              <a:lnSpc>
                <a:spcPct val="107000"/>
              </a:lnSpc>
              <a:spcAft>
                <a:spcPts val="800"/>
              </a:spcAft>
            </a:pPr>
            <a:r>
              <a:rPr lang="en-GB" sz="4800" b="1" dirty="0">
                <a:ln>
                  <a:noFill/>
                </a:ln>
                <a:solidFill>
                  <a:srgbClr val="0070C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Linking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817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DA974-54FA-49CE-B948-462845FC2A7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2178F73-E460-48AD-B188-0FD690F18F29}"/>
              </a:ext>
            </a:extLst>
          </p:cNvPr>
          <p:cNvSpPr>
            <a:spLocks noGrp="1"/>
          </p:cNvSpPr>
          <p:nvPr>
            <p:ph idx="1"/>
          </p:nvPr>
        </p:nvSpPr>
        <p:spPr/>
        <p:txBody>
          <a:bodyPr/>
          <a:lstStyle/>
          <a:p>
            <a:endParaRPr lang="en-GB"/>
          </a:p>
        </p:txBody>
      </p:sp>
      <p:pic>
        <p:nvPicPr>
          <p:cNvPr id="4" name="Picture 3" descr="A close up of a logo&#10;&#10;Description automatically generated">
            <a:extLst>
              <a:ext uri="{FF2B5EF4-FFF2-40B4-BE49-F238E27FC236}">
                <a16:creationId xmlns:a16="http://schemas.microsoft.com/office/drawing/2014/main" id="{35599ACE-C876-425D-9429-D54A2AEC98AE}"/>
              </a:ext>
            </a:extLst>
          </p:cNvPr>
          <p:cNvPicPr/>
          <p:nvPr/>
        </p:nvPicPr>
        <p:blipFill>
          <a:blip r:embed="rId2">
            <a:extLst>
              <a:ext uri="{28A0092B-C50C-407E-A947-70E740481C1C}">
                <a14:useLocalDpi xmlns:a14="http://schemas.microsoft.com/office/drawing/2010/main" val="0"/>
              </a:ext>
            </a:extLst>
          </a:blip>
          <a:stretch>
            <a:fillRect/>
          </a:stretch>
        </p:blipFill>
        <p:spPr>
          <a:xfrm>
            <a:off x="1870746" y="373380"/>
            <a:ext cx="8435622" cy="6111240"/>
          </a:xfrm>
          <a:prstGeom prst="rect">
            <a:avLst/>
          </a:prstGeom>
          <a:ln w="38100">
            <a:solidFill>
              <a:srgbClr val="92D050"/>
            </a:solidFill>
          </a:ln>
        </p:spPr>
      </p:pic>
    </p:spTree>
    <p:extLst>
      <p:ext uri="{BB962C8B-B14F-4D97-AF65-F5344CB8AC3E}">
        <p14:creationId xmlns:p14="http://schemas.microsoft.com/office/powerpoint/2010/main" val="1180690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DA974-54FA-49CE-B948-462845FC2A7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2178F73-E460-48AD-B188-0FD690F18F29}"/>
              </a:ext>
            </a:extLst>
          </p:cNvPr>
          <p:cNvSpPr>
            <a:spLocks noGrp="1"/>
          </p:cNvSpPr>
          <p:nvPr>
            <p:ph idx="1"/>
          </p:nvPr>
        </p:nvSpPr>
        <p:spPr>
          <a:xfrm>
            <a:off x="5845936" y="1825625"/>
            <a:ext cx="5507864" cy="4351338"/>
          </a:xfrm>
        </p:spPr>
        <p:txBody>
          <a:bodyPr/>
          <a:lstStyle/>
          <a:p>
            <a:r>
              <a:rPr lang="en-GB" dirty="0"/>
              <a:t>Meta –cognition</a:t>
            </a:r>
          </a:p>
          <a:p>
            <a:r>
              <a:rPr lang="en-GB" dirty="0"/>
              <a:t>Self-regulation</a:t>
            </a:r>
          </a:p>
          <a:p>
            <a:r>
              <a:rPr lang="en-GB" dirty="0"/>
              <a:t>Strategy planning</a:t>
            </a:r>
          </a:p>
          <a:p>
            <a:r>
              <a:rPr lang="en-GB" dirty="0"/>
              <a:t>Intellectual confidence</a:t>
            </a:r>
          </a:p>
          <a:p>
            <a:endParaRPr lang="en-GB" dirty="0"/>
          </a:p>
        </p:txBody>
      </p:sp>
      <p:pic>
        <p:nvPicPr>
          <p:cNvPr id="4" name="Picture 3" descr="A close up of a logo&#10;&#10;Description automatically generated">
            <a:extLst>
              <a:ext uri="{FF2B5EF4-FFF2-40B4-BE49-F238E27FC236}">
                <a16:creationId xmlns:a16="http://schemas.microsoft.com/office/drawing/2014/main" id="{35599ACE-C876-425D-9429-D54A2AEC98AE}"/>
              </a:ext>
            </a:extLst>
          </p:cNvPr>
          <p:cNvPicPr/>
          <p:nvPr/>
        </p:nvPicPr>
        <p:blipFill>
          <a:blip r:embed="rId2">
            <a:extLst>
              <a:ext uri="{28A0092B-C50C-407E-A947-70E740481C1C}">
                <a14:useLocalDpi xmlns:a14="http://schemas.microsoft.com/office/drawing/2010/main" val="0"/>
              </a:ext>
            </a:extLst>
          </a:blip>
          <a:stretch>
            <a:fillRect/>
          </a:stretch>
        </p:blipFill>
        <p:spPr>
          <a:xfrm>
            <a:off x="142613" y="209725"/>
            <a:ext cx="5507864" cy="4538374"/>
          </a:xfrm>
          <a:prstGeom prst="rect">
            <a:avLst/>
          </a:prstGeom>
          <a:ln w="38100">
            <a:solidFill>
              <a:srgbClr val="92D050"/>
            </a:solidFill>
          </a:ln>
        </p:spPr>
      </p:pic>
      <p:sp>
        <p:nvSpPr>
          <p:cNvPr id="5" name="Text Box 9">
            <a:extLst>
              <a:ext uri="{FF2B5EF4-FFF2-40B4-BE49-F238E27FC236}">
                <a16:creationId xmlns:a16="http://schemas.microsoft.com/office/drawing/2014/main" id="{22BC1B14-08E6-49C8-89E6-4E25156C87C6}"/>
              </a:ext>
            </a:extLst>
          </p:cNvPr>
          <p:cNvSpPr txBox="1"/>
          <p:nvPr/>
        </p:nvSpPr>
        <p:spPr>
          <a:xfrm>
            <a:off x="6464870" y="498951"/>
            <a:ext cx="3795395" cy="105791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gn="ctr">
              <a:lnSpc>
                <a:spcPct val="107000"/>
              </a:lnSpc>
              <a:spcAft>
                <a:spcPts val="800"/>
              </a:spcAft>
            </a:pPr>
            <a:r>
              <a:rPr lang="en-GB" sz="4800" b="1" dirty="0">
                <a:ln>
                  <a:noFill/>
                </a:ln>
                <a:solidFill>
                  <a:srgbClr val="92D05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Meta-thinking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6438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A0C2F-EC4D-4146-B46C-DAE1A8D2233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CC0068D-844E-4554-8837-57931EE0253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52823874-A9BA-45F4-A11D-4995CF5A974A}"/>
              </a:ext>
            </a:extLst>
          </p:cNvPr>
          <p:cNvPicPr/>
          <p:nvPr/>
        </p:nvPicPr>
        <p:blipFill>
          <a:blip r:embed="rId2">
            <a:extLst>
              <a:ext uri="{28A0092B-C50C-407E-A947-70E740481C1C}">
                <a14:useLocalDpi xmlns:a14="http://schemas.microsoft.com/office/drawing/2010/main" val="0"/>
              </a:ext>
            </a:extLst>
          </a:blip>
          <a:stretch>
            <a:fillRect/>
          </a:stretch>
        </p:blipFill>
        <p:spPr>
          <a:xfrm>
            <a:off x="1916430" y="381000"/>
            <a:ext cx="8359140" cy="6096000"/>
          </a:xfrm>
          <a:prstGeom prst="rect">
            <a:avLst/>
          </a:prstGeom>
          <a:ln w="38100">
            <a:solidFill>
              <a:srgbClr val="9999FF"/>
            </a:solidFill>
          </a:ln>
        </p:spPr>
      </p:pic>
    </p:spTree>
    <p:extLst>
      <p:ext uri="{BB962C8B-B14F-4D97-AF65-F5344CB8AC3E}">
        <p14:creationId xmlns:p14="http://schemas.microsoft.com/office/powerpoint/2010/main" val="3149045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235F1-93B6-4279-9FD4-3E50EEF0EC1A}"/>
              </a:ext>
            </a:extLst>
          </p:cNvPr>
          <p:cNvSpPr>
            <a:spLocks noGrp="1"/>
          </p:cNvSpPr>
          <p:nvPr>
            <p:ph type="title"/>
          </p:nvPr>
        </p:nvSpPr>
        <p:spPr/>
        <p:txBody>
          <a:bodyPr/>
          <a:lstStyle/>
          <a:p>
            <a:endParaRPr lang="en-GB"/>
          </a:p>
        </p:txBody>
      </p:sp>
      <p:pic>
        <p:nvPicPr>
          <p:cNvPr id="4" name="Online Media 3" title="Tim Oates talks about assessment without levels">
            <a:hlinkClick r:id="" action="ppaction://media"/>
            <a:extLst>
              <a:ext uri="{FF2B5EF4-FFF2-40B4-BE49-F238E27FC236}">
                <a16:creationId xmlns:a16="http://schemas.microsoft.com/office/drawing/2014/main" id="{D5290D1C-7E00-4542-AC74-D4DB12175D89}"/>
              </a:ext>
            </a:extLst>
          </p:cNvPr>
          <p:cNvPicPr>
            <a:picLocks noGrp="1" noRot="1" noChangeAspect="1"/>
          </p:cNvPicPr>
          <p:nvPr>
            <p:ph idx="1"/>
            <a:videoFile r:link="rId1"/>
          </p:nvPr>
        </p:nvPicPr>
        <p:blipFill>
          <a:blip r:embed="rId3"/>
          <a:stretch>
            <a:fillRect/>
          </a:stretch>
        </p:blipFill>
        <p:spPr>
          <a:xfrm>
            <a:off x="276837" y="76820"/>
            <a:ext cx="11702642" cy="6582735"/>
          </a:xfrm>
          <a:prstGeom prst="rect">
            <a:avLst/>
          </a:prstGeom>
        </p:spPr>
      </p:pic>
    </p:spTree>
    <p:extLst>
      <p:ext uri="{BB962C8B-B14F-4D97-AF65-F5344CB8AC3E}">
        <p14:creationId xmlns:p14="http://schemas.microsoft.com/office/powerpoint/2010/main" val="292460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A0C2F-EC4D-4146-B46C-DAE1A8D2233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CC0068D-844E-4554-8837-57931EE02534}"/>
              </a:ext>
            </a:extLst>
          </p:cNvPr>
          <p:cNvSpPr>
            <a:spLocks noGrp="1"/>
          </p:cNvSpPr>
          <p:nvPr>
            <p:ph idx="1"/>
          </p:nvPr>
        </p:nvSpPr>
        <p:spPr>
          <a:xfrm>
            <a:off x="5771626" y="1825625"/>
            <a:ext cx="5582174" cy="4351338"/>
          </a:xfrm>
        </p:spPr>
        <p:txBody>
          <a:bodyPr/>
          <a:lstStyle/>
          <a:p>
            <a:r>
              <a:rPr lang="en-GB" dirty="0"/>
              <a:t>Automaticity</a:t>
            </a:r>
          </a:p>
          <a:p>
            <a:r>
              <a:rPr lang="en-GB" dirty="0"/>
              <a:t>Speed and accuracy</a:t>
            </a:r>
          </a:p>
        </p:txBody>
      </p:sp>
      <p:pic>
        <p:nvPicPr>
          <p:cNvPr id="4" name="Picture 3">
            <a:extLst>
              <a:ext uri="{FF2B5EF4-FFF2-40B4-BE49-F238E27FC236}">
                <a16:creationId xmlns:a16="http://schemas.microsoft.com/office/drawing/2014/main" id="{52823874-A9BA-45F4-A11D-4995CF5A974A}"/>
              </a:ext>
            </a:extLst>
          </p:cNvPr>
          <p:cNvPicPr/>
          <p:nvPr/>
        </p:nvPicPr>
        <p:blipFill>
          <a:blip r:embed="rId2">
            <a:extLst>
              <a:ext uri="{28A0092B-C50C-407E-A947-70E740481C1C}">
                <a14:useLocalDpi xmlns:a14="http://schemas.microsoft.com/office/drawing/2010/main" val="0"/>
              </a:ext>
            </a:extLst>
          </a:blip>
          <a:stretch>
            <a:fillRect/>
          </a:stretch>
        </p:blipFill>
        <p:spPr>
          <a:xfrm>
            <a:off x="532247" y="418784"/>
            <a:ext cx="4970931" cy="3689189"/>
          </a:xfrm>
          <a:prstGeom prst="rect">
            <a:avLst/>
          </a:prstGeom>
          <a:ln w="38100">
            <a:solidFill>
              <a:srgbClr val="9999FF"/>
            </a:solidFill>
          </a:ln>
        </p:spPr>
      </p:pic>
      <p:sp>
        <p:nvSpPr>
          <p:cNvPr id="5" name="Text Box 10">
            <a:extLst>
              <a:ext uri="{FF2B5EF4-FFF2-40B4-BE49-F238E27FC236}">
                <a16:creationId xmlns:a16="http://schemas.microsoft.com/office/drawing/2014/main" id="{E1781EF8-3418-4368-B613-C8712B2BDFBB}"/>
              </a:ext>
            </a:extLst>
          </p:cNvPr>
          <p:cNvSpPr txBox="1"/>
          <p:nvPr/>
        </p:nvSpPr>
        <p:spPr>
          <a:xfrm>
            <a:off x="7207066" y="498951"/>
            <a:ext cx="2442845" cy="105791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gn="ctr">
              <a:lnSpc>
                <a:spcPct val="107000"/>
              </a:lnSpc>
              <a:spcAft>
                <a:spcPts val="800"/>
              </a:spcAft>
            </a:pPr>
            <a:r>
              <a:rPr lang="en-GB" sz="4800" b="1" dirty="0">
                <a:ln>
                  <a:noFill/>
                </a:ln>
                <a:solidFill>
                  <a:srgbClr val="9999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Realising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8690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BA6D9-815F-42A9-B1D6-55C05EEC95D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84B4403-85E4-4573-8CE3-F86DA8B6B5E3}"/>
              </a:ext>
            </a:extLst>
          </p:cNvPr>
          <p:cNvSpPr>
            <a:spLocks noGrp="1"/>
          </p:cNvSpPr>
          <p:nvPr>
            <p:ph idx="1"/>
          </p:nvPr>
        </p:nvSpPr>
        <p:spPr/>
        <p:txBody>
          <a:bodyPr/>
          <a:lstStyle/>
          <a:p>
            <a:endParaRPr lang="en-GB"/>
          </a:p>
        </p:txBody>
      </p:sp>
      <p:pic>
        <p:nvPicPr>
          <p:cNvPr id="4" name="Picture 3" descr="A close up of a logo&#10;&#10;Description automatically generated">
            <a:extLst>
              <a:ext uri="{FF2B5EF4-FFF2-40B4-BE49-F238E27FC236}">
                <a16:creationId xmlns:a16="http://schemas.microsoft.com/office/drawing/2014/main" id="{EE89574C-EFCC-4806-BD17-295B23CA7EAF}"/>
              </a:ext>
            </a:extLst>
          </p:cNvPr>
          <p:cNvPicPr/>
          <p:nvPr/>
        </p:nvPicPr>
        <p:blipFill>
          <a:blip r:embed="rId2">
            <a:extLst>
              <a:ext uri="{28A0092B-C50C-407E-A947-70E740481C1C}">
                <a14:useLocalDpi xmlns:a14="http://schemas.microsoft.com/office/drawing/2010/main" val="0"/>
              </a:ext>
            </a:extLst>
          </a:blip>
          <a:stretch>
            <a:fillRect/>
          </a:stretch>
        </p:blipFill>
        <p:spPr>
          <a:xfrm>
            <a:off x="1852295" y="266700"/>
            <a:ext cx="8487410" cy="6324600"/>
          </a:xfrm>
          <a:prstGeom prst="rect">
            <a:avLst/>
          </a:prstGeom>
          <a:ln w="38100">
            <a:solidFill>
              <a:srgbClr val="FF99CC"/>
            </a:solidFill>
          </a:ln>
        </p:spPr>
      </p:pic>
    </p:spTree>
    <p:extLst>
      <p:ext uri="{BB962C8B-B14F-4D97-AF65-F5344CB8AC3E}">
        <p14:creationId xmlns:p14="http://schemas.microsoft.com/office/powerpoint/2010/main" val="136553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BA6D9-815F-42A9-B1D6-55C05EEC95D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84B4403-85E4-4573-8CE3-F86DA8B6B5E3}"/>
              </a:ext>
            </a:extLst>
          </p:cNvPr>
          <p:cNvSpPr>
            <a:spLocks noGrp="1"/>
          </p:cNvSpPr>
          <p:nvPr>
            <p:ph idx="1"/>
          </p:nvPr>
        </p:nvSpPr>
        <p:spPr>
          <a:xfrm>
            <a:off x="6191074" y="1825625"/>
            <a:ext cx="5162725" cy="4351338"/>
          </a:xfrm>
        </p:spPr>
        <p:txBody>
          <a:bodyPr/>
          <a:lstStyle/>
          <a:p>
            <a:r>
              <a:rPr lang="en-GB" dirty="0"/>
              <a:t>Intellectual playfulness</a:t>
            </a:r>
          </a:p>
          <a:p>
            <a:r>
              <a:rPr lang="en-GB" dirty="0"/>
              <a:t>Fluent and Flexible thinking</a:t>
            </a:r>
          </a:p>
          <a:p>
            <a:r>
              <a:rPr lang="en-GB" dirty="0"/>
              <a:t>Originality</a:t>
            </a:r>
          </a:p>
          <a:p>
            <a:r>
              <a:rPr lang="en-GB" dirty="0"/>
              <a:t>Evolutionary and revolutionary thinking</a:t>
            </a:r>
          </a:p>
        </p:txBody>
      </p:sp>
      <p:pic>
        <p:nvPicPr>
          <p:cNvPr id="4" name="Picture 3" descr="A close up of a logo&#10;&#10;Description automatically generated">
            <a:extLst>
              <a:ext uri="{FF2B5EF4-FFF2-40B4-BE49-F238E27FC236}">
                <a16:creationId xmlns:a16="http://schemas.microsoft.com/office/drawing/2014/main" id="{EE89574C-EFCC-4806-BD17-295B23CA7EAF}"/>
              </a:ext>
            </a:extLst>
          </p:cNvPr>
          <p:cNvPicPr/>
          <p:nvPr/>
        </p:nvPicPr>
        <p:blipFill>
          <a:blip r:embed="rId2">
            <a:extLst>
              <a:ext uri="{28A0092B-C50C-407E-A947-70E740481C1C}">
                <a14:useLocalDpi xmlns:a14="http://schemas.microsoft.com/office/drawing/2010/main" val="0"/>
              </a:ext>
            </a:extLst>
          </a:blip>
          <a:stretch>
            <a:fillRect/>
          </a:stretch>
        </p:blipFill>
        <p:spPr>
          <a:xfrm>
            <a:off x="518446" y="442868"/>
            <a:ext cx="5228013" cy="4266429"/>
          </a:xfrm>
          <a:prstGeom prst="rect">
            <a:avLst/>
          </a:prstGeom>
          <a:ln w="38100">
            <a:solidFill>
              <a:srgbClr val="FF99CC"/>
            </a:solidFill>
          </a:ln>
        </p:spPr>
      </p:pic>
      <p:sp>
        <p:nvSpPr>
          <p:cNvPr id="5" name="Rectangle 4">
            <a:extLst>
              <a:ext uri="{FF2B5EF4-FFF2-40B4-BE49-F238E27FC236}">
                <a16:creationId xmlns:a16="http://schemas.microsoft.com/office/drawing/2014/main" id="{37CC3829-F40F-4E13-8838-B7CCB3FC797A}"/>
              </a:ext>
            </a:extLst>
          </p:cNvPr>
          <p:cNvSpPr/>
          <p:nvPr/>
        </p:nvSpPr>
        <p:spPr>
          <a:xfrm>
            <a:off x="7392110" y="681037"/>
            <a:ext cx="2725013" cy="942053"/>
          </a:xfrm>
          <a:prstGeom prst="rect">
            <a:avLst/>
          </a:prstGeom>
        </p:spPr>
        <p:txBody>
          <a:bodyPr wrap="square">
            <a:spAutoFit/>
          </a:bodyPr>
          <a:lstStyle/>
          <a:p>
            <a:pPr algn="ctr">
              <a:lnSpc>
                <a:spcPct val="107000"/>
              </a:lnSpc>
              <a:spcAft>
                <a:spcPts val="800"/>
              </a:spcAft>
            </a:pPr>
            <a:r>
              <a:rPr lang="en-GB" sz="5400" b="1" dirty="0">
                <a:solidFill>
                  <a:srgbClr val="F7A1CC"/>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Creating</a:t>
            </a:r>
            <a:endParaRPr lang="en-GB" sz="5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0973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EBDC3-BB8E-4C7E-9D41-E9C2DA15B360}"/>
              </a:ext>
            </a:extLst>
          </p:cNvPr>
          <p:cNvSpPr>
            <a:spLocks noGrp="1"/>
          </p:cNvSpPr>
          <p:nvPr>
            <p:ph type="title"/>
          </p:nvPr>
        </p:nvSpPr>
        <p:spPr>
          <a:xfrm>
            <a:off x="838200" y="365125"/>
            <a:ext cx="5451764" cy="1657639"/>
          </a:xfrm>
        </p:spPr>
        <p:txBody>
          <a:bodyPr>
            <a:normAutofit fontScale="90000"/>
          </a:bodyPr>
          <a:lstStyle/>
          <a:p>
            <a:r>
              <a:rPr lang="en-GB" dirty="0"/>
              <a:t>Habitual use of HPL icons and terminology </a:t>
            </a:r>
            <a:br>
              <a:rPr lang="en-GB" dirty="0"/>
            </a:br>
            <a:r>
              <a:rPr lang="en-GB" sz="2800" i="1" dirty="0"/>
              <a:t>“Every lesson. Every opportunity”</a:t>
            </a:r>
          </a:p>
        </p:txBody>
      </p:sp>
      <p:sp>
        <p:nvSpPr>
          <p:cNvPr id="3" name="Content Placeholder 2">
            <a:extLst>
              <a:ext uri="{FF2B5EF4-FFF2-40B4-BE49-F238E27FC236}">
                <a16:creationId xmlns:a16="http://schemas.microsoft.com/office/drawing/2014/main" id="{23C0E7FA-DD70-43A8-967F-4C0768F3B88A}"/>
              </a:ext>
            </a:extLst>
          </p:cNvPr>
          <p:cNvSpPr>
            <a:spLocks noGrp="1"/>
          </p:cNvSpPr>
          <p:nvPr>
            <p:ph idx="1"/>
          </p:nvPr>
        </p:nvSpPr>
        <p:spPr>
          <a:xfrm>
            <a:off x="838200" y="1825625"/>
            <a:ext cx="6033655" cy="4351338"/>
          </a:xfrm>
        </p:spPr>
        <p:txBody>
          <a:bodyPr>
            <a:normAutofit fontScale="85000" lnSpcReduction="20000"/>
          </a:bodyPr>
          <a:lstStyle/>
          <a:p>
            <a:endParaRPr lang="en-GB" dirty="0"/>
          </a:p>
          <a:p>
            <a:pPr marL="0" indent="0">
              <a:buNone/>
            </a:pPr>
            <a:endParaRPr lang="en-GB" dirty="0"/>
          </a:p>
          <a:p>
            <a:r>
              <a:rPr lang="en-GB" dirty="0"/>
              <a:t>HPL “Bites” – tweaking our delivery to ensure the onus is on the students to think more, do more, analyse more and link their learning. </a:t>
            </a:r>
          </a:p>
          <a:p>
            <a:endParaRPr lang="en-GB" dirty="0"/>
          </a:p>
          <a:p>
            <a:pPr marL="0" indent="0">
              <a:buNone/>
            </a:pPr>
            <a:endParaRPr lang="en-GB" dirty="0"/>
          </a:p>
          <a:p>
            <a:r>
              <a:rPr lang="en-GB" dirty="0"/>
              <a:t>Learning Scientists study skills (complementing the HPL ACPs). </a:t>
            </a:r>
          </a:p>
          <a:p>
            <a:pPr marL="0" indent="0">
              <a:buNone/>
            </a:pPr>
            <a:endParaRPr lang="en-GB" dirty="0"/>
          </a:p>
          <a:p>
            <a:r>
              <a:rPr lang="en-GB" dirty="0"/>
              <a:t>Also linking to Assessment essentials ‘assessment of process vs. assessment of learning’</a:t>
            </a:r>
          </a:p>
        </p:txBody>
      </p:sp>
      <p:pic>
        <p:nvPicPr>
          <p:cNvPr id="2050" name="3187B117-A8D4-4EEE-8951-54C6D12C4A0B" descr="3187B117-A8D4-4EEE-8951-54C6D12C4A0B">
            <a:extLst>
              <a:ext uri="{FF2B5EF4-FFF2-40B4-BE49-F238E27FC236}">
                <a16:creationId xmlns:a16="http://schemas.microsoft.com/office/drawing/2014/main" id="{A93AF202-D559-407B-A6C6-90B70944D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354041" y="946150"/>
            <a:ext cx="67564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991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1" y="450915"/>
            <a:ext cx="10515600" cy="1325563"/>
          </a:xfrm>
        </p:spPr>
        <p:txBody>
          <a:bodyPr>
            <a:normAutofit fontScale="90000"/>
          </a:bodyPr>
          <a:lstStyle/>
          <a:p>
            <a:pPr algn="ctr"/>
            <a:r>
              <a:rPr lang="en-GB" b="1" u="sng" dirty="0"/>
              <a:t>English:- Free! Pre reading. </a:t>
            </a:r>
            <a:br>
              <a:rPr lang="en-GB" b="1" u="sng" dirty="0"/>
            </a:br>
            <a:r>
              <a:rPr lang="en-GB" dirty="0"/>
              <a:t>L.Q. </a:t>
            </a:r>
            <a:r>
              <a:rPr lang="en-GB" sz="2700" dirty="0"/>
              <a:t>Can I select a learning task so that I can show my talents in </a:t>
            </a:r>
            <a:r>
              <a:rPr lang="en-GB" sz="2700" dirty="0">
                <a:solidFill>
                  <a:srgbClr val="7030A0"/>
                </a:solidFill>
              </a:rPr>
              <a:t>disc</a:t>
            </a:r>
            <a:r>
              <a:rPr lang="en-GB" sz="2700" b="1" dirty="0">
                <a:solidFill>
                  <a:srgbClr val="7030A0"/>
                </a:solidFill>
              </a:rPr>
              <a:t>u</a:t>
            </a:r>
            <a:r>
              <a:rPr lang="en-GB" sz="2700" dirty="0">
                <a:solidFill>
                  <a:srgbClr val="7030A0"/>
                </a:solidFill>
              </a:rPr>
              <a:t>ssion,</a:t>
            </a:r>
            <a:r>
              <a:rPr lang="en-GB" sz="2700" dirty="0"/>
              <a:t> or </a:t>
            </a:r>
            <a:r>
              <a:rPr lang="en-GB" sz="2700" dirty="0">
                <a:solidFill>
                  <a:srgbClr val="00B0F0"/>
                </a:solidFill>
              </a:rPr>
              <a:t>vocabulary,</a:t>
            </a:r>
            <a:r>
              <a:rPr lang="en-GB" sz="2700" dirty="0"/>
              <a:t> or </a:t>
            </a:r>
            <a:r>
              <a:rPr lang="en-GB" sz="2700" dirty="0">
                <a:solidFill>
                  <a:srgbClr val="00B050"/>
                </a:solidFill>
              </a:rPr>
              <a:t>creativity,</a:t>
            </a:r>
            <a:r>
              <a:rPr lang="en-GB" sz="2700" dirty="0"/>
              <a:t> or </a:t>
            </a:r>
            <a:r>
              <a:rPr lang="en-GB" sz="2700" dirty="0">
                <a:solidFill>
                  <a:schemeClr val="tx1"/>
                </a:solidFill>
              </a:rPr>
              <a:t>debating</a:t>
            </a:r>
            <a:r>
              <a:rPr lang="en-GB" sz="2700" dirty="0"/>
              <a:t>? </a:t>
            </a:r>
          </a:p>
        </p:txBody>
      </p:sp>
      <p:sp>
        <p:nvSpPr>
          <p:cNvPr id="3" name="Content Placeholder 2"/>
          <p:cNvSpPr>
            <a:spLocks noGrp="1"/>
          </p:cNvSpPr>
          <p:nvPr>
            <p:ph idx="1"/>
          </p:nvPr>
        </p:nvSpPr>
        <p:spPr>
          <a:xfrm>
            <a:off x="677334" y="2571406"/>
            <a:ext cx="8596668" cy="3880773"/>
          </a:xfrm>
        </p:spPr>
        <p:txBody>
          <a:bodyPr>
            <a:normAutofit fontScale="92500"/>
          </a:bodyPr>
          <a:lstStyle/>
          <a:p>
            <a:r>
              <a:rPr lang="en-GB" sz="2800" dirty="0"/>
              <a:t>During this unit, we will be studying a drama text – Free! By David Grant. </a:t>
            </a:r>
          </a:p>
          <a:p>
            <a:endParaRPr lang="en-GB" sz="2800" dirty="0"/>
          </a:p>
          <a:p>
            <a:r>
              <a:rPr lang="en-GB" sz="2800" dirty="0"/>
              <a:t>Before we start reading, you have a list of activities to work through in your pairs. These will help get you thinking of the different characters, plot and themes we are going to study. </a:t>
            </a:r>
          </a:p>
          <a:p>
            <a:endParaRPr lang="en-GB" sz="2800" dirty="0"/>
          </a:p>
          <a:p>
            <a:r>
              <a:rPr lang="en-GB" sz="2800" dirty="0"/>
              <a:t>In your pairs work through the different tasks and be prepared to feedback one at the end of the lesson. </a:t>
            </a:r>
          </a:p>
        </p:txBody>
      </p:sp>
      <p:pic>
        <p:nvPicPr>
          <p:cNvPr id="4" name="Picture 3">
            <a:extLst>
              <a:ext uri="{FF2B5EF4-FFF2-40B4-BE49-F238E27FC236}">
                <a16:creationId xmlns:a16="http://schemas.microsoft.com/office/drawing/2014/main" id="{88770139-3E1F-46A2-A5E4-826300C1AA5E}"/>
              </a:ext>
            </a:extLst>
          </p:cNvPr>
          <p:cNvPicPr>
            <a:picLocks noChangeAspect="1"/>
          </p:cNvPicPr>
          <p:nvPr/>
        </p:nvPicPr>
        <p:blipFill>
          <a:blip r:embed="rId2"/>
          <a:stretch>
            <a:fillRect/>
          </a:stretch>
        </p:blipFill>
        <p:spPr>
          <a:xfrm>
            <a:off x="9747879" y="1566606"/>
            <a:ext cx="2257323" cy="1687513"/>
          </a:xfrm>
          <a:prstGeom prst="rect">
            <a:avLst/>
          </a:prstGeom>
        </p:spPr>
      </p:pic>
      <p:pic>
        <p:nvPicPr>
          <p:cNvPr id="6" name="Picture 5">
            <a:extLst>
              <a:ext uri="{FF2B5EF4-FFF2-40B4-BE49-F238E27FC236}">
                <a16:creationId xmlns:a16="http://schemas.microsoft.com/office/drawing/2014/main" id="{9EB1ACB7-98A5-4871-963A-D8E881F01612}"/>
              </a:ext>
            </a:extLst>
          </p:cNvPr>
          <p:cNvPicPr>
            <a:picLocks noChangeAspect="1"/>
          </p:cNvPicPr>
          <p:nvPr/>
        </p:nvPicPr>
        <p:blipFill>
          <a:blip r:embed="rId3"/>
          <a:stretch>
            <a:fillRect/>
          </a:stretch>
        </p:blipFill>
        <p:spPr>
          <a:xfrm>
            <a:off x="10049432" y="3765700"/>
            <a:ext cx="1955770" cy="2060919"/>
          </a:xfrm>
          <a:prstGeom prst="rect">
            <a:avLst/>
          </a:prstGeom>
        </p:spPr>
      </p:pic>
    </p:spTree>
    <p:extLst>
      <p:ext uri="{BB962C8B-B14F-4D97-AF65-F5344CB8AC3E}">
        <p14:creationId xmlns:p14="http://schemas.microsoft.com/office/powerpoint/2010/main" val="2781212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8646-3321-43C1-B842-E500ED910E71}"/>
              </a:ext>
            </a:extLst>
          </p:cNvPr>
          <p:cNvSpPr>
            <a:spLocks noGrp="1"/>
          </p:cNvSpPr>
          <p:nvPr>
            <p:ph type="title"/>
          </p:nvPr>
        </p:nvSpPr>
        <p:spPr>
          <a:xfrm>
            <a:off x="545830" y="1316037"/>
            <a:ext cx="4044643" cy="863745"/>
          </a:xfrm>
        </p:spPr>
        <p:txBody>
          <a:bodyPr>
            <a:normAutofit fontScale="90000"/>
          </a:bodyPr>
          <a:lstStyle/>
          <a:p>
            <a:r>
              <a:rPr lang="en-GB" dirty="0"/>
              <a:t>Visual Art (Photography)</a:t>
            </a:r>
          </a:p>
        </p:txBody>
      </p:sp>
      <p:sp>
        <p:nvSpPr>
          <p:cNvPr id="3" name="Content Placeholder 2">
            <a:extLst>
              <a:ext uri="{FF2B5EF4-FFF2-40B4-BE49-F238E27FC236}">
                <a16:creationId xmlns:a16="http://schemas.microsoft.com/office/drawing/2014/main" id="{CED6C32B-530F-4C1E-B3E8-915600F0DEFC}"/>
              </a:ext>
            </a:extLst>
          </p:cNvPr>
          <p:cNvSpPr>
            <a:spLocks noGrp="1"/>
          </p:cNvSpPr>
          <p:nvPr>
            <p:ph idx="1"/>
          </p:nvPr>
        </p:nvSpPr>
        <p:spPr>
          <a:xfrm>
            <a:off x="4871815" y="4842291"/>
            <a:ext cx="10515600" cy="4351338"/>
          </a:xfrm>
        </p:spPr>
        <p:txBody>
          <a:bodyPr/>
          <a:lstStyle/>
          <a:p>
            <a:endParaRPr lang="en-GB" dirty="0"/>
          </a:p>
        </p:txBody>
      </p:sp>
      <p:pic>
        <p:nvPicPr>
          <p:cNvPr id="1026" name="95C2A3D2-1BA8-49EC-851C-93B899C54EEB" descr="95C2A3D2-1BA8-49EC-851C-93B899C54EEB">
            <a:extLst>
              <a:ext uri="{FF2B5EF4-FFF2-40B4-BE49-F238E27FC236}">
                <a16:creationId xmlns:a16="http://schemas.microsoft.com/office/drawing/2014/main" id="{B0126EE4-666D-482A-8799-27F7A8A84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964" y="0"/>
            <a:ext cx="8303491" cy="605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348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D5F7-F20C-4AE3-A94F-AE50D8E47D77}"/>
              </a:ext>
            </a:extLst>
          </p:cNvPr>
          <p:cNvSpPr>
            <a:spLocks noGrp="1"/>
          </p:cNvSpPr>
          <p:nvPr>
            <p:ph type="title"/>
          </p:nvPr>
        </p:nvSpPr>
        <p:spPr>
          <a:xfrm>
            <a:off x="838200" y="365125"/>
            <a:ext cx="10515600" cy="955675"/>
          </a:xfrm>
        </p:spPr>
        <p:txBody>
          <a:bodyPr/>
          <a:lstStyle/>
          <a:p>
            <a:endParaRPr lang="en-GB" dirty="0"/>
          </a:p>
        </p:txBody>
      </p:sp>
      <p:pic>
        <p:nvPicPr>
          <p:cNvPr id="4" name="Content Placeholder 3">
            <a:extLst>
              <a:ext uri="{FF2B5EF4-FFF2-40B4-BE49-F238E27FC236}">
                <a16:creationId xmlns:a16="http://schemas.microsoft.com/office/drawing/2014/main" id="{C558AC3A-3B05-4C8F-A558-78E77845B06A}"/>
              </a:ext>
            </a:extLst>
          </p:cNvPr>
          <p:cNvPicPr>
            <a:picLocks noGrp="1" noChangeAspect="1"/>
          </p:cNvPicPr>
          <p:nvPr>
            <p:ph idx="1"/>
          </p:nvPr>
        </p:nvPicPr>
        <p:blipFill>
          <a:blip r:embed="rId2"/>
          <a:stretch>
            <a:fillRect/>
          </a:stretch>
        </p:blipFill>
        <p:spPr>
          <a:xfrm>
            <a:off x="-98710" y="2141537"/>
            <a:ext cx="6462542" cy="4351338"/>
          </a:xfrm>
          <a:prstGeom prst="rect">
            <a:avLst/>
          </a:prstGeom>
        </p:spPr>
      </p:pic>
      <p:pic>
        <p:nvPicPr>
          <p:cNvPr id="5" name="Picture 4">
            <a:extLst>
              <a:ext uri="{FF2B5EF4-FFF2-40B4-BE49-F238E27FC236}">
                <a16:creationId xmlns:a16="http://schemas.microsoft.com/office/drawing/2014/main" id="{28EC8F81-3470-42BE-AFF9-487E7A240063}"/>
              </a:ext>
            </a:extLst>
          </p:cNvPr>
          <p:cNvPicPr>
            <a:picLocks noChangeAspect="1"/>
          </p:cNvPicPr>
          <p:nvPr/>
        </p:nvPicPr>
        <p:blipFill>
          <a:blip r:embed="rId3"/>
          <a:stretch>
            <a:fillRect/>
          </a:stretch>
        </p:blipFill>
        <p:spPr>
          <a:xfrm>
            <a:off x="5907213" y="249381"/>
            <a:ext cx="6552643" cy="4141138"/>
          </a:xfrm>
          <a:prstGeom prst="rect">
            <a:avLst/>
          </a:prstGeom>
        </p:spPr>
      </p:pic>
    </p:spTree>
    <p:extLst>
      <p:ext uri="{BB962C8B-B14F-4D97-AF65-F5344CB8AC3E}">
        <p14:creationId xmlns:p14="http://schemas.microsoft.com/office/powerpoint/2010/main" val="3257950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A47B3-B0E9-4559-8B51-C05CB9BBED53}"/>
              </a:ext>
            </a:extLst>
          </p:cNvPr>
          <p:cNvSpPr>
            <a:spLocks noGrp="1"/>
          </p:cNvSpPr>
          <p:nvPr>
            <p:ph type="title"/>
          </p:nvPr>
        </p:nvSpPr>
        <p:spPr/>
        <p:txBody>
          <a:bodyPr/>
          <a:lstStyle/>
          <a:p>
            <a:endParaRPr lang="en-GB" dirty="0"/>
          </a:p>
        </p:txBody>
      </p:sp>
      <p:pic>
        <p:nvPicPr>
          <p:cNvPr id="4" name="F67C6926">
            <a:hlinkClick r:id="" action="ppaction://media"/>
            <a:extLst>
              <a:ext uri="{FF2B5EF4-FFF2-40B4-BE49-F238E27FC236}">
                <a16:creationId xmlns:a16="http://schemas.microsoft.com/office/drawing/2014/main" id="{8EE7B281-DA5F-49B5-98D7-CBF8E72BA3A2}"/>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278908" y="1"/>
            <a:ext cx="6433863" cy="6433864"/>
          </a:xfrm>
        </p:spPr>
      </p:pic>
      <p:pic>
        <p:nvPicPr>
          <p:cNvPr id="5" name="Picture 4" descr="A close up of a logo&#10;&#10;Description automatically generated">
            <a:extLst>
              <a:ext uri="{FF2B5EF4-FFF2-40B4-BE49-F238E27FC236}">
                <a16:creationId xmlns:a16="http://schemas.microsoft.com/office/drawing/2014/main" id="{32E62729-383C-44DE-85F0-8F25BAC7B013}"/>
              </a:ext>
            </a:extLst>
          </p:cNvPr>
          <p:cNvPicPr/>
          <p:nvPr/>
        </p:nvPicPr>
        <p:blipFill>
          <a:blip r:embed="rId5">
            <a:extLst>
              <a:ext uri="{28A0092B-C50C-407E-A947-70E740481C1C}">
                <a14:useLocalDpi xmlns:a14="http://schemas.microsoft.com/office/drawing/2010/main" val="0"/>
              </a:ext>
            </a:extLst>
          </a:blip>
          <a:stretch>
            <a:fillRect/>
          </a:stretch>
        </p:blipFill>
        <p:spPr>
          <a:xfrm>
            <a:off x="277091" y="281998"/>
            <a:ext cx="2678546" cy="1953202"/>
          </a:xfrm>
          <a:prstGeom prst="rect">
            <a:avLst/>
          </a:prstGeom>
          <a:ln w="38100">
            <a:solidFill>
              <a:srgbClr val="FF99CC"/>
            </a:solidFill>
          </a:ln>
        </p:spPr>
      </p:pic>
    </p:spTree>
    <p:extLst>
      <p:ext uri="{BB962C8B-B14F-4D97-AF65-F5344CB8AC3E}">
        <p14:creationId xmlns:p14="http://schemas.microsoft.com/office/powerpoint/2010/main" val="138125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3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E2D4-0883-4DAD-84AA-9AA7E2A65851}"/>
              </a:ext>
            </a:extLst>
          </p:cNvPr>
          <p:cNvSpPr>
            <a:spLocks noGrp="1"/>
          </p:cNvSpPr>
          <p:nvPr>
            <p:ph type="title"/>
          </p:nvPr>
        </p:nvSpPr>
        <p:spPr>
          <a:xfrm>
            <a:off x="835819" y="0"/>
            <a:ext cx="10515600" cy="1325563"/>
          </a:xfrm>
        </p:spPr>
        <p:txBody>
          <a:bodyPr/>
          <a:lstStyle/>
          <a:p>
            <a:r>
              <a:rPr lang="en-GB" dirty="0"/>
              <a:t>HPL Creating in action……………</a:t>
            </a:r>
          </a:p>
        </p:txBody>
      </p:sp>
      <p:sp>
        <p:nvSpPr>
          <p:cNvPr id="3" name="Content Placeholder 2">
            <a:extLst>
              <a:ext uri="{FF2B5EF4-FFF2-40B4-BE49-F238E27FC236}">
                <a16:creationId xmlns:a16="http://schemas.microsoft.com/office/drawing/2014/main" id="{DAC62532-E1CE-4187-B39D-5DBC25DE645D}"/>
              </a:ext>
            </a:extLst>
          </p:cNvPr>
          <p:cNvSpPr>
            <a:spLocks noGrp="1"/>
          </p:cNvSpPr>
          <p:nvPr>
            <p:ph idx="1"/>
          </p:nvPr>
        </p:nvSpPr>
        <p:spPr>
          <a:xfrm>
            <a:off x="300038" y="1357313"/>
            <a:ext cx="11587162" cy="5643562"/>
          </a:xfrm>
        </p:spPr>
        <p:txBody>
          <a:bodyPr>
            <a:normAutofit fontScale="77500" lnSpcReduction="20000"/>
          </a:bodyPr>
          <a:lstStyle/>
          <a:p>
            <a:pPr marL="0" lvl="0" indent="0">
              <a:buNone/>
            </a:pPr>
            <a:r>
              <a:rPr lang="en-GB" sz="3400" dirty="0"/>
              <a:t>Share one of your HPL “creating” resources / tasks  /example of student work that you’ve produced / facilitated this term with the colleagues in your group. </a:t>
            </a:r>
          </a:p>
          <a:p>
            <a:pPr marL="0" lvl="0" indent="0">
              <a:buNone/>
            </a:pPr>
            <a:endParaRPr lang="en-GB" sz="3400" dirty="0"/>
          </a:p>
          <a:p>
            <a:pPr marL="0" lvl="0" indent="0">
              <a:buNone/>
            </a:pPr>
            <a:r>
              <a:rPr lang="en-GB" sz="3400" dirty="0"/>
              <a:t>Reflections to consider:-</a:t>
            </a:r>
          </a:p>
          <a:p>
            <a:pPr lvl="0">
              <a:buFontTx/>
              <a:buChar char="-"/>
            </a:pPr>
            <a:r>
              <a:rPr lang="en-GB" sz="3400" dirty="0"/>
              <a:t>How different was this approach to your usual method in delivering that topic / lesson content? </a:t>
            </a:r>
          </a:p>
          <a:p>
            <a:pPr lvl="0">
              <a:buFontTx/>
              <a:buChar char="-"/>
            </a:pPr>
            <a:r>
              <a:rPr lang="en-GB" sz="3400" dirty="0"/>
              <a:t>What impact did task / resource have on the learning of the student’s in your class? How did your learners respond?</a:t>
            </a:r>
          </a:p>
          <a:p>
            <a:pPr lvl="0">
              <a:buFontTx/>
              <a:buChar char="-"/>
            </a:pPr>
            <a:r>
              <a:rPr lang="en-GB" sz="3400" dirty="0"/>
              <a:t>Any differences in outcome or levels of understanding to the norm?</a:t>
            </a:r>
          </a:p>
          <a:p>
            <a:pPr marL="269875" lvl="0" indent="-269875">
              <a:buNone/>
            </a:pPr>
            <a:r>
              <a:rPr lang="en-GB" sz="3400" dirty="0"/>
              <a:t>-  Did the approach allow you to assess the learning taking place? – considering the assessment academy work to date.</a:t>
            </a:r>
          </a:p>
          <a:p>
            <a:pPr marL="269875" lvl="0" indent="-269875">
              <a:buNone/>
            </a:pPr>
            <a:r>
              <a:rPr lang="en-GB" sz="3400" dirty="0"/>
              <a:t>-  Were there explicit links to other HPL ACPs within that lesson or subsequent lessons?</a:t>
            </a:r>
          </a:p>
          <a:p>
            <a:pPr marL="269875" lvl="0" indent="-269875">
              <a:buNone/>
            </a:pPr>
            <a:r>
              <a:rPr lang="en-GB" sz="3400" dirty="0"/>
              <a:t>-  Would you use this task / resource / approach again? (why / why not, as applicable).</a:t>
            </a:r>
            <a:r>
              <a:rPr lang="en-GB" dirty="0"/>
              <a:t> </a:t>
            </a:r>
          </a:p>
          <a:p>
            <a:endParaRPr lang="en-GB" dirty="0"/>
          </a:p>
        </p:txBody>
      </p:sp>
    </p:spTree>
    <p:extLst>
      <p:ext uri="{BB962C8B-B14F-4D97-AF65-F5344CB8AC3E}">
        <p14:creationId xmlns:p14="http://schemas.microsoft.com/office/powerpoint/2010/main" val="629228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1C56-AFCF-4EE7-ACB8-A6B28BB1F649}"/>
              </a:ext>
            </a:extLst>
          </p:cNvPr>
          <p:cNvSpPr>
            <a:spLocks noGrp="1"/>
          </p:cNvSpPr>
          <p:nvPr>
            <p:ph type="title"/>
          </p:nvPr>
        </p:nvSpPr>
        <p:spPr/>
        <p:txBody>
          <a:bodyPr/>
          <a:lstStyle/>
          <a:p>
            <a:r>
              <a:rPr lang="en-GB" dirty="0"/>
              <a:t>Shared planning…………</a:t>
            </a:r>
          </a:p>
        </p:txBody>
      </p:sp>
      <p:sp>
        <p:nvSpPr>
          <p:cNvPr id="3" name="Content Placeholder 2">
            <a:extLst>
              <a:ext uri="{FF2B5EF4-FFF2-40B4-BE49-F238E27FC236}">
                <a16:creationId xmlns:a16="http://schemas.microsoft.com/office/drawing/2014/main" id="{F0E1651A-DB27-4F9E-8DF0-EE71C89DA01F}"/>
              </a:ext>
            </a:extLst>
          </p:cNvPr>
          <p:cNvSpPr>
            <a:spLocks noGrp="1"/>
          </p:cNvSpPr>
          <p:nvPr>
            <p:ph idx="1"/>
          </p:nvPr>
        </p:nvSpPr>
        <p:spPr/>
        <p:txBody>
          <a:bodyPr/>
          <a:lstStyle/>
          <a:p>
            <a:pPr lvl="0"/>
            <a:r>
              <a:rPr lang="en-GB" dirty="0"/>
              <a:t>Consider one brief topic / lesson brief content from a current scheme of learning / topic / specification, that you need to teach in the next 2 weeks. </a:t>
            </a:r>
          </a:p>
          <a:p>
            <a:pPr lvl="0"/>
            <a:endParaRPr lang="en-GB" dirty="0"/>
          </a:p>
          <a:p>
            <a:pPr lvl="0"/>
            <a:r>
              <a:rPr lang="en-GB" dirty="0"/>
              <a:t>Discuss potential HPL “creative” approaches that could be adopted in the delivery of that lesson / content (from a fresh perspective!).</a:t>
            </a:r>
          </a:p>
          <a:p>
            <a:endParaRPr lang="en-GB" dirty="0"/>
          </a:p>
          <a:p>
            <a:r>
              <a:rPr lang="en-GB" dirty="0"/>
              <a:t> Can we arrange to make those 44 steps and / or movement to other faculty areas? </a:t>
            </a:r>
          </a:p>
          <a:p>
            <a:endParaRPr lang="en-GB" dirty="0"/>
          </a:p>
        </p:txBody>
      </p:sp>
    </p:spTree>
    <p:extLst>
      <p:ext uri="{BB962C8B-B14F-4D97-AF65-F5344CB8AC3E}">
        <p14:creationId xmlns:p14="http://schemas.microsoft.com/office/powerpoint/2010/main" val="4235760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14AAB-7F0D-4206-B05F-A0376C3EC35F}"/>
              </a:ext>
            </a:extLst>
          </p:cNvPr>
          <p:cNvSpPr>
            <a:spLocks noGrp="1"/>
          </p:cNvSpPr>
          <p:nvPr>
            <p:ph type="title"/>
          </p:nvPr>
        </p:nvSpPr>
        <p:spPr>
          <a:xfrm>
            <a:off x="466725" y="157778"/>
            <a:ext cx="10515600" cy="737534"/>
          </a:xfrm>
        </p:spPr>
        <p:txBody>
          <a:bodyPr>
            <a:normAutofit/>
          </a:bodyPr>
          <a:lstStyle/>
          <a:p>
            <a:r>
              <a:rPr lang="en-US" sz="4000" b="1" dirty="0">
                <a:solidFill>
                  <a:schemeClr val="accent1"/>
                </a:solidFill>
              </a:rPr>
              <a:t>Week 4 – Intention, Implementation and Impact</a:t>
            </a:r>
            <a:endParaRPr lang="en-GB" sz="4000" b="1" dirty="0">
              <a:solidFill>
                <a:schemeClr val="accent1"/>
              </a:solidFill>
            </a:endParaRPr>
          </a:p>
        </p:txBody>
      </p:sp>
      <p:sp>
        <p:nvSpPr>
          <p:cNvPr id="3" name="Content Placeholder 2">
            <a:extLst>
              <a:ext uri="{FF2B5EF4-FFF2-40B4-BE49-F238E27FC236}">
                <a16:creationId xmlns:a16="http://schemas.microsoft.com/office/drawing/2014/main" id="{8D2D2136-9463-4B3A-9DF1-6A032197778B}"/>
              </a:ext>
            </a:extLst>
          </p:cNvPr>
          <p:cNvSpPr>
            <a:spLocks noGrp="1"/>
          </p:cNvSpPr>
          <p:nvPr>
            <p:ph idx="1"/>
          </p:nvPr>
        </p:nvSpPr>
        <p:spPr>
          <a:xfrm>
            <a:off x="160166" y="891848"/>
            <a:ext cx="5691994" cy="5693866"/>
          </a:xfrm>
          <a:solidFill>
            <a:schemeClr val="tx2">
              <a:lumMod val="50000"/>
            </a:schemeClr>
          </a:solidFill>
        </p:spPr>
        <p:txBody>
          <a:bodyPr>
            <a:normAutofit lnSpcReduction="10000"/>
          </a:bodyPr>
          <a:lstStyle/>
          <a:p>
            <a:pPr marL="0" indent="0">
              <a:buNone/>
            </a:pPr>
            <a:r>
              <a:rPr lang="en-US" dirty="0">
                <a:solidFill>
                  <a:schemeClr val="bg1"/>
                </a:solidFill>
              </a:rPr>
              <a:t>How to connect curriculum, teaching and assessment.</a:t>
            </a:r>
          </a:p>
          <a:p>
            <a:pPr marL="0" indent="0">
              <a:buNone/>
            </a:pPr>
            <a:r>
              <a:rPr lang="en-US" b="1" dirty="0">
                <a:solidFill>
                  <a:schemeClr val="bg1"/>
                </a:solidFill>
              </a:rPr>
              <a:t>Curriculum constructs </a:t>
            </a:r>
            <a:r>
              <a:rPr lang="en-US" dirty="0">
                <a:solidFill>
                  <a:schemeClr val="bg1"/>
                </a:solidFill>
              </a:rPr>
              <a:t>(what are students learning)</a:t>
            </a:r>
          </a:p>
          <a:p>
            <a:pPr marL="0" indent="0">
              <a:buNone/>
            </a:pPr>
            <a:r>
              <a:rPr lang="en-US" dirty="0">
                <a:solidFill>
                  <a:schemeClr val="bg1"/>
                </a:solidFill>
              </a:rPr>
              <a:t>How do you assess the curriculum constructs?</a:t>
            </a:r>
          </a:p>
          <a:p>
            <a:pPr marL="0" indent="0">
              <a:buNone/>
            </a:pPr>
            <a:r>
              <a:rPr lang="en-US" b="1" dirty="0">
                <a:solidFill>
                  <a:schemeClr val="bg1"/>
                </a:solidFill>
              </a:rPr>
              <a:t>Responsive teaching </a:t>
            </a:r>
            <a:r>
              <a:rPr lang="en-US" dirty="0">
                <a:solidFill>
                  <a:schemeClr val="bg1"/>
                </a:solidFill>
              </a:rPr>
              <a:t>– (formative assessment) adapting your teaching as a result of student feedback</a:t>
            </a:r>
          </a:p>
          <a:p>
            <a:pPr marL="0" indent="0">
              <a:buNone/>
            </a:pPr>
            <a:r>
              <a:rPr lang="en-US" dirty="0">
                <a:solidFill>
                  <a:schemeClr val="bg1"/>
                </a:solidFill>
              </a:rPr>
              <a:t>Progression model – what is taught specifically to get to end goals.</a:t>
            </a:r>
          </a:p>
          <a:p>
            <a:pPr marL="0" indent="0">
              <a:buNone/>
            </a:pPr>
            <a:r>
              <a:rPr lang="en-US" dirty="0">
                <a:solidFill>
                  <a:schemeClr val="bg1"/>
                </a:solidFill>
              </a:rPr>
              <a:t>Assessment is focusing on what is happening in the classroom.</a:t>
            </a:r>
          </a:p>
          <a:p>
            <a:pPr marL="0" indent="0">
              <a:buNone/>
            </a:pPr>
            <a:endParaRPr lang="en-US" dirty="0"/>
          </a:p>
          <a:p>
            <a:pPr marL="0" indent="0">
              <a:buNone/>
            </a:pPr>
            <a:endParaRPr lang="en-US" dirty="0"/>
          </a:p>
          <a:p>
            <a:pPr marL="0" indent="0">
              <a:buNone/>
            </a:pPr>
            <a:endParaRPr lang="en-GB" dirty="0"/>
          </a:p>
        </p:txBody>
      </p:sp>
      <p:sp>
        <p:nvSpPr>
          <p:cNvPr id="5" name="TextBox 4">
            <a:extLst>
              <a:ext uri="{FF2B5EF4-FFF2-40B4-BE49-F238E27FC236}">
                <a16:creationId xmlns:a16="http://schemas.microsoft.com/office/drawing/2014/main" id="{F43A8910-C8E1-4EBE-A540-5CADB38DC990}"/>
              </a:ext>
            </a:extLst>
          </p:cNvPr>
          <p:cNvSpPr txBox="1"/>
          <p:nvPr/>
        </p:nvSpPr>
        <p:spPr>
          <a:xfrm>
            <a:off x="6032110" y="891848"/>
            <a:ext cx="6159889" cy="5693866"/>
          </a:xfrm>
          <a:prstGeom prst="rect">
            <a:avLst/>
          </a:prstGeom>
          <a:solidFill>
            <a:schemeClr val="accent4">
              <a:lumMod val="20000"/>
              <a:lumOff val="80000"/>
            </a:schemeClr>
          </a:solidFill>
        </p:spPr>
        <p:txBody>
          <a:bodyPr wrap="square" rtlCol="0">
            <a:spAutoFit/>
          </a:bodyPr>
          <a:lstStyle/>
          <a:p>
            <a:r>
              <a:rPr lang="en-US" sz="2800" b="1" u="sng" dirty="0"/>
              <a:t>Collaborative conversation:</a:t>
            </a:r>
          </a:p>
          <a:p>
            <a:r>
              <a:rPr lang="en-US" sz="2800" dirty="0"/>
              <a:t>We asked you to identify two curriculum constructs and then work out how you would assess the extent to which a student knows, understands or could do these things. What were the challenges of doing this?</a:t>
            </a:r>
          </a:p>
          <a:p>
            <a:r>
              <a:rPr lang="en-US" sz="2800" dirty="0"/>
              <a:t>How, in your current assessment workflow, do you decide which specific parts of the curriculum to target?</a:t>
            </a:r>
          </a:p>
          <a:p>
            <a:r>
              <a:rPr lang="en-US" sz="2800" dirty="0"/>
              <a:t>How do you currently use assessment to evaluate the impact of the actions and decisions you take in the classroom?</a:t>
            </a:r>
            <a:endParaRPr lang="en-GB" sz="2800" dirty="0"/>
          </a:p>
        </p:txBody>
      </p:sp>
    </p:spTree>
    <p:extLst>
      <p:ext uri="{BB962C8B-B14F-4D97-AF65-F5344CB8AC3E}">
        <p14:creationId xmlns:p14="http://schemas.microsoft.com/office/powerpoint/2010/main" val="2072879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715BE9-0DDA-402C-95BE-B7DC4ECBEC00}"/>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GB" sz="2800"/>
              <a:t>Open evening (secondary phase).</a:t>
            </a:r>
          </a:p>
        </p:txBody>
      </p:sp>
      <p:sp>
        <p:nvSpPr>
          <p:cNvPr id="3" name="Content Placeholder 2">
            <a:extLst>
              <a:ext uri="{FF2B5EF4-FFF2-40B4-BE49-F238E27FC236}">
                <a16:creationId xmlns:a16="http://schemas.microsoft.com/office/drawing/2014/main" id="{1BDFBE2A-E424-46EE-BBFF-FC8692B39D48}"/>
              </a:ext>
            </a:extLst>
          </p:cNvPr>
          <p:cNvSpPr>
            <a:spLocks noGrp="1"/>
          </p:cNvSpPr>
          <p:nvPr>
            <p:ph idx="1"/>
          </p:nvPr>
        </p:nvSpPr>
        <p:spPr>
          <a:xfrm>
            <a:off x="643468" y="2432807"/>
            <a:ext cx="3743974" cy="3620859"/>
          </a:xfrm>
        </p:spPr>
        <p:txBody>
          <a:bodyPr>
            <a:normAutofit fontScale="92500" lnSpcReduction="10000"/>
          </a:bodyPr>
          <a:lstStyle/>
          <a:p>
            <a:r>
              <a:rPr lang="en-GB" sz="1600" dirty="0"/>
              <a:t>Timings – </a:t>
            </a:r>
          </a:p>
          <a:p>
            <a:pPr>
              <a:buFontTx/>
              <a:buChar char="-"/>
            </a:pPr>
            <a:r>
              <a:rPr lang="en-GB" sz="1600" dirty="0"/>
              <a:t>4:15pm first tour for a 5:30pm presentation </a:t>
            </a:r>
          </a:p>
          <a:p>
            <a:pPr>
              <a:buFontTx/>
              <a:buChar char="-"/>
            </a:pPr>
            <a:r>
              <a:rPr lang="en-GB" sz="1600" dirty="0"/>
              <a:t>5pm second tour for a 6:30pm presentation</a:t>
            </a:r>
          </a:p>
          <a:p>
            <a:pPr>
              <a:buFontTx/>
              <a:buChar char="-"/>
            </a:pPr>
            <a:r>
              <a:rPr lang="en-GB" sz="1600" dirty="0"/>
              <a:t>6pm third tour for a 7:30pm presentation.</a:t>
            </a:r>
          </a:p>
          <a:p>
            <a:r>
              <a:rPr lang="en-GB" sz="1600" dirty="0"/>
              <a:t>Route – 6</a:t>
            </a:r>
            <a:r>
              <a:rPr lang="en-GB" sz="1600" baseline="30000" dirty="0"/>
              <a:t>th</a:t>
            </a:r>
            <a:r>
              <a:rPr lang="en-GB" sz="1600" dirty="0"/>
              <a:t> form centre sign in       (Performing Arts based in 6</a:t>
            </a:r>
            <a:r>
              <a:rPr lang="en-GB" sz="1600" baseline="30000" dirty="0"/>
              <a:t>th</a:t>
            </a:r>
            <a:r>
              <a:rPr lang="en-GB" sz="1600" dirty="0"/>
              <a:t> form centre) . Tour follows route through Lower E, upper E, Upper D, Lower D, Upper C, Upper B, PE department, main hall. Dining Hall available for refreshments.</a:t>
            </a:r>
          </a:p>
          <a:p>
            <a:r>
              <a:rPr lang="en-GB" sz="1600" dirty="0"/>
              <a:t>Faculty Activities – (High student and staff engagement please;) </a:t>
            </a:r>
          </a:p>
          <a:p>
            <a:r>
              <a:rPr lang="en-GB" sz="1600" dirty="0"/>
              <a:t>Facilities shown off in their best light.</a:t>
            </a:r>
          </a:p>
        </p:txBody>
      </p:sp>
      <p:pic>
        <p:nvPicPr>
          <p:cNvPr id="1026" name="33935B44-07F7-4730-940E-CCEE238DDABF" descr="33935B44-07F7-4730-940E-CCEE238DDABF">
            <a:extLst>
              <a:ext uri="{FF2B5EF4-FFF2-40B4-BE49-F238E27FC236}">
                <a16:creationId xmlns:a16="http://schemas.microsoft.com/office/drawing/2014/main" id="{9AED9D1D-FB70-4080-A77B-0A407D4225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588" b="30987"/>
          <a:stretch/>
        </p:blipFill>
        <p:spPr bwMode="auto">
          <a:xfrm>
            <a:off x="5455755" y="1040235"/>
            <a:ext cx="6604505" cy="44138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55603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E3418A-FED3-42DA-99EE-12EFFFF8C2FF}"/>
              </a:ext>
            </a:extLst>
          </p:cNvPr>
          <p:cNvSpPr/>
          <p:nvPr/>
        </p:nvSpPr>
        <p:spPr>
          <a:xfrm>
            <a:off x="531846" y="474345"/>
            <a:ext cx="11150082" cy="4893647"/>
          </a:xfrm>
          <a:prstGeom prst="rect">
            <a:avLst/>
          </a:prstGeom>
        </p:spPr>
        <p:txBody>
          <a:bodyPr wrap="square">
            <a:spAutoFit/>
          </a:bodyPr>
          <a:lstStyle/>
          <a:p>
            <a:r>
              <a:rPr lang="en-GB" sz="2400" b="1" u="sng" dirty="0">
                <a:solidFill>
                  <a:srgbClr val="000000"/>
                </a:solidFill>
                <a:latin typeface="Calibri" panose="020F0502020204030204" pitchFamily="34" charset="0"/>
                <a:ea typeface="Calibri" panose="020F0502020204030204" pitchFamily="34" charset="0"/>
                <a:cs typeface="Futura LT"/>
              </a:rPr>
              <a:t>Suggested programme</a:t>
            </a:r>
          </a:p>
          <a:p>
            <a:endParaRPr lang="en-GB" sz="2400" dirty="0">
              <a:solidFill>
                <a:srgbClr val="000000"/>
              </a:solidFill>
              <a:latin typeface="Calibri" panose="020F0502020204030204" pitchFamily="34" charset="0"/>
              <a:ea typeface="Calibri" panose="020F0502020204030204" pitchFamily="34" charset="0"/>
              <a:cs typeface="Futura LT"/>
            </a:endParaRPr>
          </a:p>
          <a:p>
            <a:r>
              <a:rPr lang="en-GB" sz="2400" dirty="0">
                <a:solidFill>
                  <a:srgbClr val="000000"/>
                </a:solidFill>
                <a:latin typeface="Calibri" panose="020F0502020204030204" pitchFamily="34" charset="0"/>
                <a:ea typeface="Calibri" panose="020F0502020204030204" pitchFamily="34" charset="0"/>
                <a:cs typeface="Futura LT"/>
              </a:rPr>
              <a:t>3.9.19</a:t>
            </a:r>
            <a:r>
              <a:rPr lang="en-GB" sz="2400" b="1" i="1" dirty="0">
                <a:solidFill>
                  <a:srgbClr val="000000"/>
                </a:solidFill>
                <a:latin typeface="Calibri" panose="020F0502020204030204" pitchFamily="34" charset="0"/>
                <a:ea typeface="Calibri" panose="020F0502020204030204" pitchFamily="34" charset="0"/>
                <a:cs typeface="Futura LT"/>
              </a:rPr>
              <a:t>		</a:t>
            </a:r>
            <a:r>
              <a:rPr lang="en-GB" sz="2400" dirty="0">
                <a:solidFill>
                  <a:srgbClr val="000000"/>
                </a:solidFill>
                <a:latin typeface="Calibri" panose="020F0502020204030204" pitchFamily="34" charset="0"/>
                <a:ea typeface="Calibri" panose="020F0502020204030204" pitchFamily="34" charset="0"/>
                <a:cs typeface="Futura LT"/>
              </a:rPr>
              <a:t>Week 1: Introduction and perspectives on assessment		</a:t>
            </a:r>
          </a:p>
          <a:p>
            <a:pPr lvl="0">
              <a:spcAft>
                <a:spcPts val="0"/>
              </a:spcAft>
            </a:pPr>
            <a:r>
              <a:rPr lang="en-GB" sz="2400" dirty="0">
                <a:solidFill>
                  <a:srgbClr val="000000"/>
                </a:solidFill>
                <a:latin typeface="Calibri" panose="020F0502020204030204" pitchFamily="34" charset="0"/>
                <a:ea typeface="Calibri" panose="020F0502020204030204" pitchFamily="34" charset="0"/>
                <a:cs typeface="Futura LT"/>
              </a:rPr>
              <a:t>10.9.19	Week 2: Making the invisible (learning) visible 			</a:t>
            </a:r>
            <a:endParaRPr lang="en-GB" sz="2400" dirty="0">
              <a:solidFill>
                <a:srgbClr val="000000"/>
              </a:solidFill>
              <a:effectLst/>
              <a:latin typeface="Futura LT"/>
              <a:ea typeface="Calibri" panose="020F0502020204030204" pitchFamily="34" charset="0"/>
              <a:cs typeface="Futura LT"/>
            </a:endParaRPr>
          </a:p>
          <a:p>
            <a:pPr lvl="0">
              <a:spcAft>
                <a:spcPts val="0"/>
              </a:spcAft>
            </a:pPr>
            <a:r>
              <a:rPr lang="en-GB" sz="2400" dirty="0">
                <a:solidFill>
                  <a:srgbClr val="000000"/>
                </a:solidFill>
                <a:latin typeface="Calibri" panose="020F0502020204030204" pitchFamily="34" charset="0"/>
                <a:ea typeface="Calibri" panose="020F0502020204030204" pitchFamily="34" charset="0"/>
                <a:cs typeface="Futura LT"/>
              </a:rPr>
              <a:t>16.9.19</a:t>
            </a:r>
            <a:r>
              <a:rPr lang="en-GB" sz="2400" b="1" dirty="0">
                <a:solidFill>
                  <a:srgbClr val="000000"/>
                </a:solidFill>
                <a:latin typeface="Calibri" panose="020F0502020204030204" pitchFamily="34" charset="0"/>
                <a:ea typeface="Calibri" panose="020F0502020204030204" pitchFamily="34" charset="0"/>
                <a:cs typeface="Futura LT"/>
              </a:rPr>
              <a:t>	</a:t>
            </a:r>
            <a:r>
              <a:rPr lang="en-GB" sz="2400" dirty="0">
                <a:solidFill>
                  <a:srgbClr val="000000"/>
                </a:solidFill>
                <a:latin typeface="Calibri" panose="020F0502020204030204" pitchFamily="34" charset="0"/>
                <a:ea typeface="Calibri" panose="020F0502020204030204" pitchFamily="34" charset="0"/>
                <a:cs typeface="Futura LT"/>
              </a:rPr>
              <a:t>Week 3: Harnessing assessment as a powerful learning event 	</a:t>
            </a:r>
            <a:r>
              <a:rPr lang="en-GB" sz="2400" b="1" dirty="0">
                <a:solidFill>
                  <a:srgbClr val="000000"/>
                </a:solidFill>
                <a:latin typeface="Calibri" panose="020F0502020204030204" pitchFamily="34" charset="0"/>
                <a:ea typeface="Calibri" panose="020F0502020204030204" pitchFamily="34" charset="0"/>
                <a:cs typeface="Futura LT"/>
              </a:rPr>
              <a:t>(33%)</a:t>
            </a:r>
            <a:endParaRPr lang="en-GB" sz="2400" b="1" dirty="0">
              <a:solidFill>
                <a:srgbClr val="000000"/>
              </a:solidFill>
              <a:effectLst/>
              <a:latin typeface="Futura LT"/>
              <a:ea typeface="Calibri" panose="020F0502020204030204" pitchFamily="34" charset="0"/>
              <a:cs typeface="Futura LT"/>
            </a:endParaRPr>
          </a:p>
          <a:p>
            <a:pPr lvl="0">
              <a:spcAft>
                <a:spcPts val="0"/>
              </a:spcAft>
            </a:pPr>
            <a:r>
              <a:rPr lang="en-GB" sz="2400" b="1" dirty="0">
                <a:solidFill>
                  <a:srgbClr val="000000"/>
                </a:solidFill>
                <a:latin typeface="Calibri" panose="020F0502020204030204" pitchFamily="34" charset="0"/>
                <a:ea typeface="Calibri" panose="020F0502020204030204" pitchFamily="34" charset="0"/>
                <a:cs typeface="Futura LT"/>
              </a:rPr>
              <a:t>1.10.19</a:t>
            </a:r>
            <a:r>
              <a:rPr lang="en-GB" sz="2400" dirty="0">
                <a:solidFill>
                  <a:srgbClr val="000000"/>
                </a:solidFill>
                <a:latin typeface="Calibri" panose="020F0502020204030204" pitchFamily="34" charset="0"/>
                <a:ea typeface="Calibri" panose="020F0502020204030204" pitchFamily="34" charset="0"/>
                <a:cs typeface="Futura LT"/>
              </a:rPr>
              <a:t>	</a:t>
            </a:r>
            <a:r>
              <a:rPr lang="en-GB" sz="2400" b="1" dirty="0">
                <a:solidFill>
                  <a:srgbClr val="000000"/>
                </a:solidFill>
                <a:latin typeface="Calibri" panose="020F0502020204030204" pitchFamily="34" charset="0"/>
                <a:ea typeface="Calibri" panose="020F0502020204030204" pitchFamily="34" charset="0"/>
                <a:cs typeface="Futura LT"/>
              </a:rPr>
              <a:t>Week 4: Intent, implementation and impact </a:t>
            </a:r>
            <a:r>
              <a:rPr lang="en-GB" sz="2400" dirty="0">
                <a:solidFill>
                  <a:srgbClr val="000000"/>
                </a:solidFill>
                <a:latin typeface="Calibri" panose="020F0502020204030204" pitchFamily="34" charset="0"/>
                <a:ea typeface="Calibri" panose="020F0502020204030204" pitchFamily="34" charset="0"/>
                <a:cs typeface="Futura LT"/>
              </a:rPr>
              <a:t>	</a:t>
            </a:r>
            <a:endParaRPr lang="en-GB" sz="2400" dirty="0">
              <a:solidFill>
                <a:srgbClr val="000000"/>
              </a:solidFill>
              <a:latin typeface="Futura LT"/>
              <a:ea typeface="Calibri" panose="020F0502020204030204" pitchFamily="34" charset="0"/>
              <a:cs typeface="Futura LT"/>
            </a:endParaRPr>
          </a:p>
          <a:p>
            <a:pPr lvl="0">
              <a:spcAft>
                <a:spcPts val="0"/>
              </a:spcAft>
            </a:pPr>
            <a:r>
              <a:rPr lang="en-GB" sz="2400" dirty="0">
                <a:solidFill>
                  <a:srgbClr val="000000"/>
                </a:solidFill>
                <a:ea typeface="Calibri" panose="020F0502020204030204" pitchFamily="34" charset="0"/>
                <a:cs typeface="Futura LT"/>
              </a:rPr>
              <a:t>8.10.19	Week 5: Assessment process in your context </a:t>
            </a:r>
            <a:r>
              <a:rPr lang="en-GB" sz="2400" b="1" dirty="0">
                <a:solidFill>
                  <a:srgbClr val="000000"/>
                </a:solidFill>
                <a:latin typeface="Calibri" panose="020F0502020204030204" pitchFamily="34" charset="0"/>
                <a:ea typeface="Calibri" panose="020F0502020204030204" pitchFamily="34" charset="0"/>
                <a:cs typeface="Futura LT"/>
              </a:rPr>
              <a:t>(Reflection task)</a:t>
            </a:r>
            <a:r>
              <a:rPr lang="en-GB" sz="2400" dirty="0">
                <a:solidFill>
                  <a:srgbClr val="000000"/>
                </a:solidFill>
                <a:latin typeface="Calibri" panose="020F0502020204030204" pitchFamily="34" charset="0"/>
                <a:ea typeface="Calibri" panose="020F0502020204030204" pitchFamily="34" charset="0"/>
                <a:cs typeface="Futura LT"/>
              </a:rPr>
              <a:t>	</a:t>
            </a:r>
            <a:endParaRPr lang="en-GB" sz="2400" dirty="0">
              <a:solidFill>
                <a:srgbClr val="000000"/>
              </a:solidFill>
              <a:effectLst/>
              <a:latin typeface="Futura LT"/>
              <a:ea typeface="Calibri" panose="020F0502020204030204" pitchFamily="34" charset="0"/>
              <a:cs typeface="Futura LT"/>
            </a:endParaRPr>
          </a:p>
          <a:p>
            <a:pPr lvl="0">
              <a:spcAft>
                <a:spcPts val="0"/>
              </a:spcAft>
            </a:pPr>
            <a:r>
              <a:rPr lang="en-GB" sz="2400" dirty="0">
                <a:solidFill>
                  <a:srgbClr val="000000"/>
                </a:solidFill>
                <a:latin typeface="Calibri" panose="020F0502020204030204" pitchFamily="34" charset="0"/>
                <a:ea typeface="Calibri" panose="020F0502020204030204" pitchFamily="34" charset="0"/>
                <a:cs typeface="Futura LT"/>
              </a:rPr>
              <a:t>15.10.19	Week 6: Using key assessment theory to guide practice</a:t>
            </a:r>
            <a:endParaRPr lang="en-GB" sz="2400" dirty="0">
              <a:solidFill>
                <a:srgbClr val="000000"/>
              </a:solidFill>
              <a:effectLst/>
              <a:latin typeface="Futura LT"/>
              <a:ea typeface="Calibri" panose="020F0502020204030204" pitchFamily="34" charset="0"/>
              <a:cs typeface="Futura LT"/>
            </a:endParaRPr>
          </a:p>
          <a:p>
            <a:pPr lvl="0">
              <a:spcAft>
                <a:spcPts val="0"/>
              </a:spcAft>
            </a:pPr>
            <a:r>
              <a:rPr lang="en-GB" sz="2400" dirty="0">
                <a:solidFill>
                  <a:srgbClr val="000000"/>
                </a:solidFill>
                <a:latin typeface="Calibri" panose="020F0502020204030204" pitchFamily="34" charset="0"/>
                <a:ea typeface="Calibri" panose="020F0502020204030204" pitchFamily="34" charset="0"/>
                <a:cs typeface="Futura LT"/>
              </a:rPr>
              <a:t>5.11.19	Week 7: Fairness in assessment 					</a:t>
            </a:r>
            <a:endParaRPr lang="en-GB" sz="2400" dirty="0">
              <a:solidFill>
                <a:srgbClr val="000000"/>
              </a:solidFill>
              <a:effectLst/>
              <a:latin typeface="Futura LT"/>
              <a:ea typeface="Calibri" panose="020F0502020204030204" pitchFamily="34" charset="0"/>
              <a:cs typeface="Futura LT"/>
            </a:endParaRPr>
          </a:p>
          <a:p>
            <a:pPr lvl="0">
              <a:spcAft>
                <a:spcPts val="0"/>
              </a:spcAft>
            </a:pPr>
            <a:r>
              <a:rPr lang="en-GB" sz="2400" dirty="0">
                <a:solidFill>
                  <a:srgbClr val="000000"/>
                </a:solidFill>
                <a:latin typeface="Calibri" panose="020F0502020204030204" pitchFamily="34" charset="0"/>
                <a:ea typeface="Calibri" panose="020F0502020204030204" pitchFamily="34" charset="0"/>
                <a:cs typeface="Futura LT"/>
              </a:rPr>
              <a:t>12.11.19	Week 8: Theory into practice: selecting and designing assessments </a:t>
            </a:r>
            <a:endParaRPr lang="en-GB" sz="2400" dirty="0">
              <a:solidFill>
                <a:srgbClr val="000000"/>
              </a:solidFill>
              <a:effectLst/>
              <a:latin typeface="Futura LT"/>
              <a:ea typeface="Calibri" panose="020F0502020204030204" pitchFamily="34" charset="0"/>
              <a:cs typeface="Futura LT"/>
            </a:endParaRPr>
          </a:p>
          <a:p>
            <a:pPr lvl="0">
              <a:spcAft>
                <a:spcPts val="0"/>
              </a:spcAft>
            </a:pPr>
            <a:r>
              <a:rPr lang="en-GB" sz="2400" dirty="0">
                <a:solidFill>
                  <a:srgbClr val="000000"/>
                </a:solidFill>
                <a:latin typeface="Calibri" panose="020F0502020204030204" pitchFamily="34" charset="0"/>
                <a:ea typeface="Calibri" panose="020F0502020204030204" pitchFamily="34" charset="0"/>
                <a:cs typeface="Futura LT"/>
              </a:rPr>
              <a:t>26.11.19	Week 9: Theory into practice: selecting and designing assessments (pt.2) </a:t>
            </a:r>
            <a:endParaRPr lang="en-GB" sz="2400" dirty="0">
              <a:solidFill>
                <a:srgbClr val="000000"/>
              </a:solidFill>
              <a:effectLst/>
              <a:latin typeface="Futura LT"/>
              <a:ea typeface="Calibri" panose="020F0502020204030204" pitchFamily="34" charset="0"/>
              <a:cs typeface="Futura LT"/>
            </a:endParaRPr>
          </a:p>
          <a:p>
            <a:pPr lvl="0">
              <a:spcAft>
                <a:spcPts val="0"/>
              </a:spcAft>
            </a:pPr>
            <a:r>
              <a:rPr lang="en-GB" sz="2400" dirty="0">
                <a:solidFill>
                  <a:srgbClr val="000000"/>
                </a:solidFill>
                <a:latin typeface="Calibri" panose="020F0502020204030204" pitchFamily="34" charset="0"/>
                <a:ea typeface="Calibri" panose="020F0502020204030204" pitchFamily="34" charset="0"/>
                <a:cs typeface="Futura LT"/>
              </a:rPr>
              <a:t>3.12.19	Week 10: Embedding great assessment in your classroom </a:t>
            </a:r>
            <a:r>
              <a:rPr lang="en-GB" sz="2400" b="1" dirty="0">
                <a:solidFill>
                  <a:srgbClr val="000000"/>
                </a:solidFill>
                <a:latin typeface="Calibri" panose="020F0502020204030204" pitchFamily="34" charset="0"/>
                <a:ea typeface="Calibri" panose="020F0502020204030204" pitchFamily="34" charset="0"/>
                <a:cs typeface="Futura LT"/>
              </a:rPr>
              <a:t>(Reflection task)</a:t>
            </a:r>
            <a:endParaRPr lang="en-GB" sz="2400" b="1" dirty="0">
              <a:solidFill>
                <a:srgbClr val="000000"/>
              </a:solidFill>
              <a:effectLst/>
              <a:latin typeface="Futura LT"/>
              <a:ea typeface="Calibri" panose="020F0502020204030204" pitchFamily="34" charset="0"/>
              <a:cs typeface="Futura LT"/>
            </a:endParaRPr>
          </a:p>
        </p:txBody>
      </p:sp>
      <p:pic>
        <p:nvPicPr>
          <p:cNvPr id="1026" name="Picture 2" descr="Image result for tick">
            <a:extLst>
              <a:ext uri="{FF2B5EF4-FFF2-40B4-BE49-F238E27FC236}">
                <a16:creationId xmlns:a16="http://schemas.microsoft.com/office/drawing/2014/main" id="{5B0E4ABA-AE0C-469A-806C-1951836FF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2482" y="1101038"/>
            <a:ext cx="373254" cy="3889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tick">
            <a:extLst>
              <a:ext uri="{FF2B5EF4-FFF2-40B4-BE49-F238E27FC236}">
                <a16:creationId xmlns:a16="http://schemas.microsoft.com/office/drawing/2014/main" id="{796E1794-7768-4409-ACA9-A61FFBC32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8555" y="1598645"/>
            <a:ext cx="373254" cy="3889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tick">
            <a:extLst>
              <a:ext uri="{FF2B5EF4-FFF2-40B4-BE49-F238E27FC236}">
                <a16:creationId xmlns:a16="http://schemas.microsoft.com/office/drawing/2014/main" id="{4CF9C1BB-1DC1-42B8-B5C5-18FAB4C09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4922" y="1893658"/>
            <a:ext cx="373254" cy="38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561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F76CD-5ADC-495A-871C-06BFF474422E}"/>
              </a:ext>
            </a:extLst>
          </p:cNvPr>
          <p:cNvSpPr>
            <a:spLocks noGrp="1"/>
          </p:cNvSpPr>
          <p:nvPr>
            <p:ph type="title"/>
          </p:nvPr>
        </p:nvSpPr>
        <p:spPr>
          <a:xfrm>
            <a:off x="791733" y="113455"/>
            <a:ext cx="10515600" cy="1325563"/>
          </a:xfrm>
        </p:spPr>
        <p:txBody>
          <a:bodyPr/>
          <a:lstStyle/>
          <a:p>
            <a:r>
              <a:rPr lang="en-GB" dirty="0"/>
              <a:t>Week 5 Assessment process in your context</a:t>
            </a:r>
          </a:p>
        </p:txBody>
      </p:sp>
      <p:sp>
        <p:nvSpPr>
          <p:cNvPr id="3" name="Content Placeholder 2">
            <a:extLst>
              <a:ext uri="{FF2B5EF4-FFF2-40B4-BE49-F238E27FC236}">
                <a16:creationId xmlns:a16="http://schemas.microsoft.com/office/drawing/2014/main" id="{6E2D2615-0506-4C04-A353-43CB0781B84F}"/>
              </a:ext>
            </a:extLst>
          </p:cNvPr>
          <p:cNvSpPr>
            <a:spLocks noGrp="1"/>
          </p:cNvSpPr>
          <p:nvPr>
            <p:ph idx="1"/>
          </p:nvPr>
        </p:nvSpPr>
        <p:spPr>
          <a:xfrm>
            <a:off x="553802" y="1156669"/>
            <a:ext cx="10991461" cy="4544662"/>
          </a:xfrm>
        </p:spPr>
        <p:txBody>
          <a:bodyPr/>
          <a:lstStyle/>
          <a:p>
            <a:pPr marL="0" indent="0">
              <a:buNone/>
            </a:pPr>
            <a:r>
              <a:rPr lang="en-GB" dirty="0"/>
              <a:t>Task – to review current assessment practice.</a:t>
            </a:r>
          </a:p>
          <a:p>
            <a:pPr marL="0" indent="0">
              <a:buNone/>
            </a:pPr>
            <a:r>
              <a:rPr lang="en-GB" i="1" dirty="0"/>
              <a:t>‘Please note that the information you enter here is for your own record, to guide you about thinking about current practice and as such will NOT form part of any assessment of this course.’ </a:t>
            </a:r>
          </a:p>
          <a:p>
            <a:pPr marL="0" indent="0">
              <a:buNone/>
            </a:pPr>
            <a:r>
              <a:rPr lang="en-GB" dirty="0"/>
              <a:t>It will however be used as part of the school’s appraisal process. </a:t>
            </a:r>
            <a:r>
              <a:rPr lang="en-GB" b="1" dirty="0"/>
              <a:t>When you submit your assignment, you should also save it in the evidence section of your SchoolIp account which is linked to the teaching and learning objective.</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EE590F48-0B8F-4EA2-8F24-F09214E0C9D3}"/>
              </a:ext>
            </a:extLst>
          </p:cNvPr>
          <p:cNvPicPr>
            <a:picLocks noChangeAspect="1"/>
          </p:cNvPicPr>
          <p:nvPr/>
        </p:nvPicPr>
        <p:blipFill>
          <a:blip r:embed="rId2"/>
          <a:stretch>
            <a:fillRect/>
          </a:stretch>
        </p:blipFill>
        <p:spPr>
          <a:xfrm>
            <a:off x="1029973" y="4874004"/>
            <a:ext cx="10039117" cy="1207811"/>
          </a:xfrm>
          <a:prstGeom prst="rect">
            <a:avLst/>
          </a:prstGeom>
        </p:spPr>
      </p:pic>
    </p:spTree>
    <p:extLst>
      <p:ext uri="{BB962C8B-B14F-4D97-AF65-F5344CB8AC3E}">
        <p14:creationId xmlns:p14="http://schemas.microsoft.com/office/powerpoint/2010/main" val="1220083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DE04FE-0EA5-4179-B9B8-FA92E6887CB1}"/>
              </a:ext>
            </a:extLst>
          </p:cNvPr>
          <p:cNvSpPr>
            <a:spLocks noGrp="1"/>
          </p:cNvSpPr>
          <p:nvPr>
            <p:ph idx="1"/>
          </p:nvPr>
        </p:nvSpPr>
        <p:spPr>
          <a:xfrm>
            <a:off x="838200" y="419878"/>
            <a:ext cx="10515600" cy="5757085"/>
          </a:xfrm>
        </p:spPr>
        <p:txBody>
          <a:bodyPr>
            <a:normAutofit fontScale="70000" lnSpcReduction="20000"/>
          </a:bodyPr>
          <a:lstStyle/>
          <a:p>
            <a:pPr marL="0" indent="0">
              <a:buNone/>
            </a:pPr>
            <a:r>
              <a:rPr lang="en-GB" b="1" u="sng" dirty="0"/>
              <a:t>Assessment decisions made by others</a:t>
            </a:r>
            <a:endParaRPr lang="en-GB" dirty="0"/>
          </a:p>
          <a:p>
            <a:pPr marL="0" indent="0">
              <a:buNone/>
            </a:pPr>
            <a:r>
              <a:rPr lang="en-GB" dirty="0"/>
              <a:t>Throughout the academic year some decisions about assessment are made by middle and senior leaders in line with the school and department policies.</a:t>
            </a:r>
          </a:p>
          <a:p>
            <a:pPr marL="0" indent="0">
              <a:buNone/>
            </a:pPr>
            <a:r>
              <a:rPr lang="en-GB" dirty="0"/>
              <a:t>The assessment processes which result from these decisions act as fixed points in the year (e.g. end of year exam). How many of these processes are there for the class you’ve selected?</a:t>
            </a:r>
          </a:p>
          <a:p>
            <a:endParaRPr lang="en-GB" dirty="0"/>
          </a:p>
          <a:p>
            <a:pPr marL="0" indent="0">
              <a:buNone/>
            </a:pPr>
            <a:r>
              <a:rPr lang="en-GB" b="1" dirty="0"/>
              <a:t>Answer</a:t>
            </a:r>
            <a:r>
              <a:rPr lang="en-GB" dirty="0"/>
              <a:t> ____________________________________________________________________________</a:t>
            </a:r>
          </a:p>
          <a:p>
            <a:pPr marL="0" indent="0">
              <a:buNone/>
            </a:pPr>
            <a:r>
              <a:rPr lang="en-GB" dirty="0"/>
              <a:t> </a:t>
            </a:r>
          </a:p>
          <a:p>
            <a:pPr marL="0" indent="0">
              <a:buNone/>
            </a:pPr>
            <a:r>
              <a:rPr lang="en-GB" b="1" dirty="0"/>
              <a:t>For each assessment process that you use, consider the following:</a:t>
            </a:r>
            <a:endParaRPr lang="en-GB" dirty="0"/>
          </a:p>
          <a:p>
            <a:pPr marL="0" lvl="0" indent="0">
              <a:buNone/>
            </a:pPr>
            <a:r>
              <a:rPr lang="en-GB" dirty="0"/>
              <a:t>1. What type of assessment process is it?</a:t>
            </a:r>
          </a:p>
          <a:p>
            <a:pPr marL="0" indent="0">
              <a:buNone/>
            </a:pPr>
            <a:r>
              <a:rPr lang="en-GB" dirty="0"/>
              <a:t>e.g. A set of 30 multiple choice questions</a:t>
            </a:r>
          </a:p>
          <a:p>
            <a:pPr marL="0" lvl="0" indent="0">
              <a:buNone/>
            </a:pPr>
            <a:r>
              <a:rPr lang="en-GB" dirty="0"/>
              <a:t>2. Why is this process used?</a:t>
            </a:r>
          </a:p>
          <a:p>
            <a:pPr marL="0" indent="0">
              <a:buNone/>
            </a:pPr>
            <a:r>
              <a:rPr lang="en-GB" dirty="0"/>
              <a:t>e.g. To summarise learning throughout the academic year</a:t>
            </a:r>
          </a:p>
          <a:p>
            <a:pPr marL="0" lvl="0" indent="0">
              <a:buNone/>
            </a:pPr>
            <a:r>
              <a:rPr lang="en-GB" dirty="0"/>
              <a:t>3. When is the process implemented?</a:t>
            </a:r>
          </a:p>
          <a:p>
            <a:pPr marL="0" indent="0">
              <a:buNone/>
            </a:pPr>
            <a:r>
              <a:rPr lang="en-GB" dirty="0"/>
              <a:t>e.g. Once, at the end of the year</a:t>
            </a:r>
          </a:p>
          <a:p>
            <a:pPr marL="0" indent="0">
              <a:buNone/>
            </a:pPr>
            <a:r>
              <a:rPr lang="en-GB" dirty="0"/>
              <a:t>Please enter your assessment practice information – if you have more than one assessment process then just repeat the questions making it clear for you when you refer to this in week 10.</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638505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5A4751-1B7B-47C3-86AF-C6295F5B36A8}"/>
              </a:ext>
            </a:extLst>
          </p:cNvPr>
          <p:cNvSpPr>
            <a:spLocks noGrp="1"/>
          </p:cNvSpPr>
          <p:nvPr>
            <p:ph idx="1"/>
          </p:nvPr>
        </p:nvSpPr>
        <p:spPr>
          <a:xfrm>
            <a:off x="838200" y="401216"/>
            <a:ext cx="10515600" cy="5775747"/>
          </a:xfrm>
        </p:spPr>
        <p:txBody>
          <a:bodyPr>
            <a:normAutofit fontScale="70000" lnSpcReduction="20000"/>
          </a:bodyPr>
          <a:lstStyle/>
          <a:p>
            <a:pPr marL="0" indent="0">
              <a:buNone/>
            </a:pPr>
            <a:r>
              <a:rPr lang="en-GB" b="1" u="sng" dirty="0"/>
              <a:t>Assessment decisions made by you </a:t>
            </a:r>
            <a:endParaRPr lang="en-GB" dirty="0"/>
          </a:p>
          <a:p>
            <a:pPr marL="0" indent="0">
              <a:buNone/>
            </a:pPr>
            <a:r>
              <a:rPr lang="en-GB" dirty="0"/>
              <a:t>Throughout the academic year there will be decisions on assessment that are made by you.</a:t>
            </a:r>
          </a:p>
          <a:p>
            <a:pPr marL="0" indent="0">
              <a:buNone/>
            </a:pPr>
            <a:r>
              <a:rPr lang="en-GB" dirty="0"/>
              <a:t>How many of these processes are there for the class that you’ve selected?</a:t>
            </a:r>
          </a:p>
          <a:p>
            <a:pPr marL="0" indent="0">
              <a:buNone/>
            </a:pPr>
            <a:r>
              <a:rPr lang="en-GB" dirty="0"/>
              <a:t> </a:t>
            </a:r>
          </a:p>
          <a:p>
            <a:pPr marL="0" indent="0">
              <a:buNone/>
            </a:pPr>
            <a:r>
              <a:rPr lang="en-GB" b="1" dirty="0"/>
              <a:t>Answer __________________________________________________________________________</a:t>
            </a:r>
            <a:endParaRPr lang="en-GB" dirty="0"/>
          </a:p>
          <a:p>
            <a:pPr marL="0" indent="0">
              <a:buNone/>
            </a:pPr>
            <a:r>
              <a:rPr lang="en-GB" dirty="0"/>
              <a:t> </a:t>
            </a:r>
          </a:p>
          <a:p>
            <a:pPr marL="0" indent="0">
              <a:buNone/>
            </a:pPr>
            <a:r>
              <a:rPr lang="en-GB" b="1" dirty="0"/>
              <a:t>Again, for each assessment process that you use, consider the following:</a:t>
            </a:r>
            <a:endParaRPr lang="en-GB" dirty="0"/>
          </a:p>
          <a:p>
            <a:pPr marL="0" lvl="0" indent="0">
              <a:buNone/>
            </a:pPr>
            <a:r>
              <a:rPr lang="en-GB" dirty="0"/>
              <a:t>What type of assessment process is it?</a:t>
            </a:r>
          </a:p>
          <a:p>
            <a:pPr marL="0" indent="0">
              <a:buNone/>
            </a:pPr>
            <a:r>
              <a:rPr lang="en-GB" dirty="0"/>
              <a:t>e.g. A set of 30 multiple choice questions</a:t>
            </a:r>
          </a:p>
          <a:p>
            <a:pPr marL="0" lvl="0" indent="0">
              <a:buNone/>
            </a:pPr>
            <a:r>
              <a:rPr lang="en-GB" dirty="0"/>
              <a:t>Why is the process used?</a:t>
            </a:r>
          </a:p>
          <a:p>
            <a:pPr marL="0" indent="0">
              <a:buNone/>
            </a:pPr>
            <a:r>
              <a:rPr lang="en-GB" dirty="0"/>
              <a:t>e.g. To summarise learning throughout the academic year</a:t>
            </a:r>
          </a:p>
          <a:p>
            <a:pPr marL="0" lvl="0" indent="0">
              <a:buNone/>
            </a:pPr>
            <a:r>
              <a:rPr lang="en-GB" dirty="0"/>
              <a:t>When is the process implemented?</a:t>
            </a:r>
          </a:p>
          <a:p>
            <a:pPr marL="0" indent="0">
              <a:buNone/>
            </a:pPr>
            <a:r>
              <a:rPr lang="en-GB" dirty="0"/>
              <a:t>e.g. Once, at the end of the year</a:t>
            </a:r>
          </a:p>
          <a:p>
            <a:endParaRPr lang="en-GB" dirty="0"/>
          </a:p>
          <a:p>
            <a:pPr marL="0" indent="0">
              <a:buNone/>
            </a:pPr>
            <a:r>
              <a:rPr lang="en-GB" dirty="0"/>
              <a:t>Please enter your assessment practice information – if you have more than one assessment process then just repeat the questions making it clear for when you refer to this in week 10.</a:t>
            </a:r>
          </a:p>
          <a:p>
            <a:pPr marL="0" indent="0">
              <a:buNone/>
            </a:pPr>
            <a:endParaRPr lang="en-GB" dirty="0"/>
          </a:p>
        </p:txBody>
      </p:sp>
    </p:spTree>
    <p:extLst>
      <p:ext uri="{BB962C8B-B14F-4D97-AF65-F5344CB8AC3E}">
        <p14:creationId xmlns:p14="http://schemas.microsoft.com/office/powerpoint/2010/main" val="4289447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9D040-2B9D-4F62-BCA6-F45CBCE4CAEF}"/>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EB369C03-87DB-4D29-8494-FDECAE994DC7}"/>
              </a:ext>
            </a:extLst>
          </p:cNvPr>
          <p:cNvSpPr>
            <a:spLocks noGrp="1"/>
          </p:cNvSpPr>
          <p:nvPr>
            <p:ph type="subTitle" idx="1"/>
          </p:nvPr>
        </p:nvSpPr>
        <p:spPr/>
        <p:txBody>
          <a:bodyPr/>
          <a:lstStyle/>
          <a:p>
            <a:endParaRPr lang="en-GB" dirty="0"/>
          </a:p>
        </p:txBody>
      </p:sp>
      <p:pic>
        <p:nvPicPr>
          <p:cNvPr id="4" name="Picture 3">
            <a:extLst>
              <a:ext uri="{FF2B5EF4-FFF2-40B4-BE49-F238E27FC236}">
                <a16:creationId xmlns:a16="http://schemas.microsoft.com/office/drawing/2014/main" id="{43D1FED5-DC62-445A-93A3-62B306E97E9B}"/>
              </a:ext>
            </a:extLst>
          </p:cNvPr>
          <p:cNvPicPr>
            <a:picLocks noChangeAspect="1"/>
          </p:cNvPicPr>
          <p:nvPr/>
        </p:nvPicPr>
        <p:blipFill>
          <a:blip r:embed="rId2"/>
          <a:stretch>
            <a:fillRect/>
          </a:stretch>
        </p:blipFill>
        <p:spPr>
          <a:xfrm>
            <a:off x="146221" y="0"/>
            <a:ext cx="11899557" cy="6858000"/>
          </a:xfrm>
          <a:prstGeom prst="rect">
            <a:avLst/>
          </a:prstGeom>
        </p:spPr>
      </p:pic>
    </p:spTree>
    <p:extLst>
      <p:ext uri="{BB962C8B-B14F-4D97-AF65-F5344CB8AC3E}">
        <p14:creationId xmlns:p14="http://schemas.microsoft.com/office/powerpoint/2010/main" val="2196186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29518D-36D2-4F7C-AD13-29C2D8A3055A}"/>
              </a:ext>
            </a:extLst>
          </p:cNvPr>
          <p:cNvSpPr txBox="1"/>
          <p:nvPr/>
        </p:nvSpPr>
        <p:spPr>
          <a:xfrm>
            <a:off x="4914356" y="610126"/>
            <a:ext cx="7091362" cy="4801314"/>
          </a:xfrm>
          <a:prstGeom prst="rect">
            <a:avLst/>
          </a:prstGeom>
          <a:noFill/>
        </p:spPr>
        <p:txBody>
          <a:bodyPr wrap="square" rtlCol="0">
            <a:spAutoFit/>
          </a:bodyPr>
          <a:lstStyle/>
          <a:p>
            <a:r>
              <a:rPr lang="en-GB" sz="3200" b="1" dirty="0">
                <a:solidFill>
                  <a:srgbClr val="FF0000"/>
                </a:solidFill>
              </a:rPr>
              <a:t>1</a:t>
            </a:r>
            <a:r>
              <a:rPr lang="en-GB" sz="3200" b="1" dirty="0"/>
              <a:t>. Why</a:t>
            </a:r>
            <a:r>
              <a:rPr lang="en-GB" sz="3200" dirty="0"/>
              <a:t> – We are ambitious! We want </a:t>
            </a:r>
            <a:r>
              <a:rPr lang="en-GB" sz="3200" u="sng" dirty="0"/>
              <a:t>all</a:t>
            </a:r>
            <a:r>
              <a:rPr lang="en-GB" sz="3200" dirty="0"/>
              <a:t> students to succeed. </a:t>
            </a:r>
          </a:p>
          <a:p>
            <a:r>
              <a:rPr lang="en-GB" sz="3200" b="1" dirty="0">
                <a:solidFill>
                  <a:srgbClr val="FF0000"/>
                </a:solidFill>
              </a:rPr>
              <a:t>2</a:t>
            </a:r>
            <a:r>
              <a:rPr lang="en-GB" sz="3200" b="1" dirty="0"/>
              <a:t>. How</a:t>
            </a:r>
            <a:r>
              <a:rPr lang="en-GB" sz="3200" dirty="0"/>
              <a:t> - A consistent approach to teaching and learning within every phase, subject and lesson with the HPL ACPs as the foundation.</a:t>
            </a:r>
          </a:p>
          <a:p>
            <a:r>
              <a:rPr lang="en-GB" sz="3200" b="1" dirty="0">
                <a:solidFill>
                  <a:srgbClr val="FF0000"/>
                </a:solidFill>
              </a:rPr>
              <a:t>3</a:t>
            </a:r>
            <a:r>
              <a:rPr lang="en-GB" sz="3200" b="1" dirty="0"/>
              <a:t>. What – </a:t>
            </a:r>
            <a:r>
              <a:rPr lang="en-GB" sz="3200" dirty="0"/>
              <a:t>CCS students reaching their full potential, irrespective of prior attainment. (2018-2019 results!)</a:t>
            </a:r>
          </a:p>
          <a:p>
            <a:endParaRPr lang="en-GB" dirty="0"/>
          </a:p>
        </p:txBody>
      </p:sp>
      <p:pic>
        <p:nvPicPr>
          <p:cNvPr id="5" name="Picture 4">
            <a:extLst>
              <a:ext uri="{FF2B5EF4-FFF2-40B4-BE49-F238E27FC236}">
                <a16:creationId xmlns:a16="http://schemas.microsoft.com/office/drawing/2014/main" id="{6F2D96FF-8C79-452F-AE16-11608DF81BB4}"/>
              </a:ext>
            </a:extLst>
          </p:cNvPr>
          <p:cNvPicPr>
            <a:picLocks noChangeAspect="1"/>
          </p:cNvPicPr>
          <p:nvPr/>
        </p:nvPicPr>
        <p:blipFill>
          <a:blip r:embed="rId2"/>
          <a:stretch>
            <a:fillRect/>
          </a:stretch>
        </p:blipFill>
        <p:spPr>
          <a:xfrm>
            <a:off x="614907" y="1706337"/>
            <a:ext cx="3770065" cy="4216228"/>
          </a:xfrm>
          <a:prstGeom prst="rect">
            <a:avLst/>
          </a:prstGeom>
        </p:spPr>
      </p:pic>
      <p:sp>
        <p:nvSpPr>
          <p:cNvPr id="8" name="TextBox 7">
            <a:extLst>
              <a:ext uri="{FF2B5EF4-FFF2-40B4-BE49-F238E27FC236}">
                <a16:creationId xmlns:a16="http://schemas.microsoft.com/office/drawing/2014/main" id="{5D371D45-725D-4045-9FC4-9F09CA04CE3E}"/>
              </a:ext>
            </a:extLst>
          </p:cNvPr>
          <p:cNvSpPr txBox="1"/>
          <p:nvPr/>
        </p:nvSpPr>
        <p:spPr>
          <a:xfrm>
            <a:off x="728663" y="228471"/>
            <a:ext cx="9601200" cy="830997"/>
          </a:xfrm>
          <a:prstGeom prst="rect">
            <a:avLst/>
          </a:prstGeom>
          <a:noFill/>
        </p:spPr>
        <p:txBody>
          <a:bodyPr wrap="square" rtlCol="0">
            <a:spAutoFit/>
          </a:bodyPr>
          <a:lstStyle/>
          <a:p>
            <a:r>
              <a:rPr lang="en-GB" sz="4800" b="1" dirty="0"/>
              <a:t>HPL at CCS</a:t>
            </a:r>
          </a:p>
        </p:txBody>
      </p:sp>
    </p:spTree>
    <p:extLst>
      <p:ext uri="{BB962C8B-B14F-4D97-AF65-F5344CB8AC3E}">
        <p14:creationId xmlns:p14="http://schemas.microsoft.com/office/powerpoint/2010/main" val="120895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65576D18F07B45AACD1DA43D0180BB" ma:contentTypeVersion="10" ma:contentTypeDescription="Create a new document." ma:contentTypeScope="" ma:versionID="bc1cddbcc4267ff2ff61b5aa5804921c">
  <xsd:schema xmlns:xsd="http://www.w3.org/2001/XMLSchema" xmlns:xs="http://www.w3.org/2001/XMLSchema" xmlns:p="http://schemas.microsoft.com/office/2006/metadata/properties" xmlns:ns2="49be1582-01cb-402f-b61d-49502c721104" targetNamespace="http://schemas.microsoft.com/office/2006/metadata/properties" ma:root="true" ma:fieldsID="7bb6940ba75fa01a08084482895f3f78" ns2:_="">
    <xsd:import namespace="49be1582-01cb-402f-b61d-49502c7211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be1582-01cb-402f-b61d-49502c7211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CD4A94-E8B6-4CDF-A65F-9B85EC3D712D}">
  <ds:schemaRefs>
    <ds:schemaRef ds:uri="http://schemas.microsoft.com/sharepoint/v3/contenttype/forms"/>
  </ds:schemaRefs>
</ds:datastoreItem>
</file>

<file path=customXml/itemProps2.xml><?xml version="1.0" encoding="utf-8"?>
<ds:datastoreItem xmlns:ds="http://schemas.openxmlformats.org/officeDocument/2006/customXml" ds:itemID="{B796BCDD-165C-4925-A494-8B99E5F7727A}"/>
</file>

<file path=customXml/itemProps3.xml><?xml version="1.0" encoding="utf-8"?>
<ds:datastoreItem xmlns:ds="http://schemas.openxmlformats.org/officeDocument/2006/customXml" ds:itemID="{907A225E-D9D3-4169-A309-ABBA96A05C7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f6bdff69-7a5b-4d3c-83f5-69ce08c5eb62"/>
    <ds:schemaRef ds:uri="http://purl.org/dc/dcmitype/"/>
    <ds:schemaRef ds:uri="http://schemas.microsoft.com/office/infopath/2007/PartnerControls"/>
    <ds:schemaRef ds:uri="cf73a52e-e824-48c2-9b80-39472f80f5b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265</TotalTime>
  <Words>1456</Words>
  <Application>Microsoft Office PowerPoint</Application>
  <PresentationFormat>Widescreen</PresentationFormat>
  <Paragraphs>131</Paragraphs>
  <Slides>30</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Futura LT</vt:lpstr>
      <vt:lpstr>Office Theme</vt:lpstr>
      <vt:lpstr>Please sit with your fellow “rocket car” builders!</vt:lpstr>
      <vt:lpstr>PowerPoint Presentation</vt:lpstr>
      <vt:lpstr>Week 4 – Intention, Implementation and Impact</vt:lpstr>
      <vt:lpstr>PowerPoint Presentation</vt:lpstr>
      <vt:lpstr>Week 5 Assessment process in your context</vt:lpstr>
      <vt:lpstr>PowerPoint Presentation</vt:lpstr>
      <vt:lpstr>PowerPoint Presentation</vt:lpstr>
      <vt:lpstr>PowerPoint Presentation</vt:lpstr>
      <vt:lpstr>PowerPoint Presentation</vt:lpstr>
      <vt:lpstr>Provisional KS4 2018 P8 figures - DfE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Habitual use of HPL icons and terminology  “Every lesson. Every opportunity”</vt:lpstr>
      <vt:lpstr>English:- Free! Pre reading.  L.Q. Can I select a learning task so that I can show my talents in discussion, or vocabulary, or creativity, or debating? </vt:lpstr>
      <vt:lpstr>Visual Art (Photography)</vt:lpstr>
      <vt:lpstr>PowerPoint Presentation</vt:lpstr>
      <vt:lpstr>PowerPoint Presentation</vt:lpstr>
      <vt:lpstr>HPL Creating in action……………</vt:lpstr>
      <vt:lpstr>Shared planning…………</vt:lpstr>
      <vt:lpstr>Open evening (secondary phase).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Colman</dc:creator>
  <cp:lastModifiedBy>Andrew Fisher</cp:lastModifiedBy>
  <cp:revision>11</cp:revision>
  <dcterms:created xsi:type="dcterms:W3CDTF">2019-10-02T11:17:45Z</dcterms:created>
  <dcterms:modified xsi:type="dcterms:W3CDTF">2021-10-22T08:58:16Z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6485936</vt:lpwstr>
  </property>
  <property fmtid="{D5CDD505-2E9C-101B-9397-08002B2CF9AE}" pid="3" name="NXPowerLiteSettings">
    <vt:lpwstr>C6000400038000</vt:lpwstr>
  </property>
  <property fmtid="{D5CDD505-2E9C-101B-9397-08002B2CF9AE}" pid="4" name="NXPowerLiteVersion">
    <vt:lpwstr>S7.1.21</vt:lpwstr>
  </property>
  <property fmtid="{D5CDD505-2E9C-101B-9397-08002B2CF9AE}" pid="5" name="ContentTypeId">
    <vt:lpwstr>0x0101009965576D18F07B45AACD1DA43D0180BB</vt:lpwstr>
  </property>
  <property fmtid="{D5CDD505-2E9C-101B-9397-08002B2CF9AE}" pid="6" name="Order">
    <vt:r8>4147600</vt:r8>
  </property>
</Properties>
</file>