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ink/ink1.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272AAC-274B-4573-9DE7-3F36C3E9167E}">
          <p14:sldIdLst>
            <p14:sldId id="256"/>
            <p14:sldId id="257"/>
            <p14:sldId id="258"/>
            <p14:sldId id="259"/>
            <p14:sldId id="260"/>
            <p14:sldId id="263"/>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56B4F-44D6-4A07-8830-8E51DE1F152B}" v="17" dt="2021-07-16T10:58:03.697"/>
    <p1510:client id="{3778A283-BEC1-452E-B26A-953FE34D2E76}" v="80" dt="2021-07-11T18:39:10.033"/>
    <p1510:client id="{7BCC09A1-35BF-48DA-8300-CFCA42568C94}" v="12" dt="2021-07-12T08:18:37.847"/>
    <p1510:client id="{A92B678D-E3EA-410B-8DD8-0022F1059299}" v="10" dt="2021-07-16T10:57:48.142"/>
    <p1510:client id="{AE062B15-21AF-43E0-980B-0120365D5FE7}" v="20" dt="2021-07-12T08:21:0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2T11:04:06.265"/>
    </inkml:context>
    <inkml:brush xml:id="br0">
      <inkml:brushProperty name="width" value="0.35" units="cm"/>
      <inkml:brushProperty name="height" value="0.35" units="cm"/>
      <inkml:brushProperty name="color" value="#FFFFFF"/>
    </inkml:brush>
  </inkml:definitions>
  <inkml:trace contextRef="#ctx0" brushRef="#br0">1200 362 10842,'-1'6'332,"1"1"0,-1-1 0,1 0-1,0 0 1,1 0 0,0 0 0,0 0-1,0 0 1,0 0 0,1 0 0,0 0-1,3 6 1,-2-9-286,-1 1-1,1-1 0,-1 0 1,1 0-1,0 0 1,0-1-1,0 1 0,1-1 1,-1 1-1,1-1 1,-1 0-1,1 0 1,0-1-1,0 1 0,-1-1 1,1 0-1,0 0 1,0 0-1,5 0 0,471 39 483,-223-27-538,-168-2 20,-55-6 58,1-2 1,63 0-1,-98-4-62,0 1 0,-1 0 1,1 0-1,0 0 0,0 0 1,0 0-1,0 0 0,-1 0 1,1-1-1,0 1 1,0 0-1,0 0 0,0 0 1,0 0-1,-1 0 0,1-1 1,0 1-1,0 0 0,0 0 1,0 0-1,0-1 0,0 1 1,0 0-1,0 0 1,0 0-1,0-1 0,0 1 1,0 0-1,0 0 0,0 0 1,0-1-1,0 1 0,0 0 1,0 0-1,0 0 0,0 0 1,0-1-1,0 1 1,0 0-1,1 0 0,-1 0 1,0-1-1,0 1 0,0 0 1,0 0-1,0 0 0,1 0 1,-1 0-1,0 0 0,0-1 1,0 1-1,0 0 1,1 0-1,-1 0 0,0 0 1,0 0-1,0 0 0,0 0 1,1 0-1,-1 0 0,0 0 1,0 0-1,0 0 0,1 0 1,-1 0-1,0 0 1,0 0-1,1 0 0,-15-11 307,13 11-259,-18-13 210,-2 1 0,1 1-1,-2 1 1,1 0 0,-1 2-1,-1 1 1,-22-5 0,-166-20 149,159 26-278,-663-33 308,-4 67-411,433-22-42,237 1 12,46-6-4,1 0 0,-1 0 0,0-1 0,1 2 0,-1-1 0,1 0 0,0 0 0,-1 1 0,1-1 0,0 1 0,0 0 0,0 0 0,0 0 0,0 0 0,-3 4 0,5-5-3,0 0 0,0 1 0,0-1 0,0 0-1,0 0 1,0 1 0,1-1 0,-1 0 0,0 0 0,0 0 0,1 1 0,-1-1 0,1 0 0,-1 0 0,1 0 0,0 0 0,-1 0 0,1 0 0,0 0 0,0 0 0,-1 0 0,1 0-1,0-1 1,0 1 0,0 0 0,0-1 0,0 1 0,0 0 0,1-1 0,-1 1 0,0-1 0,0 0 0,2 1 0,46 19-118,-44-19 106,67 20-80,1-3 1,0-3 0,1-3 0,137 2 0,303-32-63,636-94 453,-1017 95 22,1 6 0,248 12-1,-631 16 1175,-1625-2-1078,1589-35-261,261 16-102,19 0-17,49-6-61,343-32-238,-164 21 232,1101-106-95,9 60-235,-126 86 564,7 47 71,-1096-59-273,1993 4 539,-1975-18-461,483-2 732,-674 10-592,0 3 0,-94 19 0,22-2-203,-1190 84-12,-14-88 64,1006-17-23,-1463-71 410,1142 41-434,630 30-21,-22-1-94,37 1-51,8 0-31,70 2-301,-58-1 427,691 10-456,2253-30 797,-1932 96 189,-1005-74-430,-1 1 0,0 1 0,26 10 0,-51-15-38,1 0-1,0 0 1,0 0 0,0 1-1,0-1 1,-1 0 0,1 1-1,0-1 1,0 0 0,0 1 0,-1-1-1,1 1 1,0 0 0,-1-1-1,1 1 1,-1-1 0,1 1-1,0 0 1,-1-1 0,1 1-1,-1 0 1,0 0 0,1 1 0,-12 10 124,-30 2 38,-58 1 16,-124 3 0,-108-14-213,149-3 29,-685-7 0,-355 8 50,-246 76-1,720 9 20,273-26-45,377-53-119,105-15-149,14-4 130,238-75-186,345-67-1,1073-136 100,-428 144 238,-347 108-37,-3 66-57,915 190 25,-1143-128 84,-278-48 30,42 5 144,-359-39-150,-41-6-5,0 1 0,-1 2-1,36 10 1,-56-8 48,-20-3 11,-25-2 1,30-3-136,-977 40-43,-24 2 317,-1 31 55,826-60-274,-99 12-160,351-24-670,849-54-279,-871 50 1035,476-44 2,274-14 235,-538 45-51,-113 5 26,189 10 0,-308 2-142,2 1 243,-58 1 17,-149 22-236,-1708 32 143,1502-72 52,262 6-193,-140-30-1,248 37-102,0 0 0,-1-1 0,1 1 0,0-2 0,-8-3 0,11-1-405,17 4 62,18 3-321,160 11-1693,-21-2 1582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8A746-2A85-43DD-A7B2-67D3E55090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E1F498-F73D-4098-A674-5962E0FCF3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94110B-9AEB-4800-ABD7-273EA9158DA1}"/>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5" name="Footer Placeholder 4">
            <a:extLst>
              <a:ext uri="{FF2B5EF4-FFF2-40B4-BE49-F238E27FC236}">
                <a16:creationId xmlns:a16="http://schemas.microsoft.com/office/drawing/2014/main" id="{EEF23F77-135C-491D-A6A3-15409C0BA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8A7C5-26F5-4266-8FFD-3B331C704345}"/>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199638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6528-8843-4952-8C16-F0E4BF086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0DFFC3-C0E1-4FD7-A1DF-F2E1196F7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4ED41-9E4A-4513-9B61-022E70655EE2}"/>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5" name="Footer Placeholder 4">
            <a:extLst>
              <a:ext uri="{FF2B5EF4-FFF2-40B4-BE49-F238E27FC236}">
                <a16:creationId xmlns:a16="http://schemas.microsoft.com/office/drawing/2014/main" id="{24D69D6F-5E57-48CA-9150-18EB7ACA95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02A8C-4B58-462B-A1F6-0BBEDBD6FE99}"/>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13708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EC45F1-5800-44B4-B1BC-4C24D01D66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F60B41-3BD6-4681-B69C-5A67CE0834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05609-36E9-4916-BE45-EAC6F4B44B54}"/>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5" name="Footer Placeholder 4">
            <a:extLst>
              <a:ext uri="{FF2B5EF4-FFF2-40B4-BE49-F238E27FC236}">
                <a16:creationId xmlns:a16="http://schemas.microsoft.com/office/drawing/2014/main" id="{85D5D27D-01E3-40B0-AB0D-83A3E069A0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A6A407-8C9F-4F9D-BE7C-05C4E4AD31A3}"/>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68654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5701-C53C-41D3-9BE7-6F25E1E232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CAD597-3A94-48EB-8C4B-13C7BA69F4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036C98-2259-41F6-9E9A-2B0D8432FAAC}"/>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5" name="Footer Placeholder 4">
            <a:extLst>
              <a:ext uri="{FF2B5EF4-FFF2-40B4-BE49-F238E27FC236}">
                <a16:creationId xmlns:a16="http://schemas.microsoft.com/office/drawing/2014/main" id="{3D14CBC2-9FFB-4E47-90BB-59DCFBA0AE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18514D-77A6-4369-AFDB-497A875DDCA9}"/>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71187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BCEF-E340-4E8C-BC7B-35504A921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A30656-FD9A-4FA3-9770-869873102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FEB13A-4A27-410D-928E-1AD55CD7F3DD}"/>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5" name="Footer Placeholder 4">
            <a:extLst>
              <a:ext uri="{FF2B5EF4-FFF2-40B4-BE49-F238E27FC236}">
                <a16:creationId xmlns:a16="http://schemas.microsoft.com/office/drawing/2014/main" id="{E719AD42-3EAA-4B4D-8405-D250BB54C0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6B5AA-FD41-41EE-9BDA-5C9F8C23A9CC}"/>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341230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26C3-EDD1-4050-8B20-E297DFCD95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334FA-6C5B-4F22-92FE-BE46A9F85B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966256-88CE-4A8A-8221-EB5999F6B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B4A2E4-282C-4C91-A3EE-8A2BF2B8706E}"/>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6" name="Footer Placeholder 5">
            <a:extLst>
              <a:ext uri="{FF2B5EF4-FFF2-40B4-BE49-F238E27FC236}">
                <a16:creationId xmlns:a16="http://schemas.microsoft.com/office/drawing/2014/main" id="{6A49C852-78AA-4613-840E-03DDEB8ABA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ED958-41F5-44A7-8259-00687794BA5D}"/>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101876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44AD-7DDF-4DD8-8794-EA2F9D7CB1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C5BD70-D324-4048-BE7F-3D856BE2B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BCFFD7-FC57-4F89-8AF4-A0070F66F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A51D59-4E9D-4D83-B862-A50E09D8A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446700-BDA3-4FAA-AF96-1CA5272862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DA9BBC-6B4B-4C08-A47D-322F817BC72B}"/>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8" name="Footer Placeholder 7">
            <a:extLst>
              <a:ext uri="{FF2B5EF4-FFF2-40B4-BE49-F238E27FC236}">
                <a16:creationId xmlns:a16="http://schemas.microsoft.com/office/drawing/2014/main" id="{D6DBA8BE-36D1-4C68-87FC-93DA7DA66E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04F949-F50B-44BD-AAF5-0EFCEEFCF5C8}"/>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343334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184E-7F20-41AA-8561-BB19FBB23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7910F-E2A1-4100-A141-022B8083C631}"/>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4" name="Footer Placeholder 3">
            <a:extLst>
              <a:ext uri="{FF2B5EF4-FFF2-40B4-BE49-F238E27FC236}">
                <a16:creationId xmlns:a16="http://schemas.microsoft.com/office/drawing/2014/main" id="{B6289A3E-B24D-4835-847F-3D65AAD1CD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6C904E-E740-489A-B007-9B58F26687B4}"/>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84607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9624D-FADF-4903-9EF5-0FDF54E0F736}"/>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3" name="Footer Placeholder 2">
            <a:extLst>
              <a:ext uri="{FF2B5EF4-FFF2-40B4-BE49-F238E27FC236}">
                <a16:creationId xmlns:a16="http://schemas.microsoft.com/office/drawing/2014/main" id="{DE1DFE9A-F606-4878-A491-3D00D887EA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182CCC-4D07-4EBF-9D83-A01B9E117365}"/>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63333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C9614-295D-488A-BD29-FD1B81342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47120F-2215-4A47-9070-624B5A399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9E9C57-7407-445F-BC01-A9E05AEE7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4A720-47D8-46B0-A6F4-7B0A68C1EB95}"/>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6" name="Footer Placeholder 5">
            <a:extLst>
              <a:ext uri="{FF2B5EF4-FFF2-40B4-BE49-F238E27FC236}">
                <a16:creationId xmlns:a16="http://schemas.microsoft.com/office/drawing/2014/main" id="{2AED53F8-3CB1-408F-B7B9-F83BC5F528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B9F356-7E75-44FC-A378-A22AAE71EDEF}"/>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72356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48F5-A47A-4443-BCB5-5B6026518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9F197D-DCD5-4141-9D23-5CA5245224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E79E0A-2E52-4263-9DF8-5522089EE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36F98-283D-41F0-8443-28CE7AB131CC}"/>
              </a:ext>
            </a:extLst>
          </p:cNvPr>
          <p:cNvSpPr>
            <a:spLocks noGrp="1"/>
          </p:cNvSpPr>
          <p:nvPr>
            <p:ph type="dt" sz="half" idx="10"/>
          </p:nvPr>
        </p:nvSpPr>
        <p:spPr/>
        <p:txBody>
          <a:bodyPr/>
          <a:lstStyle/>
          <a:p>
            <a:fld id="{DA3B99FE-F316-4258-968B-62D792F25527}" type="datetimeFigureOut">
              <a:rPr lang="en-GB" smtClean="0"/>
              <a:t>19/10/2021</a:t>
            </a:fld>
            <a:endParaRPr lang="en-GB"/>
          </a:p>
        </p:txBody>
      </p:sp>
      <p:sp>
        <p:nvSpPr>
          <p:cNvPr id="6" name="Footer Placeholder 5">
            <a:extLst>
              <a:ext uri="{FF2B5EF4-FFF2-40B4-BE49-F238E27FC236}">
                <a16:creationId xmlns:a16="http://schemas.microsoft.com/office/drawing/2014/main" id="{58D64243-936E-478D-A009-C2D481593C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D3CB9-A02B-445B-BF54-2C0A420B101D}"/>
              </a:ext>
            </a:extLst>
          </p:cNvPr>
          <p:cNvSpPr>
            <a:spLocks noGrp="1"/>
          </p:cNvSpPr>
          <p:nvPr>
            <p:ph type="sldNum" sz="quarter" idx="12"/>
          </p:nvPr>
        </p:nvSpPr>
        <p:spPr/>
        <p:txBody>
          <a:bodyPr/>
          <a:lstStyle/>
          <a:p>
            <a:fld id="{8C8C9802-A2EE-4CEA-B7C9-8E0E809AAAA2}" type="slidenum">
              <a:rPr lang="en-GB" smtClean="0"/>
              <a:t>‹#›</a:t>
            </a:fld>
            <a:endParaRPr lang="en-GB"/>
          </a:p>
        </p:txBody>
      </p:sp>
    </p:spTree>
    <p:extLst>
      <p:ext uri="{BB962C8B-B14F-4D97-AF65-F5344CB8AC3E}">
        <p14:creationId xmlns:p14="http://schemas.microsoft.com/office/powerpoint/2010/main" val="236917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CEB5F-40AA-4425-AFBD-5B9139DBE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20E0C9-688A-49DF-A1DD-D7E3846521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EF4F5-949C-40EC-9704-EE4941608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B99FE-F316-4258-968B-62D792F25527}" type="datetimeFigureOut">
              <a:rPr lang="en-GB" smtClean="0"/>
              <a:t>19/10/2021</a:t>
            </a:fld>
            <a:endParaRPr lang="en-GB"/>
          </a:p>
        </p:txBody>
      </p:sp>
      <p:sp>
        <p:nvSpPr>
          <p:cNvPr id="5" name="Footer Placeholder 4">
            <a:extLst>
              <a:ext uri="{FF2B5EF4-FFF2-40B4-BE49-F238E27FC236}">
                <a16:creationId xmlns:a16="http://schemas.microsoft.com/office/drawing/2014/main" id="{B86B1849-80BE-48AF-A32E-F8D235104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FC8662-CD74-4660-8CC4-120766F96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C9802-A2EE-4CEA-B7C9-8E0E809AAAA2}" type="slidenum">
              <a:rPr lang="en-GB" smtClean="0"/>
              <a:t>‹#›</a:t>
            </a:fld>
            <a:endParaRPr lang="en-GB"/>
          </a:p>
        </p:txBody>
      </p:sp>
    </p:spTree>
    <p:extLst>
      <p:ext uri="{BB962C8B-B14F-4D97-AF65-F5344CB8AC3E}">
        <p14:creationId xmlns:p14="http://schemas.microsoft.com/office/powerpoint/2010/main" val="265573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rs will appear brighter than it has in 20 years tonight | The Independent">
            <a:extLst>
              <a:ext uri="{FF2B5EF4-FFF2-40B4-BE49-F238E27FC236}">
                <a16:creationId xmlns:a16="http://schemas.microsoft.com/office/drawing/2014/main" id="{442ECCE0-D78B-4BFD-B138-55D92D6FF31D}"/>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4855" b="913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D7FF0AF-0B47-4DCE-B637-154C5F47A331}"/>
              </a:ext>
            </a:extLst>
          </p:cNvPr>
          <p:cNvSpPr>
            <a:spLocks noGrp="1"/>
          </p:cNvSpPr>
          <p:nvPr>
            <p:ph type="ctrTitle"/>
          </p:nvPr>
        </p:nvSpPr>
        <p:spPr>
          <a:xfrm>
            <a:off x="1524000" y="1122362"/>
            <a:ext cx="9144000" cy="2900518"/>
          </a:xfrm>
        </p:spPr>
        <p:txBody>
          <a:bodyPr>
            <a:normAutofit/>
          </a:bodyPr>
          <a:lstStyle/>
          <a:p>
            <a:r>
              <a:rPr lang="en-GB">
                <a:solidFill>
                  <a:srgbClr val="FFFFFF"/>
                </a:solidFill>
                <a:latin typeface="Arial" panose="020B0604020202020204" pitchFamily="34" charset="0"/>
                <a:cs typeface="Arial" panose="020B0604020202020204" pitchFamily="34" charset="0"/>
              </a:rPr>
              <a:t>Mars Space Trip</a:t>
            </a:r>
          </a:p>
        </p:txBody>
      </p:sp>
    </p:spTree>
    <p:extLst>
      <p:ext uri="{BB962C8B-B14F-4D97-AF65-F5344CB8AC3E}">
        <p14:creationId xmlns:p14="http://schemas.microsoft.com/office/powerpoint/2010/main" val="3905398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3F4607-E1BF-4A1B-AC4F-D137E53C806D}"/>
              </a:ext>
            </a:extLst>
          </p:cNvPr>
          <p:cNvSpPr txBox="1"/>
          <p:nvPr/>
        </p:nvSpPr>
        <p:spPr>
          <a:xfrm>
            <a:off x="283289" y="2992582"/>
            <a:ext cx="4745124" cy="3286706"/>
          </a:xfrm>
          <a:prstGeom prst="rect">
            <a:avLst/>
          </a:prstGeom>
        </p:spPr>
        <p:txBody>
          <a:bodyPr vert="horz" lIns="91440" tIns="45720" rIns="91440" bIns="45720" rtlCol="0">
            <a:normAutofit/>
          </a:bodyPr>
          <a:lstStyle/>
          <a:p>
            <a:pPr>
              <a:lnSpc>
                <a:spcPct val="90000"/>
              </a:lnSpc>
              <a:spcAft>
                <a:spcPts val="600"/>
              </a:spcAft>
            </a:pPr>
            <a:r>
              <a:rPr lang="en-US" sz="2000">
                <a:latin typeface="Times New Roman" panose="02020603050405020304" pitchFamily="18" charset="0"/>
                <a:cs typeface="Times New Roman" panose="02020603050405020304" pitchFamily="18" charset="0"/>
              </a:rPr>
              <a:t>Our Spaceship Design?</a:t>
            </a:r>
          </a:p>
          <a:p>
            <a:pPr marR="0" lvl="0" algn="l" defTabSz="914400" rtl="0" eaLnBrk="1" fontAlgn="auto" latinLnBrk="0" hangingPunct="1">
              <a:lnSpc>
                <a:spcPct val="90000"/>
              </a:lnSpc>
              <a:spcBef>
                <a:spcPts val="0"/>
              </a:spcBef>
              <a:spcAft>
                <a:spcPts val="600"/>
              </a:spcAft>
              <a:buClrTx/>
              <a:buSzTx/>
              <a:tabLst/>
              <a:defRPr/>
            </a:pPr>
            <a:r>
              <a:rPr lang="en-US" sz="1200"/>
              <a:t>As a group we have designed our functional space shuttle what will use to get to Mars. This design will be able to transport around 160 people. This number is very special as it is the repopulation number, this will help to colonies Mars. Our ship will contains hundreds of rooms all serving a different purpose, such as: a command post, hydroponic farms, research module, housing, designing room, fitness area and rooms to relax in.</a:t>
            </a:r>
          </a:p>
          <a:p>
            <a:pPr>
              <a:lnSpc>
                <a:spcPct val="90000"/>
              </a:lnSpc>
              <a:spcAft>
                <a:spcPts val="600"/>
              </a:spcAft>
            </a:pPr>
            <a:endParaRPr lang="en-US" sz="1200"/>
          </a:p>
          <a:p>
            <a:pPr>
              <a:lnSpc>
                <a:spcPct val="90000"/>
              </a:lnSpc>
              <a:spcAft>
                <a:spcPts val="600"/>
              </a:spcAft>
            </a:pPr>
            <a:r>
              <a:rPr lang="en-US" sz="1200"/>
              <a:t>The command post will have control of the ship and make sure everything runs smoothly. They will also make sure that  However, the hydroponic farms will be used to help grow food for the colonies. The research module will be used for the astronaut to search up and contact Earth. The design room will be used to build and create objects such as: solar panels, weapons, land rovers and what ever the astronaut’s request or need.</a:t>
            </a:r>
          </a:p>
          <a:p>
            <a:pPr>
              <a:lnSpc>
                <a:spcPct val="90000"/>
              </a:lnSpc>
              <a:spcAft>
                <a:spcPts val="600"/>
              </a:spcAft>
            </a:pPr>
            <a:endParaRPr lang="en-US" sz="1200"/>
          </a:p>
          <a:p>
            <a:pPr>
              <a:lnSpc>
                <a:spcPct val="90000"/>
              </a:lnSpc>
              <a:spcAft>
                <a:spcPts val="600"/>
              </a:spcAft>
            </a:pPr>
            <a:endParaRPr lang="en-US" sz="900"/>
          </a:p>
          <a:p>
            <a:pPr indent="-228600">
              <a:lnSpc>
                <a:spcPct val="90000"/>
              </a:lnSpc>
              <a:spcAft>
                <a:spcPts val="600"/>
              </a:spcAft>
              <a:buFont typeface="Arial" panose="020B0604020202020204" pitchFamily="34" charset="0"/>
              <a:buChar char="•"/>
            </a:pPr>
            <a:endParaRPr lang="en-US" sz="900"/>
          </a:p>
          <a:p>
            <a:pPr indent="-228600">
              <a:lnSpc>
                <a:spcPct val="90000"/>
              </a:lnSpc>
              <a:spcAft>
                <a:spcPts val="600"/>
              </a:spcAft>
              <a:buFont typeface="Arial" panose="020B0604020202020204" pitchFamily="34" charset="0"/>
              <a:buChar char="•"/>
            </a:pPr>
            <a:endParaRPr lang="en-US" sz="900"/>
          </a:p>
          <a:p>
            <a:pPr indent="-228600">
              <a:lnSpc>
                <a:spcPct val="90000"/>
              </a:lnSpc>
              <a:spcAft>
                <a:spcPts val="600"/>
              </a:spcAft>
              <a:buFont typeface="Arial" panose="020B0604020202020204" pitchFamily="34" charset="0"/>
              <a:buChar char="•"/>
            </a:pPr>
            <a:endParaRPr lang="en-US" sz="900"/>
          </a:p>
        </p:txBody>
      </p:sp>
      <p:pic>
        <p:nvPicPr>
          <p:cNvPr id="2052" name="Picture 4" descr="Pin on My Spore masterpiece">
            <a:extLst>
              <a:ext uri="{FF2B5EF4-FFF2-40B4-BE49-F238E27FC236}">
                <a16:creationId xmlns:a16="http://schemas.microsoft.com/office/drawing/2014/main" id="{FE73767A-6CEF-4BED-81D2-395DBFC4DA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77" r="763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58C1D7-19AA-4754-B719-9CE5B493CDAD}"/>
              </a:ext>
            </a:extLst>
          </p:cNvPr>
          <p:cNvSpPr txBox="1"/>
          <p:nvPr/>
        </p:nvSpPr>
        <p:spPr>
          <a:xfrm>
            <a:off x="338314" y="560424"/>
            <a:ext cx="4635075" cy="1631216"/>
          </a:xfrm>
          <a:prstGeom prst="rect">
            <a:avLst/>
          </a:prstGeom>
          <a:noFill/>
        </p:spPr>
        <p:txBody>
          <a:bodyPr wrap="square" rtlCol="0">
            <a:spAutoFit/>
          </a:bodyPr>
          <a:lstStyle/>
          <a:p>
            <a:pPr>
              <a:lnSpc>
                <a:spcPct val="90000"/>
              </a:lnSpc>
              <a:spcAft>
                <a:spcPts val="600"/>
              </a:spcAft>
            </a:pPr>
            <a:r>
              <a:rPr lang="en-US" sz="2000">
                <a:latin typeface="Times New Roman" panose="02020603050405020304" pitchFamily="18" charset="0"/>
                <a:cs typeface="Times New Roman" panose="02020603050405020304" pitchFamily="18" charset="0"/>
              </a:rPr>
              <a:t>How To Slow Down?</a:t>
            </a:r>
          </a:p>
          <a:p>
            <a:pPr>
              <a:lnSpc>
                <a:spcPct val="90000"/>
              </a:lnSpc>
              <a:spcAft>
                <a:spcPts val="600"/>
              </a:spcAft>
            </a:pPr>
            <a:r>
              <a:rPr lang="en-US" sz="1200">
                <a:latin typeface="Times New Roman" panose="02020603050405020304" pitchFamily="18" charset="0"/>
                <a:cs typeface="Times New Roman" panose="02020603050405020304" pitchFamily="18" charset="0"/>
              </a:rPr>
              <a:t>As we approach Mars will release our outer ring (protecting our shuttle) , friction will slows down over 90% but not enough to land safely. We will safety enter the Mars atmosphere and release a parachute to reduce our speed significantly, we will then deploy landing legs and retro rockets this will make us safely land on Mars safely.</a:t>
            </a:r>
          </a:p>
          <a:p>
            <a:endParaRPr lang="en-GB"/>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69651AE-0F8A-450A-8E9C-722F44070867}"/>
                  </a:ext>
                </a:extLst>
              </p14:cNvPr>
              <p14:cNvContentPartPr/>
              <p14:nvPr/>
            </p14:nvContentPartPr>
            <p14:xfrm>
              <a:off x="523516" y="2430044"/>
              <a:ext cx="4213800" cy="262440"/>
            </p14:xfrm>
          </p:contentPart>
        </mc:Choice>
        <mc:Fallback xmlns="">
          <p:pic>
            <p:nvPicPr>
              <p:cNvPr id="6" name="Ink 5">
                <a:extLst>
                  <a:ext uri="{FF2B5EF4-FFF2-40B4-BE49-F238E27FC236}">
                    <a16:creationId xmlns:a16="http://schemas.microsoft.com/office/drawing/2014/main" id="{769651AE-0F8A-450A-8E9C-722F44070867}"/>
                  </a:ext>
                </a:extLst>
              </p:cNvPr>
              <p:cNvPicPr/>
              <p:nvPr/>
            </p:nvPicPr>
            <p:blipFill>
              <a:blip r:embed="rId4"/>
              <a:stretch>
                <a:fillRect/>
              </a:stretch>
            </p:blipFill>
            <p:spPr>
              <a:xfrm>
                <a:off x="460516" y="2367044"/>
                <a:ext cx="4339440" cy="388080"/>
              </a:xfrm>
              <a:prstGeom prst="rect">
                <a:avLst/>
              </a:prstGeom>
            </p:spPr>
          </p:pic>
        </mc:Fallback>
      </mc:AlternateContent>
    </p:spTree>
    <p:extLst>
      <p:ext uri="{BB962C8B-B14F-4D97-AF65-F5344CB8AC3E}">
        <p14:creationId xmlns:p14="http://schemas.microsoft.com/office/powerpoint/2010/main" val="28519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down)">
                                      <p:cBhvr>
                                        <p:cTn id="3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6A6A8-C2A8-404B-A9C0-4F8BF115BBCC}"/>
              </a:ext>
            </a:extLst>
          </p:cNvPr>
          <p:cNvSpPr txBox="1"/>
          <p:nvPr/>
        </p:nvSpPr>
        <p:spPr>
          <a:xfrm>
            <a:off x="429490" y="321351"/>
            <a:ext cx="10640291" cy="3373231"/>
          </a:xfrm>
          <a:prstGeom prst="rect">
            <a:avLst/>
          </a:prstGeom>
          <a:noFill/>
        </p:spPr>
        <p:txBody>
          <a:bodyPr wrap="square" lIns="91440" tIns="45720" rIns="91440" bIns="45720" anchor="t">
            <a:spAutoFit/>
          </a:bodyPr>
          <a:lstStyle/>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en-US" sz="2000">
                <a:latin typeface="Times New Roman"/>
                <a:cs typeface="Times New Roman"/>
              </a:rPr>
              <a:t>Resources</a:t>
            </a:r>
          </a:p>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en-US" sz="1400" b="0" i="0" u="none" strike="noStrike" kern="1200" cap="none" spc="0" baseline="0">
                <a:uFillTx/>
                <a:latin typeface="Times New Roman"/>
                <a:cs typeface="Times New Roman"/>
              </a:rPr>
              <a:t>Almost everything we need is already on Mars meaning we don’t have to send water and materials to have a habitat on mars it could be more cost effective </a:t>
            </a:r>
            <a:r>
              <a:rPr lang="en-US" sz="1400" b="0" i="0" u="none" strike="noStrike" kern="1200" cap="none" spc="0" baseline="0">
                <a:solidFill>
                  <a:srgbClr val="000000"/>
                </a:solidFill>
                <a:uFillTx/>
                <a:latin typeface="Times New Roman"/>
                <a:cs typeface="Times New Roman"/>
              </a:rPr>
              <a:t>if we send automated robots to harvest resources from the Martian surface and atmosphere in preparation for the arrival of humans. You will need hydroponic farms to grow food.</a:t>
            </a:r>
            <a:r>
              <a:rPr lang="en-US" sz="1400" b="0" i="0" u="none" strike="noStrike" kern="1200" cap="none" spc="0" baseline="0">
                <a:uFillTx/>
                <a:latin typeface="Times New Roman"/>
                <a:cs typeface="Times New Roman"/>
              </a:rPr>
              <a:t> To have clean water we will need to dig up soil that contains ice crystals into heater, so it turns into a liquid. In case of any injuries, we will need to take a first aid kit.</a:t>
            </a:r>
          </a:p>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endParaRPr lang="en-US" sz="1400" b="0" i="0" u="none" strike="noStrike" kern="1200" cap="none" spc="0" baseline="0">
              <a:uFillTx/>
              <a:latin typeface="Times New Roman" panose="02020603050405020304" pitchFamily="18" charset="0"/>
              <a:cs typeface="Times New Roman" panose="02020603050405020304" pitchFamily="18" charset="0"/>
            </a:endParaRPr>
          </a:p>
          <a:p>
            <a:pPr>
              <a:lnSpc>
                <a:spcPct val="90000"/>
              </a:lnSpc>
              <a:spcAft>
                <a:spcPts val="600"/>
              </a:spcAft>
              <a:buSzPct val="100000"/>
              <a:defRPr sz="1800" b="0" i="0" u="none" strike="noStrike" kern="0" cap="none" spc="0" baseline="0">
                <a:solidFill>
                  <a:srgbClr val="000000"/>
                </a:solidFill>
                <a:uFillTx/>
              </a:defRPr>
            </a:pPr>
            <a:r>
              <a:rPr lang="en-US" sz="2000">
                <a:latin typeface="Times New Roman"/>
                <a:cs typeface="Times New Roman"/>
              </a:rPr>
              <a:t>Mental &amp; Physical Wellbeing </a:t>
            </a:r>
            <a:endParaRPr lang="en-US" sz="1800" b="0" i="0" u="none" strike="noStrike" kern="1200" cap="none" spc="0" baseline="0">
              <a:uFillTx/>
              <a:latin typeface="Times New Roman" panose="02020603050405020304" pitchFamily="18" charset="0"/>
              <a:cs typeface="Times New Roman" panose="02020603050405020304" pitchFamily="18" charset="0"/>
            </a:endParaRPr>
          </a:p>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r>
              <a:rPr lang="en-GB" sz="1400">
                <a:latin typeface="Times New Roman"/>
                <a:cs typeface="Times New Roman"/>
              </a:rPr>
              <a:t>Growing weaker ( due to the decrease of gravity) and eye problems (because of fine particles floating round the deck) are 2 of the physical changes you can experience while on Mars. To keep fit on Mars we will need to get the RED –resistance exercise device- system. It is lightweight, portable </a:t>
            </a:r>
            <a:r>
              <a:rPr lang="en-GB" sz="1400" err="1">
                <a:latin typeface="Times New Roman"/>
                <a:cs typeface="Times New Roman"/>
              </a:rPr>
              <a:t>SpiraFlex</a:t>
            </a:r>
            <a:r>
              <a:rPr lang="en-GB" sz="1400">
                <a:latin typeface="Times New Roman"/>
                <a:cs typeface="Times New Roman"/>
              </a:rPr>
              <a:t> technology which creates resistance by storing and delivering mechanical power.</a:t>
            </a:r>
          </a:p>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endParaRPr lang="en-GB" sz="1400">
              <a:latin typeface="Times New Roman" panose="02020603050405020304" pitchFamily="18" charset="0"/>
              <a:cs typeface="Times New Roman" panose="02020603050405020304" pitchFamily="18" charset="0"/>
            </a:endParaRPr>
          </a:p>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endParaRPr lang="en-GB" sz="1400">
              <a:latin typeface="Times New Roman" panose="02020603050405020304" pitchFamily="18" charset="0"/>
              <a:cs typeface="Times New Roman" panose="02020603050405020304" pitchFamily="18" charset="0"/>
            </a:endParaRPr>
          </a:p>
          <a:p>
            <a:pPr marR="0" lvl="0" algn="l" defTabSz="914400" rtl="0" fontAlgn="auto" hangingPunct="1">
              <a:lnSpc>
                <a:spcPct val="90000"/>
              </a:lnSpc>
              <a:spcBef>
                <a:spcPts val="0"/>
              </a:spcBef>
              <a:spcAft>
                <a:spcPts val="600"/>
              </a:spcAft>
              <a:buSzPct val="100000"/>
              <a:tabLst/>
              <a:defRPr sz="1800" b="0" i="0" u="none" strike="noStrike" kern="0" cap="none" spc="0" baseline="0">
                <a:solidFill>
                  <a:srgbClr val="000000"/>
                </a:solidFill>
                <a:uFillTx/>
              </a:defRPr>
            </a:pPr>
            <a:endParaRPr lang="en-US">
              <a:latin typeface="Calibri"/>
            </a:endParaRPr>
          </a:p>
        </p:txBody>
      </p:sp>
      <p:pic>
        <p:nvPicPr>
          <p:cNvPr id="1028" name="Picture 4">
            <a:extLst>
              <a:ext uri="{FF2B5EF4-FFF2-40B4-BE49-F238E27FC236}">
                <a16:creationId xmlns:a16="http://schemas.microsoft.com/office/drawing/2014/main" id="{734FC2C8-9C30-4962-A366-E758A4B3B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306" y="3014897"/>
            <a:ext cx="5786005" cy="3843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SA astronaut Sunita Williams exercises on a treadmill aboard the ISS. |  National Air and Space Museum">
            <a:extLst>
              <a:ext uri="{FF2B5EF4-FFF2-40B4-BE49-F238E27FC236}">
                <a16:creationId xmlns:a16="http://schemas.microsoft.com/office/drawing/2014/main" id="{8BA92CA1-27D4-4467-A52F-A786B678D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0" y="3014896"/>
            <a:ext cx="5786005" cy="384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0BECE-B4AD-48A8-ACCA-3956E47C14F1}"/>
              </a:ext>
            </a:extLst>
          </p:cNvPr>
          <p:cNvSpPr>
            <a:spLocks noGrp="1"/>
          </p:cNvSpPr>
          <p:nvPr>
            <p:ph type="title"/>
          </p:nvPr>
        </p:nvSpPr>
        <p:spPr>
          <a:xfrm>
            <a:off x="4986868" y="161520"/>
            <a:ext cx="2218263" cy="1325563"/>
          </a:xfrm>
        </p:spPr>
        <p:txBody>
          <a:bodyPr>
            <a:normAutofit/>
          </a:bodyPr>
          <a:lstStyle/>
          <a:p>
            <a:r>
              <a:rPr lang="en-GB" sz="2000">
                <a:latin typeface="Times New Roman" panose="02020603050405020304" pitchFamily="18" charset="0"/>
                <a:cs typeface="Times New Roman" panose="02020603050405020304" pitchFamily="18" charset="0"/>
              </a:rPr>
              <a:t>Habitat resources</a:t>
            </a:r>
          </a:p>
        </p:txBody>
      </p:sp>
      <p:sp>
        <p:nvSpPr>
          <p:cNvPr id="3" name="Content Placeholder 2">
            <a:extLst>
              <a:ext uri="{FF2B5EF4-FFF2-40B4-BE49-F238E27FC236}">
                <a16:creationId xmlns:a16="http://schemas.microsoft.com/office/drawing/2014/main" id="{7636ED53-BA34-492F-80CA-978FB9ADCE7E}"/>
              </a:ext>
            </a:extLst>
          </p:cNvPr>
          <p:cNvSpPr>
            <a:spLocks noGrp="1"/>
          </p:cNvSpPr>
          <p:nvPr>
            <p:ph idx="1"/>
          </p:nvPr>
        </p:nvSpPr>
        <p:spPr>
          <a:xfrm>
            <a:off x="594210" y="1487083"/>
            <a:ext cx="10960481" cy="1941917"/>
          </a:xfrm>
        </p:spPr>
        <p:txBody>
          <a:bodyPr>
            <a:normAutofit/>
          </a:bodyPr>
          <a:lstStyle/>
          <a:p>
            <a:pPr marL="0" indent="0" algn="ctr">
              <a:buNone/>
            </a:pPr>
            <a:r>
              <a:rPr lang="en-GB" sz="1400">
                <a:latin typeface="Times New Roman" panose="02020603050405020304" pitchFamily="18" charset="0"/>
                <a:cs typeface="Times New Roman" panose="02020603050405020304" pitchFamily="18" charset="0"/>
              </a:rPr>
              <a:t>The main structure of the circular dome that will be our main habitat should be built out of a magnesium alloy, 86% magnesium and 14% silicone carbide particles. This is the worlds strongest and lightest metal and it’s also resistant to corrosion and resistant to dust and sand. The circular structure of the habitat is a sphere so we plan to dig a semi-circle into the crust of mars and place the habitat half into the ground making it resistant to earthquakes and high wind, and the dust storms won’t effect the magnesium alloy. The inside of the habitat will be layered in Styrofoam and then fiberglass to insulate the habitat and keep the heat in. This is because Mars’s average temperature is -60 degrees C.</a:t>
            </a:r>
            <a:endParaRPr lang="en-US" sz="1400">
              <a:latin typeface="Times New Roman" panose="02020603050405020304" pitchFamily="18" charset="0"/>
              <a:cs typeface="Times New Roman" panose="02020603050405020304" pitchFamily="18" charset="0"/>
            </a:endParaRPr>
          </a:p>
        </p:txBody>
      </p:sp>
      <p:pic>
        <p:nvPicPr>
          <p:cNvPr id="2050" name="Picture 2" descr="This Plan For a Martian City Under a Dome is Breathtaking">
            <a:extLst>
              <a:ext uri="{FF2B5EF4-FFF2-40B4-BE49-F238E27FC236}">
                <a16:creationId xmlns:a16="http://schemas.microsoft.com/office/drawing/2014/main" id="{742A69BD-2A0F-4E68-905C-81DFFF42B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042" y="2614449"/>
            <a:ext cx="7952746" cy="417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9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ppt_x"/>
                                          </p:val>
                                        </p:tav>
                                        <p:tav tm="100000">
                                          <p:val>
                                            <p:strVal val="#ppt_x"/>
                                          </p:val>
                                        </p:tav>
                                      </p:tavLst>
                                    </p:anim>
                                    <p:anim calcmode="lin" valueType="num">
                                      <p:cBhvr additive="base">
                                        <p:cTn id="3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6985-6AAA-4EDE-A628-561DCD4C3DD7}"/>
              </a:ext>
            </a:extLst>
          </p:cNvPr>
          <p:cNvSpPr>
            <a:spLocks noGrp="1"/>
          </p:cNvSpPr>
          <p:nvPr>
            <p:ph type="title"/>
          </p:nvPr>
        </p:nvSpPr>
        <p:spPr>
          <a:xfrm>
            <a:off x="733097" y="-94703"/>
            <a:ext cx="10515600" cy="1325563"/>
          </a:xfrm>
        </p:spPr>
        <p:txBody>
          <a:bodyPr>
            <a:normAutofit/>
          </a:bodyPr>
          <a:lstStyle/>
          <a:p>
            <a:pPr algn="ctr"/>
            <a:r>
              <a:rPr lang="en-GB" sz="2000">
                <a:latin typeface="Times New Roman" panose="02020603050405020304" pitchFamily="18" charset="0"/>
                <a:cs typeface="Times New Roman" panose="02020603050405020304" pitchFamily="18" charset="0"/>
              </a:rPr>
              <a:t>Oxygen/water</a:t>
            </a:r>
          </a:p>
        </p:txBody>
      </p:sp>
      <p:sp>
        <p:nvSpPr>
          <p:cNvPr id="3" name="Content Placeholder 2">
            <a:extLst>
              <a:ext uri="{FF2B5EF4-FFF2-40B4-BE49-F238E27FC236}">
                <a16:creationId xmlns:a16="http://schemas.microsoft.com/office/drawing/2014/main" id="{7D151FCA-07A7-479C-8162-E4665289617F}"/>
              </a:ext>
            </a:extLst>
          </p:cNvPr>
          <p:cNvSpPr>
            <a:spLocks noGrp="1"/>
          </p:cNvSpPr>
          <p:nvPr>
            <p:ph idx="1"/>
          </p:nvPr>
        </p:nvSpPr>
        <p:spPr>
          <a:xfrm>
            <a:off x="1013408" y="808560"/>
            <a:ext cx="10168128" cy="4883599"/>
          </a:xfrm>
        </p:spPr>
        <p:txBody>
          <a:bodyPr>
            <a:normAutofit/>
          </a:bodyPr>
          <a:lstStyle/>
          <a:p>
            <a:pPr marL="0" indent="0" algn="ctr">
              <a:buNone/>
            </a:pPr>
            <a:r>
              <a:rPr lang="en-GB" sz="1400" i="0">
                <a:effectLst/>
                <a:latin typeface="Times New Roman" panose="02020603050405020304" pitchFamily="18" charset="0"/>
                <a:cs typeface="Times New Roman" panose="02020603050405020304" pitchFamily="18" charset="0"/>
              </a:rPr>
              <a:t>We would use an electric current to split the bonds between the hydrogen and oxygen atoms of water, releasing hydrogen and oxygen gas. We would me</a:t>
            </a:r>
            <a:r>
              <a:rPr lang="en-GB" sz="1400">
                <a:latin typeface="Times New Roman" panose="02020603050405020304" pitchFamily="18" charset="0"/>
                <a:cs typeface="Times New Roman" panose="02020603050405020304" pitchFamily="18" charset="0"/>
              </a:rPr>
              <a:t>lt the ice at the poles on mars until we have H2o, you would then split the bonds between the hydrogen and oxygen atoms, releasing hydrogen and oxygen. </a:t>
            </a:r>
            <a:r>
              <a:rPr lang="en-GB" sz="1400" i="0">
                <a:effectLst/>
                <a:latin typeface="Times New Roman" panose="02020603050405020304" pitchFamily="18" charset="0"/>
                <a:cs typeface="Times New Roman" panose="02020603050405020304" pitchFamily="18" charset="0"/>
              </a:rPr>
              <a:t>Plants also release oxygen so we could</a:t>
            </a:r>
            <a:r>
              <a:rPr lang="en-GB" sz="1400">
                <a:latin typeface="Times New Roman" panose="02020603050405020304" pitchFamily="18" charset="0"/>
                <a:cs typeface="Times New Roman" panose="02020603050405020304" pitchFamily="18" charset="0"/>
              </a:rPr>
              <a:t> make a plant dome near our main habitat. We would also melt the ice and collect water to purify and drink.</a:t>
            </a:r>
          </a:p>
          <a:p>
            <a:pPr marL="0" indent="0">
              <a:buNone/>
            </a:pPr>
            <a:endParaRPr lang="en-GB" i="0">
              <a:solidFill>
                <a:srgbClr val="111111"/>
              </a:solidFill>
              <a:effectLst/>
              <a:latin typeface="Roboto" panose="020B0604020202020204" pitchFamily="2" charset="0"/>
            </a:endParaRPr>
          </a:p>
        </p:txBody>
      </p:sp>
      <p:pic>
        <p:nvPicPr>
          <p:cNvPr id="1026" name="Picture 2" descr="ESA - Swirling spirals at the north pole of Mars">
            <a:extLst>
              <a:ext uri="{FF2B5EF4-FFF2-40B4-BE49-F238E27FC236}">
                <a16:creationId xmlns:a16="http://schemas.microsoft.com/office/drawing/2014/main" id="{049AF840-E367-419C-A11C-250783E09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824" y="1707933"/>
            <a:ext cx="8975488" cy="505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15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ppt_x"/>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B463-DF28-4172-B1BE-21F0F58A3EEC}"/>
              </a:ext>
            </a:extLst>
          </p:cNvPr>
          <p:cNvSpPr>
            <a:spLocks noGrp="1"/>
          </p:cNvSpPr>
          <p:nvPr>
            <p:ph type="title"/>
          </p:nvPr>
        </p:nvSpPr>
        <p:spPr>
          <a:xfrm>
            <a:off x="7564582" y="0"/>
            <a:ext cx="3789218" cy="1325563"/>
          </a:xfrm>
        </p:spPr>
        <p:txBody>
          <a:bodyPr>
            <a:normAutofit/>
          </a:bodyPr>
          <a:lstStyle/>
          <a:p>
            <a:pPr algn="ctr"/>
            <a:r>
              <a:rPr lang="en-GB" sz="3200">
                <a:latin typeface="Times New Roman" panose="02020603050405020304" pitchFamily="18" charset="0"/>
                <a:cs typeface="Times New Roman" panose="02020603050405020304" pitchFamily="18" charset="0"/>
              </a:rPr>
              <a:t>Space</a:t>
            </a:r>
            <a:r>
              <a:rPr lang="en-GB" sz="2000">
                <a:latin typeface="Times New Roman" panose="02020603050405020304" pitchFamily="18" charset="0"/>
                <a:cs typeface="Times New Roman" panose="02020603050405020304" pitchFamily="18" charset="0"/>
              </a:rPr>
              <a:t> </a:t>
            </a:r>
            <a:r>
              <a:rPr lang="en-GB" sz="3200">
                <a:latin typeface="Times New Roman" panose="02020603050405020304" pitchFamily="18" charset="0"/>
                <a:cs typeface="Times New Roman" panose="02020603050405020304" pitchFamily="18" charset="0"/>
              </a:rPr>
              <a:t>Suit</a:t>
            </a:r>
            <a:endParaRPr lang="en-GB" sz="2000">
              <a:latin typeface="Times New Roman" panose="02020603050405020304" pitchFamily="18" charset="0"/>
              <a:cs typeface="Times New Roman" panose="02020603050405020304" pitchFamily="18" charset="0"/>
            </a:endParaRPr>
          </a:p>
        </p:txBody>
      </p:sp>
      <p:pic>
        <p:nvPicPr>
          <p:cNvPr id="8" name="Picture 7" descr="A picture containing diagram&#10;&#10;Description automatically generated">
            <a:extLst>
              <a:ext uri="{FF2B5EF4-FFF2-40B4-BE49-F238E27FC236}">
                <a16:creationId xmlns:a16="http://schemas.microsoft.com/office/drawing/2014/main" id="{D07588F3-C08B-41F3-B2DD-A9394B498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9" y="112227"/>
            <a:ext cx="6971558" cy="6858199"/>
          </a:xfrm>
          <a:prstGeom prst="rect">
            <a:avLst/>
          </a:prstGeom>
        </p:spPr>
      </p:pic>
    </p:spTree>
    <p:extLst>
      <p:ext uri="{BB962C8B-B14F-4D97-AF65-F5344CB8AC3E}">
        <p14:creationId xmlns:p14="http://schemas.microsoft.com/office/powerpoint/2010/main" val="270764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42DE-E2B9-4061-856F-EF6318F44237}"/>
              </a:ext>
            </a:extLst>
          </p:cNvPr>
          <p:cNvSpPr>
            <a:spLocks noGrp="1"/>
          </p:cNvSpPr>
          <p:nvPr>
            <p:ph type="title"/>
          </p:nvPr>
        </p:nvSpPr>
        <p:spPr/>
        <p:txBody>
          <a:bodyPr>
            <a:normAutofit/>
          </a:bodyPr>
          <a:lstStyle/>
          <a:p>
            <a:pPr algn="ctr"/>
            <a:r>
              <a:rPr lang="en-GB" sz="2000">
                <a:latin typeface="Times New Roman" panose="02020603050405020304" pitchFamily="18" charset="0"/>
                <a:cs typeface="Times New Roman" panose="02020603050405020304" pitchFamily="18" charset="0"/>
              </a:rPr>
              <a:t>Fuel/energy</a:t>
            </a:r>
          </a:p>
        </p:txBody>
      </p:sp>
      <p:sp>
        <p:nvSpPr>
          <p:cNvPr id="3" name="Content Placeholder 2">
            <a:extLst>
              <a:ext uri="{FF2B5EF4-FFF2-40B4-BE49-F238E27FC236}">
                <a16:creationId xmlns:a16="http://schemas.microsoft.com/office/drawing/2014/main" id="{81B79983-8161-46FE-81BA-133BA4EFC688}"/>
              </a:ext>
            </a:extLst>
          </p:cNvPr>
          <p:cNvSpPr>
            <a:spLocks noGrp="1"/>
          </p:cNvSpPr>
          <p:nvPr>
            <p:ph idx="1"/>
          </p:nvPr>
        </p:nvSpPr>
        <p:spPr/>
        <p:txBody>
          <a:bodyPr>
            <a:normAutofit/>
          </a:bodyPr>
          <a:lstStyle/>
          <a:p>
            <a:pPr marL="0" indent="0" algn="ctr">
              <a:buNone/>
            </a:pPr>
            <a:r>
              <a:rPr lang="en-GB" sz="1400">
                <a:latin typeface="Times New Roman" panose="02020603050405020304" pitchFamily="18" charset="0"/>
                <a:cs typeface="Times New Roman" panose="02020603050405020304" pitchFamily="18" charset="0"/>
              </a:rPr>
              <a:t>When we melt the ice and get oxygen and hydrogen we will collect the oxygen for breathing and collect the hydrogen and burn it later on as a secondary power source. The main source of energy will be solar panels.  Solar panels are going to be our main power source. Solar panels consist of silver and silicon. Silicon is found abundantly on mars but silver would have to be brought with us since it is very rarely, if at all found on mars.</a:t>
            </a:r>
          </a:p>
        </p:txBody>
      </p:sp>
      <p:pic>
        <p:nvPicPr>
          <p:cNvPr id="2052" name="Picture 4" descr="Mars technology creates self-dusting solar panels - BBC News">
            <a:extLst>
              <a:ext uri="{FF2B5EF4-FFF2-40B4-BE49-F238E27FC236}">
                <a16:creationId xmlns:a16="http://schemas.microsoft.com/office/drawing/2014/main" id="{F27FDA31-F6D9-4CC0-B7C2-D59C3781F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07" y="2824657"/>
            <a:ext cx="6893436" cy="387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ircle(in)">
                                      <p:cBhvr>
                                        <p:cTn id="21"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A0E8-9909-4727-8E0A-32A3FF7CD29A}"/>
              </a:ext>
            </a:extLst>
          </p:cNvPr>
          <p:cNvSpPr>
            <a:spLocks noGrp="1"/>
          </p:cNvSpPr>
          <p:nvPr>
            <p:ph type="title"/>
          </p:nvPr>
        </p:nvSpPr>
        <p:spPr>
          <a:xfrm>
            <a:off x="838200" y="-226082"/>
            <a:ext cx="10515600" cy="1325563"/>
          </a:xfrm>
        </p:spPr>
        <p:txBody>
          <a:bodyPr>
            <a:normAutofit/>
          </a:bodyPr>
          <a:lstStyle/>
          <a:p>
            <a:pPr algn="ctr"/>
            <a:r>
              <a:rPr lang="en-GB" sz="2000">
                <a:latin typeface="Times New Roman" panose="02020603050405020304" pitchFamily="18" charset="0"/>
                <a:cs typeface="Times New Roman" panose="02020603050405020304" pitchFamily="18" charset="0"/>
              </a:rPr>
              <a:t>Space rover</a:t>
            </a:r>
          </a:p>
        </p:txBody>
      </p:sp>
      <p:sp>
        <p:nvSpPr>
          <p:cNvPr id="3" name="Content Placeholder 2">
            <a:extLst>
              <a:ext uri="{FF2B5EF4-FFF2-40B4-BE49-F238E27FC236}">
                <a16:creationId xmlns:a16="http://schemas.microsoft.com/office/drawing/2014/main" id="{BC4ECF01-8F44-4801-B2D8-C108646BA610}"/>
              </a:ext>
            </a:extLst>
          </p:cNvPr>
          <p:cNvSpPr>
            <a:spLocks noGrp="1"/>
          </p:cNvSpPr>
          <p:nvPr>
            <p:ph idx="1"/>
          </p:nvPr>
        </p:nvSpPr>
        <p:spPr>
          <a:xfrm>
            <a:off x="838200" y="879694"/>
            <a:ext cx="10515600" cy="4351338"/>
          </a:xfrm>
        </p:spPr>
        <p:txBody>
          <a:bodyPr>
            <a:normAutofit/>
          </a:bodyPr>
          <a:lstStyle/>
          <a:p>
            <a:r>
              <a:rPr lang="en-GB" sz="1400">
                <a:latin typeface="Times New Roman" panose="02020603050405020304" pitchFamily="18" charset="0"/>
                <a:cs typeface="Times New Roman" panose="02020603050405020304" pitchFamily="18" charset="0"/>
              </a:rPr>
              <a:t>Our space rover will be similar to curiosity. We will send it in advance and it will be solar powered so it won’t lose power. It will scout out a suitable location for our main habitat. This location must be near the poles for easy access to water and oxygen. This rover will have cameras and a small drill to collect small samples of mars rock and other things which will be analysed when we arrive later on.</a:t>
            </a:r>
          </a:p>
        </p:txBody>
      </p:sp>
      <p:pic>
        <p:nvPicPr>
          <p:cNvPr id="3074" name="Picture 2" descr="About Analog Missions | NASA">
            <a:extLst>
              <a:ext uri="{FF2B5EF4-FFF2-40B4-BE49-F238E27FC236}">
                <a16:creationId xmlns:a16="http://schemas.microsoft.com/office/drawing/2014/main" id="{B8E0BB74-F815-4D62-8957-546318956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325" y="1629106"/>
            <a:ext cx="7891867" cy="516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3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1000"/>
                                        <p:tgtEl>
                                          <p:spTgt spid="3074"/>
                                        </p:tgtEl>
                                      </p:cBhvr>
                                    </p:animEffect>
                                    <p:anim calcmode="lin" valueType="num">
                                      <p:cBhvr>
                                        <p:cTn id="31" dur="1000" fill="hold"/>
                                        <p:tgtEl>
                                          <p:spTgt spid="3074"/>
                                        </p:tgtEl>
                                        <p:attrNameLst>
                                          <p:attrName>ppt_x</p:attrName>
                                        </p:attrNameLst>
                                      </p:cBhvr>
                                      <p:tavLst>
                                        <p:tav tm="0">
                                          <p:val>
                                            <p:strVal val="#ppt_x"/>
                                          </p:val>
                                        </p:tav>
                                        <p:tav tm="100000">
                                          <p:val>
                                            <p:strVal val="#ppt_x"/>
                                          </p:val>
                                        </p:tav>
                                      </p:tavLst>
                                    </p:anim>
                                    <p:anim calcmode="lin" valueType="num">
                                      <p:cBhvr>
                                        <p:cTn id="3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81B49-98D5-4085-BD49-982305E7C421}"/>
</file>

<file path=customXml/itemProps2.xml><?xml version="1.0" encoding="utf-8"?>
<ds:datastoreItem xmlns:ds="http://schemas.openxmlformats.org/officeDocument/2006/customXml" ds:itemID="{9F99AEDE-3AFE-4C99-9D36-C88022889A02}"/>
</file>

<file path=customXml/itemProps3.xml><?xml version="1.0" encoding="utf-8"?>
<ds:datastoreItem xmlns:ds="http://schemas.openxmlformats.org/officeDocument/2006/customXml" ds:itemID="{7301D707-4E10-4A61-95BF-FE3A3F76C0AA}"/>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Roboto</vt:lpstr>
      <vt:lpstr>Times New Roman</vt:lpstr>
      <vt:lpstr>Office Theme</vt:lpstr>
      <vt:lpstr>Mars Space Trip</vt:lpstr>
      <vt:lpstr>PowerPoint Presentation</vt:lpstr>
      <vt:lpstr>PowerPoint Presentation</vt:lpstr>
      <vt:lpstr>Habitat resources</vt:lpstr>
      <vt:lpstr>Oxygen/water</vt:lpstr>
      <vt:lpstr>Space Suit</vt:lpstr>
      <vt:lpstr>Fuel/energy</vt:lpstr>
      <vt:lpstr>Space rover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 Space Shuttle</dc:title>
  <dc:creator>13JBull</dc:creator>
  <cp:lastModifiedBy>Andrew Fisher</cp:lastModifiedBy>
  <cp:revision>2</cp:revision>
  <dcterms:created xsi:type="dcterms:W3CDTF">2021-06-28T08:28:37Z</dcterms:created>
  <dcterms:modified xsi:type="dcterms:W3CDTF">2021-10-19T14:56:22Z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0x0101009965576D18F07B45AACD1DA43D0180BB</vt:lpwstr>
  </property>
</Properties>
</file>