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8"/>
  </p:notesMasterIdLst>
  <p:sldIdLst>
    <p:sldId id="256" r:id="rId6"/>
    <p:sldId id="267" r:id="rId7"/>
    <p:sldId id="258" r:id="rId8"/>
    <p:sldId id="259" r:id="rId9"/>
    <p:sldId id="260" r:id="rId10"/>
    <p:sldId id="263" r:id="rId11"/>
    <p:sldId id="268" r:id="rId12"/>
    <p:sldId id="266" r:id="rId13"/>
    <p:sldId id="269" r:id="rId14"/>
    <p:sldId id="270" r:id="rId15"/>
    <p:sldId id="265"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546"/>
    <a:srgbClr val="002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74163-ADE5-4428-B124-795ADB43DA11}" v="4" dt="2021-02-08T13:21:00.1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012" autoAdjust="0"/>
  </p:normalViewPr>
  <p:slideViewPr>
    <p:cSldViewPr snapToGrid="0">
      <p:cViewPr varScale="1">
        <p:scale>
          <a:sx n="65" d="100"/>
          <a:sy n="65" d="100"/>
        </p:scale>
        <p:origin x="1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20489-0981-4C62-847A-3CC48C35AF4F}" type="datetimeFigureOut">
              <a:rPr lang="en-GB" smtClean="0"/>
              <a:t>08/02/2021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A91B7-0DEB-4E43-A418-379CF814B8C7}" type="slidenum">
              <a:rPr lang="en-GB" smtClean="0"/>
              <a:t>‹#›</a:t>
            </a:fld>
            <a:endParaRPr lang="en-GB"/>
          </a:p>
        </p:txBody>
      </p:sp>
    </p:spTree>
    <p:extLst>
      <p:ext uri="{BB962C8B-B14F-4D97-AF65-F5344CB8AC3E}">
        <p14:creationId xmlns:p14="http://schemas.microsoft.com/office/powerpoint/2010/main" val="3352950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download this presentation template, </a:t>
            </a:r>
            <a:r>
              <a:rPr lang="en-GB" b="1" dirty="0"/>
              <a:t>do not directly edit </a:t>
            </a:r>
            <a:r>
              <a:rPr lang="en-GB" dirty="0"/>
              <a:t>on the file in Teams. </a:t>
            </a:r>
          </a:p>
          <a:p>
            <a:r>
              <a:rPr lang="en-GB" dirty="0"/>
              <a:t>If you would like to add a different slide template, go to Insert &gt; New slide drop down &gt; Choose an appropriate template. </a:t>
            </a:r>
          </a:p>
          <a:p>
            <a:endParaRPr lang="en-GB" dirty="0"/>
          </a:p>
          <a:p>
            <a:r>
              <a:rPr lang="en-GB" dirty="0"/>
              <a:t>Please feel free to delete any slides that you no longer need.</a:t>
            </a:r>
          </a:p>
        </p:txBody>
      </p:sp>
      <p:sp>
        <p:nvSpPr>
          <p:cNvPr id="4" name="Slide Number Placeholder 3"/>
          <p:cNvSpPr>
            <a:spLocks noGrp="1"/>
          </p:cNvSpPr>
          <p:nvPr>
            <p:ph type="sldNum" sz="quarter" idx="5"/>
          </p:nvPr>
        </p:nvSpPr>
        <p:spPr/>
        <p:txBody>
          <a:bodyPr/>
          <a:lstStyle/>
          <a:p>
            <a:fld id="{78CA91B7-0DEB-4E43-A418-379CF814B8C7}" type="slidenum">
              <a:rPr lang="en-GB" smtClean="0"/>
              <a:t>1</a:t>
            </a:fld>
            <a:endParaRPr lang="en-GB"/>
          </a:p>
        </p:txBody>
      </p:sp>
    </p:spTree>
    <p:extLst>
      <p:ext uri="{BB962C8B-B14F-4D97-AF65-F5344CB8AC3E}">
        <p14:creationId xmlns:p14="http://schemas.microsoft.com/office/powerpoint/2010/main" val="244353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F44E18-19A3-4CE3-BE3C-AC98FC7106FE}"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151335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44E18-19A3-4CE3-BE3C-AC98FC7106FE}"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101266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44E18-19A3-4CE3-BE3C-AC98FC7106FE}"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130671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C024-69B6-4E66-8936-02DD54F315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0226B3F-99FD-43A9-A75B-DB923E926B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C694D4-12E0-4478-AD8D-ADE48B02CB71}"/>
              </a:ext>
            </a:extLst>
          </p:cNvPr>
          <p:cNvSpPr>
            <a:spLocks noGrp="1"/>
          </p:cNvSpPr>
          <p:nvPr>
            <p:ph type="dt" sz="half" idx="10"/>
          </p:nvPr>
        </p:nvSpPr>
        <p:spPr/>
        <p:txBody>
          <a:bodyPr/>
          <a:lstStyle/>
          <a:p>
            <a:fld id="{7054DDD5-68A4-48E6-AEFC-8EAC99D0F067}" type="datetimeFigureOut">
              <a:rPr lang="en-GB" smtClean="0"/>
              <a:t>08/02/2021</a:t>
            </a:fld>
            <a:endParaRPr lang="en-GB"/>
          </a:p>
        </p:txBody>
      </p:sp>
      <p:sp>
        <p:nvSpPr>
          <p:cNvPr id="5" name="Footer Placeholder 4">
            <a:extLst>
              <a:ext uri="{FF2B5EF4-FFF2-40B4-BE49-F238E27FC236}">
                <a16:creationId xmlns:a16="http://schemas.microsoft.com/office/drawing/2014/main" id="{5B3D798C-5B79-43F7-9C6B-BF5CC5F3B7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211D77-5FB7-47EE-995D-ACD0953654E2}"/>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122267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2354-D921-4B20-B6C9-59FFF5C4A5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2C9A8E-0709-465D-B7C6-00BA2A7668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07B6B3-F036-4818-A59F-2D860636E7D4}"/>
              </a:ext>
            </a:extLst>
          </p:cNvPr>
          <p:cNvSpPr>
            <a:spLocks noGrp="1"/>
          </p:cNvSpPr>
          <p:nvPr>
            <p:ph type="dt" sz="half" idx="10"/>
          </p:nvPr>
        </p:nvSpPr>
        <p:spPr/>
        <p:txBody>
          <a:bodyPr/>
          <a:lstStyle/>
          <a:p>
            <a:fld id="{7054DDD5-68A4-48E6-AEFC-8EAC99D0F067}" type="datetimeFigureOut">
              <a:rPr lang="en-GB" smtClean="0"/>
              <a:t>08/02/2021</a:t>
            </a:fld>
            <a:endParaRPr lang="en-GB"/>
          </a:p>
        </p:txBody>
      </p:sp>
      <p:sp>
        <p:nvSpPr>
          <p:cNvPr id="5" name="Footer Placeholder 4">
            <a:extLst>
              <a:ext uri="{FF2B5EF4-FFF2-40B4-BE49-F238E27FC236}">
                <a16:creationId xmlns:a16="http://schemas.microsoft.com/office/drawing/2014/main" id="{3E969E87-D3C3-4EA5-B89B-4B2B44E11D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FAA7E3-8C40-4B96-B1A7-5459C06A688F}"/>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1429714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D7C3-9F03-4D45-96CF-31A82DFF9B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E939B9-660E-444F-939B-84DE9A9BB9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DB398-2118-4CA0-9A85-FD0B1E1FFCFE}"/>
              </a:ext>
            </a:extLst>
          </p:cNvPr>
          <p:cNvSpPr>
            <a:spLocks noGrp="1"/>
          </p:cNvSpPr>
          <p:nvPr>
            <p:ph type="dt" sz="half" idx="10"/>
          </p:nvPr>
        </p:nvSpPr>
        <p:spPr/>
        <p:txBody>
          <a:bodyPr/>
          <a:lstStyle/>
          <a:p>
            <a:fld id="{7054DDD5-68A4-48E6-AEFC-8EAC99D0F067}" type="datetimeFigureOut">
              <a:rPr lang="en-GB" smtClean="0"/>
              <a:t>08/02/2021</a:t>
            </a:fld>
            <a:endParaRPr lang="en-GB"/>
          </a:p>
        </p:txBody>
      </p:sp>
      <p:sp>
        <p:nvSpPr>
          <p:cNvPr id="5" name="Footer Placeholder 4">
            <a:extLst>
              <a:ext uri="{FF2B5EF4-FFF2-40B4-BE49-F238E27FC236}">
                <a16:creationId xmlns:a16="http://schemas.microsoft.com/office/drawing/2014/main" id="{E97845A4-56FF-482E-A153-CDAC12BC0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67631-9F72-4A52-BC67-74219AF7E6F6}"/>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1990811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61E0-9219-44A4-BAB7-F32EBD0F21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F4D748-72F7-4D1D-8243-9F0D1E0069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5D6757-C41D-4854-ABAA-633034CE6F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398F28-7EE7-450D-A7EF-72137A8C35E6}"/>
              </a:ext>
            </a:extLst>
          </p:cNvPr>
          <p:cNvSpPr>
            <a:spLocks noGrp="1"/>
          </p:cNvSpPr>
          <p:nvPr>
            <p:ph type="dt" sz="half" idx="10"/>
          </p:nvPr>
        </p:nvSpPr>
        <p:spPr/>
        <p:txBody>
          <a:bodyPr/>
          <a:lstStyle/>
          <a:p>
            <a:fld id="{7054DDD5-68A4-48E6-AEFC-8EAC99D0F067}" type="datetimeFigureOut">
              <a:rPr lang="en-GB" smtClean="0"/>
              <a:t>08/02/2021</a:t>
            </a:fld>
            <a:endParaRPr lang="en-GB"/>
          </a:p>
        </p:txBody>
      </p:sp>
      <p:sp>
        <p:nvSpPr>
          <p:cNvPr id="6" name="Footer Placeholder 5">
            <a:extLst>
              <a:ext uri="{FF2B5EF4-FFF2-40B4-BE49-F238E27FC236}">
                <a16:creationId xmlns:a16="http://schemas.microsoft.com/office/drawing/2014/main" id="{D420CAC9-D5E0-4689-AE2A-82D1D51D1A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D943D6-48F8-42EC-A766-8A5C1DB8FC9E}"/>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717983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3D86-6DCF-41B5-8583-060989B776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7A96E7D-7A03-41AF-986D-2AF8DDF1C9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E04EA2-C197-437F-9276-CB8B752E8A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62E3D6-9CD0-4CD1-91AF-3F023FE3F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D76447-29C8-4F86-B937-018D353A5E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1975E7-512E-4675-B3BE-9498C3F05BC4}"/>
              </a:ext>
            </a:extLst>
          </p:cNvPr>
          <p:cNvSpPr>
            <a:spLocks noGrp="1"/>
          </p:cNvSpPr>
          <p:nvPr>
            <p:ph type="dt" sz="half" idx="10"/>
          </p:nvPr>
        </p:nvSpPr>
        <p:spPr/>
        <p:txBody>
          <a:bodyPr/>
          <a:lstStyle/>
          <a:p>
            <a:fld id="{7054DDD5-68A4-48E6-AEFC-8EAC99D0F067}" type="datetimeFigureOut">
              <a:rPr lang="en-GB" smtClean="0"/>
              <a:t>08/02/2021</a:t>
            </a:fld>
            <a:endParaRPr lang="en-GB"/>
          </a:p>
        </p:txBody>
      </p:sp>
      <p:sp>
        <p:nvSpPr>
          <p:cNvPr id="8" name="Footer Placeholder 7">
            <a:extLst>
              <a:ext uri="{FF2B5EF4-FFF2-40B4-BE49-F238E27FC236}">
                <a16:creationId xmlns:a16="http://schemas.microsoft.com/office/drawing/2014/main" id="{1083BDC7-9C69-47C2-B0A6-5F039F3E9A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CD80F0-EF6E-47BA-9C7A-EF0EEFB7F857}"/>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569022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52D66-5D20-477E-8FAC-219F65A1982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69C777-8DA5-4A96-B267-0134A5DF6C44}"/>
              </a:ext>
            </a:extLst>
          </p:cNvPr>
          <p:cNvSpPr>
            <a:spLocks noGrp="1"/>
          </p:cNvSpPr>
          <p:nvPr>
            <p:ph type="dt" sz="half" idx="10"/>
          </p:nvPr>
        </p:nvSpPr>
        <p:spPr/>
        <p:txBody>
          <a:bodyPr/>
          <a:lstStyle/>
          <a:p>
            <a:fld id="{7054DDD5-68A4-48E6-AEFC-8EAC99D0F067}" type="datetimeFigureOut">
              <a:rPr lang="en-GB" smtClean="0"/>
              <a:t>08/02/2021</a:t>
            </a:fld>
            <a:endParaRPr lang="en-GB"/>
          </a:p>
        </p:txBody>
      </p:sp>
      <p:sp>
        <p:nvSpPr>
          <p:cNvPr id="4" name="Footer Placeholder 3">
            <a:extLst>
              <a:ext uri="{FF2B5EF4-FFF2-40B4-BE49-F238E27FC236}">
                <a16:creationId xmlns:a16="http://schemas.microsoft.com/office/drawing/2014/main" id="{2938617B-43D3-4C19-99BF-1A2F4DE7E6F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6B26CF-55EC-419D-8E54-F53B4E1AC443}"/>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1897080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76C82-8B76-486E-9F0C-38203E732634}"/>
              </a:ext>
            </a:extLst>
          </p:cNvPr>
          <p:cNvSpPr>
            <a:spLocks noGrp="1"/>
          </p:cNvSpPr>
          <p:nvPr>
            <p:ph type="dt" sz="half" idx="10"/>
          </p:nvPr>
        </p:nvSpPr>
        <p:spPr/>
        <p:txBody>
          <a:bodyPr/>
          <a:lstStyle/>
          <a:p>
            <a:fld id="{7054DDD5-68A4-48E6-AEFC-8EAC99D0F067}" type="datetimeFigureOut">
              <a:rPr lang="en-GB" smtClean="0"/>
              <a:t>08/02/2021</a:t>
            </a:fld>
            <a:endParaRPr lang="en-GB"/>
          </a:p>
        </p:txBody>
      </p:sp>
      <p:sp>
        <p:nvSpPr>
          <p:cNvPr id="3" name="Footer Placeholder 2">
            <a:extLst>
              <a:ext uri="{FF2B5EF4-FFF2-40B4-BE49-F238E27FC236}">
                <a16:creationId xmlns:a16="http://schemas.microsoft.com/office/drawing/2014/main" id="{9C9AA313-F0BD-42FE-8FC9-2AF0D0B2E3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FDB89C-7F75-47B9-92E2-D2E149976661}"/>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2359005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1426F-BD43-4F61-8F22-0FAC94392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D4745D-F460-4A58-B31A-4C447205C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516018B-DA44-42DE-B364-2213E4731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3B386-73A9-4DF9-A85C-977DDC2ABB97}"/>
              </a:ext>
            </a:extLst>
          </p:cNvPr>
          <p:cNvSpPr>
            <a:spLocks noGrp="1"/>
          </p:cNvSpPr>
          <p:nvPr>
            <p:ph type="dt" sz="half" idx="10"/>
          </p:nvPr>
        </p:nvSpPr>
        <p:spPr/>
        <p:txBody>
          <a:bodyPr/>
          <a:lstStyle/>
          <a:p>
            <a:fld id="{7054DDD5-68A4-48E6-AEFC-8EAC99D0F067}" type="datetimeFigureOut">
              <a:rPr lang="en-GB" smtClean="0"/>
              <a:t>08/02/2021</a:t>
            </a:fld>
            <a:endParaRPr lang="en-GB"/>
          </a:p>
        </p:txBody>
      </p:sp>
      <p:sp>
        <p:nvSpPr>
          <p:cNvPr id="6" name="Footer Placeholder 5">
            <a:extLst>
              <a:ext uri="{FF2B5EF4-FFF2-40B4-BE49-F238E27FC236}">
                <a16:creationId xmlns:a16="http://schemas.microsoft.com/office/drawing/2014/main" id="{2764FE83-43C0-4BCE-A4A3-3656BF5362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BA798D-C903-4CB0-B636-44F2347708EB}"/>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53478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Date Placeholder 3"/>
          <p:cNvSpPr>
            <a:spLocks noGrp="1"/>
          </p:cNvSpPr>
          <p:nvPr>
            <p:ph type="dt" sz="half" idx="10"/>
          </p:nvPr>
        </p:nvSpPr>
        <p:spPr/>
        <p:txBody>
          <a:bodyPr/>
          <a:lstStyle/>
          <a:p>
            <a:fld id="{13F44E18-19A3-4CE3-BE3C-AC98FC7106FE}"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591218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3ED57-E052-4CB2-9A4E-5901598B5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941CB7-DC21-4BBF-865E-8E5E1F40F9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44B234-B3A3-4B1F-A419-40683B855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E8AC7D-9EC1-42DB-846C-7F3283D82A5E}"/>
              </a:ext>
            </a:extLst>
          </p:cNvPr>
          <p:cNvSpPr>
            <a:spLocks noGrp="1"/>
          </p:cNvSpPr>
          <p:nvPr>
            <p:ph type="dt" sz="half" idx="10"/>
          </p:nvPr>
        </p:nvSpPr>
        <p:spPr/>
        <p:txBody>
          <a:bodyPr/>
          <a:lstStyle/>
          <a:p>
            <a:fld id="{7054DDD5-68A4-48E6-AEFC-8EAC99D0F067}" type="datetimeFigureOut">
              <a:rPr lang="en-GB" smtClean="0"/>
              <a:t>08/02/2021</a:t>
            </a:fld>
            <a:endParaRPr lang="en-GB"/>
          </a:p>
        </p:txBody>
      </p:sp>
      <p:sp>
        <p:nvSpPr>
          <p:cNvPr id="6" name="Footer Placeholder 5">
            <a:extLst>
              <a:ext uri="{FF2B5EF4-FFF2-40B4-BE49-F238E27FC236}">
                <a16:creationId xmlns:a16="http://schemas.microsoft.com/office/drawing/2014/main" id="{F2C5E45C-3814-4F66-A766-742FA5FCCA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206573-4504-4F9B-A6D6-1BE950EA14CC}"/>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2357203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0C7A-B700-437A-8E73-F8623C45BE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E4A1E4-1629-459F-94D6-A8DFFF1F42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49C84-3DCE-413D-84DD-461479C09267}"/>
              </a:ext>
            </a:extLst>
          </p:cNvPr>
          <p:cNvSpPr>
            <a:spLocks noGrp="1"/>
          </p:cNvSpPr>
          <p:nvPr>
            <p:ph type="dt" sz="half" idx="10"/>
          </p:nvPr>
        </p:nvSpPr>
        <p:spPr/>
        <p:txBody>
          <a:bodyPr/>
          <a:lstStyle/>
          <a:p>
            <a:fld id="{7054DDD5-68A4-48E6-AEFC-8EAC99D0F067}" type="datetimeFigureOut">
              <a:rPr lang="en-GB" smtClean="0"/>
              <a:t>08/02/2021</a:t>
            </a:fld>
            <a:endParaRPr lang="en-GB"/>
          </a:p>
        </p:txBody>
      </p:sp>
      <p:sp>
        <p:nvSpPr>
          <p:cNvPr id="5" name="Footer Placeholder 4">
            <a:extLst>
              <a:ext uri="{FF2B5EF4-FFF2-40B4-BE49-F238E27FC236}">
                <a16:creationId xmlns:a16="http://schemas.microsoft.com/office/drawing/2014/main" id="{5400F373-5405-4D60-9FC4-EABCE4BBC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6FC478-7621-4FAE-B407-1FB2515A392F}"/>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3218109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B746F3-1AC8-415D-BE5D-173DAF1BE9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7C2E7B-6F87-4164-8DE0-2BDD13A9E3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6E5742-525D-43E9-9D17-F1A0F3A0C40F}"/>
              </a:ext>
            </a:extLst>
          </p:cNvPr>
          <p:cNvSpPr>
            <a:spLocks noGrp="1"/>
          </p:cNvSpPr>
          <p:nvPr>
            <p:ph type="dt" sz="half" idx="10"/>
          </p:nvPr>
        </p:nvSpPr>
        <p:spPr/>
        <p:txBody>
          <a:bodyPr/>
          <a:lstStyle/>
          <a:p>
            <a:fld id="{7054DDD5-68A4-48E6-AEFC-8EAC99D0F067}" type="datetimeFigureOut">
              <a:rPr lang="en-GB" smtClean="0"/>
              <a:t>08/02/2021</a:t>
            </a:fld>
            <a:endParaRPr lang="en-GB"/>
          </a:p>
        </p:txBody>
      </p:sp>
      <p:sp>
        <p:nvSpPr>
          <p:cNvPr id="5" name="Footer Placeholder 4">
            <a:extLst>
              <a:ext uri="{FF2B5EF4-FFF2-40B4-BE49-F238E27FC236}">
                <a16:creationId xmlns:a16="http://schemas.microsoft.com/office/drawing/2014/main" id="{72B8D7EE-E17D-45AD-BA64-220C090B54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833534-058D-4302-9836-C0D60DF1B4F1}"/>
              </a:ext>
            </a:extLst>
          </p:cNvPr>
          <p:cNvSpPr>
            <a:spLocks noGrp="1"/>
          </p:cNvSpPr>
          <p:nvPr>
            <p:ph type="sldNum" sz="quarter" idx="12"/>
          </p:nvPr>
        </p:nvSpPr>
        <p:spPr/>
        <p:txBody>
          <a:bodyPr/>
          <a:lstStyle/>
          <a:p>
            <a:fld id="{7796FE14-E0BC-4980-AE09-B474EA569F05}" type="slidenum">
              <a:rPr lang="en-GB" smtClean="0"/>
              <a:t>‹#›</a:t>
            </a:fld>
            <a:endParaRPr lang="en-GB"/>
          </a:p>
        </p:txBody>
      </p:sp>
    </p:spTree>
    <p:extLst>
      <p:ext uri="{BB962C8B-B14F-4D97-AF65-F5344CB8AC3E}">
        <p14:creationId xmlns:p14="http://schemas.microsoft.com/office/powerpoint/2010/main" val="310950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44E18-19A3-4CE3-BE3C-AC98FC7106FE}"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304043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F44E18-19A3-4CE3-BE3C-AC98FC7106FE}"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84269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F44E18-19A3-4CE3-BE3C-AC98FC7106FE}"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1924864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44E18-19A3-4CE3-BE3C-AC98FC7106FE}"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3936210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44E18-19A3-4CE3-BE3C-AC98FC7106FE}"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125056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F44E18-19A3-4CE3-BE3C-AC98FC7106FE}"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5645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F44E18-19A3-4CE3-BE3C-AC98FC7106FE}"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746343-8FB2-46FF-8A45-283A9204A497}" type="slidenum">
              <a:rPr lang="en-GB" smtClean="0"/>
              <a:t>‹#›</a:t>
            </a:fld>
            <a:endParaRPr lang="en-GB"/>
          </a:p>
        </p:txBody>
      </p:sp>
    </p:spTree>
    <p:extLst>
      <p:ext uri="{BB962C8B-B14F-4D97-AF65-F5344CB8AC3E}">
        <p14:creationId xmlns:p14="http://schemas.microsoft.com/office/powerpoint/2010/main" val="308157512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44E18-19A3-4CE3-BE3C-AC98FC7106FE}"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46343-8FB2-46FF-8A45-283A9204A497}" type="slidenum">
              <a:rPr lang="en-GB" smtClean="0"/>
              <a:t>‹#›</a:t>
            </a:fld>
            <a:endParaRPr lang="en-GB"/>
          </a:p>
        </p:txBody>
      </p:sp>
    </p:spTree>
    <p:extLst>
      <p:ext uri="{BB962C8B-B14F-4D97-AF65-F5344CB8AC3E}">
        <p14:creationId xmlns:p14="http://schemas.microsoft.com/office/powerpoint/2010/main" val="222286841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rgbClr val="0029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C2C259-919C-4423-ADE9-D9A43B429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2F57C09-FF9C-40D2-BF6F-3700CC185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5B28DC7-3A36-4DFC-B4DB-3D94C683C0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4DDD5-68A4-48E6-AEFC-8EAC99D0F067}" type="datetimeFigureOut">
              <a:rPr lang="en-GB" smtClean="0"/>
              <a:t>08/02/2021</a:t>
            </a:fld>
            <a:endParaRPr lang="en-GB"/>
          </a:p>
        </p:txBody>
      </p:sp>
      <p:sp>
        <p:nvSpPr>
          <p:cNvPr id="5" name="Footer Placeholder 4">
            <a:extLst>
              <a:ext uri="{FF2B5EF4-FFF2-40B4-BE49-F238E27FC236}">
                <a16:creationId xmlns:a16="http://schemas.microsoft.com/office/drawing/2014/main" id="{D6607C58-60EB-4E21-A91A-4D0DE1B29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B41469-61A0-4DE3-9997-26DC5A3CE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6FE14-E0BC-4980-AE09-B474EA569F05}" type="slidenum">
              <a:rPr lang="en-GB" smtClean="0"/>
              <a:t>‹#›</a:t>
            </a:fld>
            <a:endParaRPr lang="en-GB"/>
          </a:p>
        </p:txBody>
      </p:sp>
    </p:spTree>
    <p:extLst>
      <p:ext uri="{BB962C8B-B14F-4D97-AF65-F5344CB8AC3E}">
        <p14:creationId xmlns:p14="http://schemas.microsoft.com/office/powerpoint/2010/main" val="3579190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l" defTabSz="914400" rtl="0" eaLnBrk="1" latinLnBrk="0" hangingPunct="1">
        <a:lnSpc>
          <a:spcPct val="90000"/>
        </a:lnSpc>
        <a:spcBef>
          <a:spcPct val="0"/>
        </a:spcBef>
        <a:buNone/>
        <a:defRPr sz="4400" kern="1200">
          <a:solidFill>
            <a:srgbClr val="00295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D42BDB63-2AEE-4441-BF6F-6889F9CEF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367" y="393476"/>
            <a:ext cx="5341987" cy="3539066"/>
          </a:xfrm>
          <a:prstGeom prst="rect">
            <a:avLst/>
          </a:prstGeom>
        </p:spPr>
      </p:pic>
      <p:sp>
        <p:nvSpPr>
          <p:cNvPr id="7" name="Rectangle 9">
            <a:extLst>
              <a:ext uri="{FF2B5EF4-FFF2-40B4-BE49-F238E27FC236}">
                <a16:creationId xmlns:a16="http://schemas.microsoft.com/office/drawing/2014/main" id="{72257994-BD97-4691-8B89-198A6D2BA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36B6051-5B18-4D78-B03D-A5417C184CC0}"/>
              </a:ext>
            </a:extLst>
          </p:cNvPr>
          <p:cNvSpPr/>
          <p:nvPr/>
        </p:nvSpPr>
        <p:spPr>
          <a:xfrm>
            <a:off x="0" y="4918509"/>
            <a:ext cx="12192000" cy="1939491"/>
          </a:xfrm>
          <a:prstGeom prst="rect">
            <a:avLst/>
          </a:prstGeom>
          <a:solidFill>
            <a:srgbClr val="0029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06F5695-6429-4CB9-B048-4890626A9E14}"/>
              </a:ext>
            </a:extLst>
          </p:cNvPr>
          <p:cNvSpPr>
            <a:spLocks noGrp="1"/>
          </p:cNvSpPr>
          <p:nvPr>
            <p:ph type="ctrTitle"/>
          </p:nvPr>
        </p:nvSpPr>
        <p:spPr>
          <a:xfrm>
            <a:off x="1600200" y="4269282"/>
            <a:ext cx="8991600" cy="1264762"/>
          </a:xfrm>
          <a:solidFill>
            <a:srgbClr val="FFFFFF"/>
          </a:solidFill>
          <a:ln w="38100">
            <a:solidFill>
              <a:srgbClr val="998546"/>
            </a:solidFill>
            <a:miter lim="800000"/>
          </a:ln>
        </p:spPr>
        <p:txBody>
          <a:bodyPr anchor="ctr">
            <a:normAutofit/>
          </a:bodyPr>
          <a:lstStyle/>
          <a:p>
            <a:r>
              <a:rPr lang="en-GB" sz="4000" dirty="0">
                <a:solidFill>
                  <a:srgbClr val="404040"/>
                </a:solidFill>
                <a:cs typeface="Segoe UI" panose="020B0502040204020203" pitchFamily="34" charset="0"/>
              </a:rPr>
              <a:t>HPL – student forum</a:t>
            </a:r>
          </a:p>
        </p:txBody>
      </p:sp>
      <p:sp>
        <p:nvSpPr>
          <p:cNvPr id="3" name="Subtitle 2">
            <a:extLst>
              <a:ext uri="{FF2B5EF4-FFF2-40B4-BE49-F238E27FC236}">
                <a16:creationId xmlns:a16="http://schemas.microsoft.com/office/drawing/2014/main" id="{F717CFD6-FC00-485A-B245-07667D20635B}"/>
              </a:ext>
            </a:extLst>
          </p:cNvPr>
          <p:cNvSpPr>
            <a:spLocks noGrp="1"/>
          </p:cNvSpPr>
          <p:nvPr>
            <p:ph type="subTitle" idx="1"/>
          </p:nvPr>
        </p:nvSpPr>
        <p:spPr>
          <a:xfrm>
            <a:off x="2695194" y="5688535"/>
            <a:ext cx="6801612" cy="536125"/>
          </a:xfrm>
          <a:solidFill>
            <a:srgbClr val="002956"/>
          </a:solidFill>
        </p:spPr>
        <p:txBody>
          <a:bodyPr>
            <a:normAutofit/>
          </a:bodyPr>
          <a:lstStyle/>
          <a:p>
            <a:endParaRPr lang="en-GB" sz="1800" dirty="0">
              <a:solidFill>
                <a:srgbClr val="FFFFFF"/>
              </a:solidFill>
            </a:endParaRPr>
          </a:p>
        </p:txBody>
      </p:sp>
    </p:spTree>
    <p:extLst>
      <p:ext uri="{BB962C8B-B14F-4D97-AF65-F5344CB8AC3E}">
        <p14:creationId xmlns:p14="http://schemas.microsoft.com/office/powerpoint/2010/main" val="2633399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DA84F1-F2B9-455C-82F8-D0259955845E}"/>
              </a:ext>
            </a:extLst>
          </p:cNvPr>
          <p:cNvSpPr>
            <a:spLocks noGrp="1"/>
          </p:cNvSpPr>
          <p:nvPr>
            <p:ph type="title"/>
          </p:nvPr>
        </p:nvSpPr>
        <p:spPr>
          <a:xfrm>
            <a:off x="606295" y="606269"/>
            <a:ext cx="4560584" cy="1128068"/>
          </a:xfrm>
        </p:spPr>
        <p:txBody>
          <a:bodyPr anchor="ctr">
            <a:normAutofit/>
          </a:bodyPr>
          <a:lstStyle/>
          <a:p>
            <a:r>
              <a:rPr lang="en-GB" sz="3400" dirty="0"/>
              <a:t>How to improve your empathetic behaviours.</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1B6C2D-98CC-4A32-880C-9E87A7770D7E}"/>
              </a:ext>
            </a:extLst>
          </p:cNvPr>
          <p:cNvSpPr>
            <a:spLocks noGrp="1"/>
          </p:cNvSpPr>
          <p:nvPr>
            <p:ph idx="1"/>
          </p:nvPr>
        </p:nvSpPr>
        <p:spPr>
          <a:xfrm>
            <a:off x="355196" y="2109838"/>
            <a:ext cx="5071231" cy="4284473"/>
          </a:xfrm>
        </p:spPr>
        <p:txBody>
          <a:bodyPr anchor="ctr">
            <a:normAutofit/>
          </a:bodyPr>
          <a:lstStyle/>
          <a:p>
            <a:pPr marL="457200" indent="-457200">
              <a:buFont typeface="Arial" panose="020B0604020202020204" pitchFamily="34" charset="0"/>
              <a:buChar char="•"/>
            </a:pPr>
            <a:r>
              <a:rPr lang="en-GB" sz="2000" dirty="0"/>
              <a:t>Offer suggestions when students are asking for help or ideas in a lesson.</a:t>
            </a:r>
          </a:p>
          <a:p>
            <a:pPr marL="457200" indent="-457200">
              <a:buFont typeface="Arial" panose="020B0604020202020204" pitchFamily="34" charset="0"/>
              <a:buChar char="•"/>
            </a:pPr>
            <a:r>
              <a:rPr lang="en-GB" sz="2000" dirty="0"/>
              <a:t>Create your own study group.</a:t>
            </a:r>
          </a:p>
          <a:p>
            <a:pPr marL="457200" indent="-457200">
              <a:buFont typeface="Arial" panose="020B0604020202020204" pitchFamily="34" charset="0"/>
              <a:buChar char="•"/>
            </a:pPr>
            <a:r>
              <a:rPr lang="en-GB" sz="2000" dirty="0"/>
              <a:t>Be proactive – have you done anything to help others lately in the wider community? Keep an eye out for charity events or consider doing something to raise awareness on an issue you care about.  Go to the House team with your ideas.</a:t>
            </a:r>
          </a:p>
          <a:p>
            <a:pPr marL="457200" indent="-457200">
              <a:buFont typeface="Arial" panose="020B0604020202020204" pitchFamily="34" charset="0"/>
              <a:buChar char="•"/>
            </a:pPr>
            <a:r>
              <a:rPr lang="en-GB" sz="2000" dirty="0"/>
              <a:t>If you disagree with an idea… evaluate HOW you deal with that.</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3390ED-189A-47D2-9D23-080BC4D3F72C}"/>
              </a:ext>
            </a:extLst>
          </p:cNvPr>
          <p:cNvPicPr>
            <a:picLocks noChangeAspect="1"/>
          </p:cNvPicPr>
          <p:nvPr/>
        </p:nvPicPr>
        <p:blipFill rotWithShape="1">
          <a:blip r:embed="rId2"/>
          <a:srcRect r="-1" b="2520"/>
          <a:stretch/>
        </p:blipFill>
        <p:spPr>
          <a:xfrm>
            <a:off x="5718405" y="799352"/>
            <a:ext cx="5684793" cy="5510738"/>
          </a:xfrm>
          <a:prstGeom prst="rect">
            <a:avLst/>
          </a:prstGeom>
        </p:spPr>
      </p:pic>
    </p:spTree>
    <p:extLst>
      <p:ext uri="{BB962C8B-B14F-4D97-AF65-F5344CB8AC3E}">
        <p14:creationId xmlns:p14="http://schemas.microsoft.com/office/powerpoint/2010/main" val="275677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large brick building with grass in front of a house&#10;&#10;Description automatically generated">
            <a:extLst>
              <a:ext uri="{FF2B5EF4-FFF2-40B4-BE49-F238E27FC236}">
                <a16:creationId xmlns:a16="http://schemas.microsoft.com/office/drawing/2014/main" id="{070CA4D4-0601-4F52-8579-AFBF9449252A}"/>
              </a:ext>
            </a:extLst>
          </p:cNvPr>
          <p:cNvPicPr>
            <a:picLocks noChangeAspect="1"/>
          </p:cNvPicPr>
          <p:nvPr/>
        </p:nvPicPr>
        <p:blipFill rotWithShape="1">
          <a:blip r:embed="rId2">
            <a:extLst>
              <a:ext uri="{28A0092B-C50C-407E-A947-70E740481C1C}">
                <a14:useLocalDpi xmlns:a14="http://schemas.microsoft.com/office/drawing/2010/main" val="0"/>
              </a:ext>
            </a:extLst>
          </a:blip>
          <a:srcRect l="7093" r="14619" b="-2"/>
          <a:stretch/>
        </p:blipFill>
        <p:spPr>
          <a:xfrm>
            <a:off x="5511589" y="523804"/>
            <a:ext cx="6680411" cy="5696039"/>
          </a:xfrm>
          <a:custGeom>
            <a:avLst/>
            <a:gdLst>
              <a:gd name="connsiteX0" fmla="*/ 3592766 w 6680411"/>
              <a:gd name="connsiteY0" fmla="*/ 0 h 5696039"/>
              <a:gd name="connsiteX1" fmla="*/ 4718262 w 6680411"/>
              <a:gd name="connsiteY1" fmla="*/ 0 h 5696039"/>
              <a:gd name="connsiteX2" fmla="*/ 4718262 w 6680411"/>
              <a:gd name="connsiteY2" fmla="*/ 2 h 5696039"/>
              <a:gd name="connsiteX3" fmla="*/ 6680411 w 6680411"/>
              <a:gd name="connsiteY3" fmla="*/ 2 h 5696039"/>
              <a:gd name="connsiteX4" fmla="*/ 6680411 w 6680411"/>
              <a:gd name="connsiteY4" fmla="*/ 5696022 h 5696039"/>
              <a:gd name="connsiteX5" fmla="*/ 3888773 w 6680411"/>
              <a:gd name="connsiteY5" fmla="*/ 5696022 h 5696039"/>
              <a:gd name="connsiteX6" fmla="*/ 3888773 w 6680411"/>
              <a:gd name="connsiteY6" fmla="*/ 5696039 h 5696039"/>
              <a:gd name="connsiteX7" fmla="*/ 0 w 6680411"/>
              <a:gd name="connsiteY7" fmla="*/ 5696039 h 5696039"/>
              <a:gd name="connsiteX8" fmla="*/ 2763278 w 6680411"/>
              <a:gd name="connsiteY8" fmla="*/ 19 h 5696039"/>
              <a:gd name="connsiteX9" fmla="*/ 3447183 w 6680411"/>
              <a:gd name="connsiteY9" fmla="*/ 19 h 5696039"/>
              <a:gd name="connsiteX10" fmla="*/ 3447183 w 6680411"/>
              <a:gd name="connsiteY10" fmla="*/ 2 h 5696039"/>
              <a:gd name="connsiteX11" fmla="*/ 3592765 w 6680411"/>
              <a:gd name="connsiteY11" fmla="*/ 2 h 569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p:spPr>
      </p:pic>
      <p:sp>
        <p:nvSpPr>
          <p:cNvPr id="14" name="Freeform: Shape 13">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3805"/>
            <a:ext cx="780044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D8CB348D-CC88-46D4-A373-1F5CB07568F0}"/>
              </a:ext>
            </a:extLst>
          </p:cNvPr>
          <p:cNvSpPr>
            <a:spLocks noGrp="1"/>
          </p:cNvSpPr>
          <p:nvPr>
            <p:ph type="title"/>
          </p:nvPr>
        </p:nvSpPr>
        <p:spPr>
          <a:xfrm>
            <a:off x="841247" y="914400"/>
            <a:ext cx="5111877" cy="1095375"/>
          </a:xfrm>
        </p:spPr>
        <p:txBody>
          <a:bodyPr anchor="ctr">
            <a:normAutofit/>
          </a:bodyPr>
          <a:lstStyle/>
          <a:p>
            <a:r>
              <a:rPr lang="en-GB" dirty="0">
                <a:solidFill>
                  <a:srgbClr val="FFFFFF"/>
                </a:solidFill>
              </a:rPr>
              <a:t>To share more ideas…</a:t>
            </a:r>
          </a:p>
        </p:txBody>
      </p:sp>
      <p:sp>
        <p:nvSpPr>
          <p:cNvPr id="9" name="Content Placeholder 8">
            <a:extLst>
              <a:ext uri="{FF2B5EF4-FFF2-40B4-BE49-F238E27FC236}">
                <a16:creationId xmlns:a16="http://schemas.microsoft.com/office/drawing/2014/main" id="{48F24C81-F27F-49A5-822F-F39D23C19165}"/>
              </a:ext>
            </a:extLst>
          </p:cNvPr>
          <p:cNvSpPr>
            <a:spLocks noGrp="1"/>
          </p:cNvSpPr>
          <p:nvPr>
            <p:ph idx="1"/>
          </p:nvPr>
        </p:nvSpPr>
        <p:spPr>
          <a:xfrm>
            <a:off x="841248" y="2333625"/>
            <a:ext cx="4378452" cy="3543300"/>
          </a:xfrm>
        </p:spPr>
        <p:txBody>
          <a:bodyPr anchor="t">
            <a:normAutofit/>
          </a:bodyPr>
          <a:lstStyle/>
          <a:p>
            <a:r>
              <a:rPr lang="en-US" sz="2000" dirty="0">
                <a:solidFill>
                  <a:srgbClr val="FFFFFF"/>
                </a:solidFill>
              </a:rPr>
              <a:t>Send them on Teams to:</a:t>
            </a:r>
          </a:p>
          <a:p>
            <a:r>
              <a:rPr lang="en-US" sz="2000" dirty="0">
                <a:solidFill>
                  <a:srgbClr val="FFFFFF"/>
                </a:solidFill>
              </a:rPr>
              <a:t>Year 7: HPL Ambassadors</a:t>
            </a:r>
          </a:p>
          <a:p>
            <a:endParaRPr lang="en-US" sz="2000" dirty="0">
              <a:solidFill>
                <a:srgbClr val="FFFFFF"/>
              </a:solidFill>
            </a:endParaRPr>
          </a:p>
          <a:p>
            <a:r>
              <a:rPr lang="en-US" sz="2000" dirty="0">
                <a:solidFill>
                  <a:srgbClr val="FFFFFF"/>
                </a:solidFill>
              </a:rPr>
              <a:t>Year 8: HPL Helpers</a:t>
            </a:r>
          </a:p>
          <a:p>
            <a:endParaRPr lang="en-US" sz="2000" dirty="0">
              <a:solidFill>
                <a:srgbClr val="FFFFFF"/>
              </a:solidFill>
            </a:endParaRPr>
          </a:p>
          <a:p>
            <a:r>
              <a:rPr lang="en-US" sz="2000" dirty="0">
                <a:solidFill>
                  <a:srgbClr val="FFFFFF"/>
                </a:solidFill>
              </a:rPr>
              <a:t>Year 9: HPL Captains</a:t>
            </a:r>
          </a:p>
          <a:p>
            <a:r>
              <a:rPr lang="en-US" sz="2000" dirty="0">
                <a:solidFill>
                  <a:srgbClr val="FFFFFF"/>
                </a:solidFill>
              </a:rPr>
              <a:t>Or</a:t>
            </a:r>
          </a:p>
          <a:p>
            <a:r>
              <a:rPr lang="en-US" sz="2000" dirty="0">
                <a:solidFill>
                  <a:srgbClr val="FFFFFF"/>
                </a:solidFill>
              </a:rPr>
              <a:t>Elizabeth Husband</a:t>
            </a:r>
          </a:p>
        </p:txBody>
      </p:sp>
      <p:pic>
        <p:nvPicPr>
          <p:cNvPr id="15" name="Content Placeholder 4">
            <a:extLst>
              <a:ext uri="{FF2B5EF4-FFF2-40B4-BE49-F238E27FC236}">
                <a16:creationId xmlns:a16="http://schemas.microsoft.com/office/drawing/2014/main" id="{5CE59067-96FA-4E16-98F5-28FCD40615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0" y="5498516"/>
            <a:ext cx="1035586" cy="1239680"/>
          </a:xfrm>
          <a:prstGeom prst="rect">
            <a:avLst/>
          </a:prstGeom>
        </p:spPr>
      </p:pic>
    </p:spTree>
    <p:extLst>
      <p:ext uri="{BB962C8B-B14F-4D97-AF65-F5344CB8AC3E}">
        <p14:creationId xmlns:p14="http://schemas.microsoft.com/office/powerpoint/2010/main" val="347352682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91FACBF6-8D97-4297-AA16-55457931E0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630" y="546862"/>
            <a:ext cx="8702740" cy="5764275"/>
          </a:xfrm>
        </p:spPr>
      </p:pic>
    </p:spTree>
    <p:extLst>
      <p:ext uri="{BB962C8B-B14F-4D97-AF65-F5344CB8AC3E}">
        <p14:creationId xmlns:p14="http://schemas.microsoft.com/office/powerpoint/2010/main" val="300295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02A1-FCE3-4E79-9A6C-26148B3FAC01}"/>
              </a:ext>
            </a:extLst>
          </p:cNvPr>
          <p:cNvSpPr>
            <a:spLocks noGrp="1"/>
          </p:cNvSpPr>
          <p:nvPr>
            <p:ph type="ctrTitle"/>
          </p:nvPr>
        </p:nvSpPr>
        <p:spPr>
          <a:xfrm>
            <a:off x="745678" y="2465253"/>
            <a:ext cx="5946579" cy="1514185"/>
          </a:xfrm>
        </p:spPr>
        <p:txBody>
          <a:bodyPr vert="horz" lIns="91440" tIns="45720" rIns="91440" bIns="45720" rtlCol="0" anchor="t">
            <a:normAutofit/>
          </a:bodyPr>
          <a:lstStyle/>
          <a:p>
            <a:pPr algn="l"/>
            <a:r>
              <a:rPr lang="en-US" sz="4000" dirty="0">
                <a:solidFill>
                  <a:schemeClr val="tx2"/>
                </a:solidFill>
              </a:rPr>
              <a:t>HPL ideas for students, from students.</a:t>
            </a:r>
          </a:p>
        </p:txBody>
      </p:sp>
      <p:pic>
        <p:nvPicPr>
          <p:cNvPr id="6" name="Picture 5">
            <a:extLst>
              <a:ext uri="{FF2B5EF4-FFF2-40B4-BE49-F238E27FC236}">
                <a16:creationId xmlns:a16="http://schemas.microsoft.com/office/drawing/2014/main" id="{CE78F0F4-15BB-4458-BDD0-01C01B1089A8}"/>
              </a:ext>
            </a:extLst>
          </p:cNvPr>
          <p:cNvPicPr>
            <a:picLocks noChangeAspect="1"/>
          </p:cNvPicPr>
          <p:nvPr/>
        </p:nvPicPr>
        <p:blipFill>
          <a:blip r:embed="rId2"/>
          <a:stretch>
            <a:fillRect/>
          </a:stretch>
        </p:blipFill>
        <p:spPr>
          <a:xfrm>
            <a:off x="524076" y="115260"/>
            <a:ext cx="7532070" cy="790867"/>
          </a:xfrm>
          <a:prstGeom prst="rect">
            <a:avLst/>
          </a:prstGeom>
        </p:spPr>
      </p:pic>
      <p:pic>
        <p:nvPicPr>
          <p:cNvPr id="12" name="Picture 11">
            <a:extLst>
              <a:ext uri="{FF2B5EF4-FFF2-40B4-BE49-F238E27FC236}">
                <a16:creationId xmlns:a16="http://schemas.microsoft.com/office/drawing/2014/main" id="{944EE8AE-0CA1-4FAB-9F65-21C6F301F1C3}"/>
              </a:ext>
            </a:extLst>
          </p:cNvPr>
          <p:cNvPicPr>
            <a:picLocks noChangeAspect="1"/>
          </p:cNvPicPr>
          <p:nvPr/>
        </p:nvPicPr>
        <p:blipFill>
          <a:blip r:embed="rId3"/>
          <a:stretch>
            <a:fillRect/>
          </a:stretch>
        </p:blipFill>
        <p:spPr>
          <a:xfrm>
            <a:off x="7598641" y="5686778"/>
            <a:ext cx="3421939" cy="1150374"/>
          </a:xfrm>
          <a:prstGeom prst="rect">
            <a:avLst/>
          </a:prstGeom>
        </p:spPr>
      </p:pic>
      <p:pic>
        <p:nvPicPr>
          <p:cNvPr id="10" name="Picture 9">
            <a:extLst>
              <a:ext uri="{FF2B5EF4-FFF2-40B4-BE49-F238E27FC236}">
                <a16:creationId xmlns:a16="http://schemas.microsoft.com/office/drawing/2014/main" id="{1C273144-93C1-470F-B7BE-C95B4B810781}"/>
              </a:ext>
            </a:extLst>
          </p:cNvPr>
          <p:cNvPicPr>
            <a:picLocks noChangeAspect="1"/>
          </p:cNvPicPr>
          <p:nvPr/>
        </p:nvPicPr>
        <p:blipFill>
          <a:blip r:embed="rId4"/>
          <a:stretch>
            <a:fillRect/>
          </a:stretch>
        </p:blipFill>
        <p:spPr>
          <a:xfrm>
            <a:off x="10264140" y="115260"/>
            <a:ext cx="1752600" cy="895350"/>
          </a:xfrm>
          <a:prstGeom prst="rect">
            <a:avLst/>
          </a:prstGeom>
        </p:spPr>
      </p:pic>
      <p:sp>
        <p:nvSpPr>
          <p:cNvPr id="7" name="TextBox 6">
            <a:extLst>
              <a:ext uri="{FF2B5EF4-FFF2-40B4-BE49-F238E27FC236}">
                <a16:creationId xmlns:a16="http://schemas.microsoft.com/office/drawing/2014/main" id="{70213DD8-9710-41AA-9571-BF8E0AE0CC1F}"/>
              </a:ext>
            </a:extLst>
          </p:cNvPr>
          <p:cNvSpPr txBox="1"/>
          <p:nvPr/>
        </p:nvSpPr>
        <p:spPr>
          <a:xfrm>
            <a:off x="11020580" y="5938800"/>
            <a:ext cx="1746738" cy="646331"/>
          </a:xfrm>
          <a:prstGeom prst="rect">
            <a:avLst/>
          </a:prstGeom>
          <a:noFill/>
        </p:spPr>
        <p:txBody>
          <a:bodyPr wrap="square" rtlCol="0">
            <a:spAutoFit/>
          </a:bodyPr>
          <a:lstStyle/>
          <a:p>
            <a:pPr>
              <a:spcAft>
                <a:spcPts val="600"/>
              </a:spcAft>
            </a:pPr>
            <a:r>
              <a:rPr lang="en-GB" dirty="0"/>
              <a:t>Remote learning edition</a:t>
            </a:r>
          </a:p>
        </p:txBody>
      </p:sp>
    </p:spTree>
    <p:extLst>
      <p:ext uri="{BB962C8B-B14F-4D97-AF65-F5344CB8AC3E}">
        <p14:creationId xmlns:p14="http://schemas.microsoft.com/office/powerpoint/2010/main" val="177510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C1BB9-1804-4858-809C-E0F3A20296CB}"/>
              </a:ext>
            </a:extLst>
          </p:cNvPr>
          <p:cNvSpPr>
            <a:spLocks noGrp="1"/>
          </p:cNvSpPr>
          <p:nvPr>
            <p:ph type="title"/>
          </p:nvPr>
        </p:nvSpPr>
        <p:spPr/>
        <p:txBody>
          <a:bodyPr/>
          <a:lstStyle/>
          <a:p>
            <a:r>
              <a:rPr lang="en-GB" dirty="0"/>
              <a:t>We asked…. What ACP is most difficult to work on whilst learning remotely?</a:t>
            </a:r>
          </a:p>
        </p:txBody>
      </p:sp>
      <p:pic>
        <p:nvPicPr>
          <p:cNvPr id="5" name="Content Placeholder 4">
            <a:extLst>
              <a:ext uri="{FF2B5EF4-FFF2-40B4-BE49-F238E27FC236}">
                <a16:creationId xmlns:a16="http://schemas.microsoft.com/office/drawing/2014/main" id="{C30E55E7-1DDF-4AAE-8AE5-1C057E23DDAC}"/>
              </a:ext>
            </a:extLst>
          </p:cNvPr>
          <p:cNvPicPr>
            <a:picLocks noGrp="1" noChangeAspect="1"/>
          </p:cNvPicPr>
          <p:nvPr>
            <p:ph idx="1"/>
          </p:nvPr>
        </p:nvPicPr>
        <p:blipFill>
          <a:blip r:embed="rId2"/>
          <a:stretch>
            <a:fillRect/>
          </a:stretch>
        </p:blipFill>
        <p:spPr>
          <a:xfrm>
            <a:off x="838200" y="1690688"/>
            <a:ext cx="3253480" cy="3382757"/>
          </a:xfrm>
        </p:spPr>
      </p:pic>
      <p:pic>
        <p:nvPicPr>
          <p:cNvPr id="7" name="Picture 6">
            <a:extLst>
              <a:ext uri="{FF2B5EF4-FFF2-40B4-BE49-F238E27FC236}">
                <a16:creationId xmlns:a16="http://schemas.microsoft.com/office/drawing/2014/main" id="{D098DA1C-27A2-46FA-9014-DAECE813C2C0}"/>
              </a:ext>
            </a:extLst>
          </p:cNvPr>
          <p:cNvPicPr>
            <a:picLocks noChangeAspect="1"/>
          </p:cNvPicPr>
          <p:nvPr/>
        </p:nvPicPr>
        <p:blipFill>
          <a:blip r:embed="rId3"/>
          <a:stretch>
            <a:fillRect/>
          </a:stretch>
        </p:blipFill>
        <p:spPr>
          <a:xfrm>
            <a:off x="3590771" y="1690688"/>
            <a:ext cx="3402423" cy="3382756"/>
          </a:xfrm>
          <a:prstGeom prst="rect">
            <a:avLst/>
          </a:prstGeom>
        </p:spPr>
      </p:pic>
      <p:sp>
        <p:nvSpPr>
          <p:cNvPr id="8" name="TextBox 7">
            <a:extLst>
              <a:ext uri="{FF2B5EF4-FFF2-40B4-BE49-F238E27FC236}">
                <a16:creationId xmlns:a16="http://schemas.microsoft.com/office/drawing/2014/main" id="{3DDFB2E1-6B82-4AD3-A786-D4F45FC1B283}"/>
              </a:ext>
            </a:extLst>
          </p:cNvPr>
          <p:cNvSpPr txBox="1"/>
          <p:nvPr/>
        </p:nvSpPr>
        <p:spPr>
          <a:xfrm>
            <a:off x="6844251" y="1690688"/>
            <a:ext cx="5190433" cy="4708981"/>
          </a:xfrm>
          <a:prstGeom prst="rect">
            <a:avLst/>
          </a:prstGeom>
          <a:noFill/>
        </p:spPr>
        <p:txBody>
          <a:bodyPr wrap="square" rtlCol="0">
            <a:spAutoFit/>
          </a:bodyPr>
          <a:lstStyle/>
          <a:p>
            <a:r>
              <a:rPr lang="en-GB" sz="2000" dirty="0"/>
              <a:t>Creating and Analysing were identified as being most difficult to develop.</a:t>
            </a:r>
          </a:p>
          <a:p>
            <a:r>
              <a:rPr lang="en-GB" sz="2000" dirty="0"/>
              <a:t>Possible reasons for this:</a:t>
            </a:r>
          </a:p>
          <a:p>
            <a:pPr marL="285750" indent="-285750">
              <a:buFont typeface="Arial" panose="020B0604020202020204" pitchFamily="34" charset="0"/>
              <a:buChar char="•"/>
            </a:pPr>
            <a:r>
              <a:rPr lang="en-GB" sz="2000" dirty="0"/>
              <a:t>Students lacked confidence to ask for guidance when an analysing task was set.  The isolation makes it hard to think.</a:t>
            </a:r>
          </a:p>
          <a:p>
            <a:pPr marL="285750" indent="-285750">
              <a:buFont typeface="Arial" panose="020B0604020202020204" pitchFamily="34" charset="0"/>
              <a:buChar char="•"/>
            </a:pPr>
            <a:r>
              <a:rPr lang="en-GB" sz="2000" dirty="0"/>
              <a:t>Analysing when a new topic was introduced was most challenging.</a:t>
            </a:r>
          </a:p>
          <a:p>
            <a:pPr marL="285750" indent="-285750">
              <a:buFont typeface="Arial" panose="020B0604020202020204" pitchFamily="34" charset="0"/>
              <a:buChar char="•"/>
            </a:pPr>
            <a:r>
              <a:rPr lang="en-GB" sz="2000" dirty="0"/>
              <a:t>Lack of independent thinking skill added to barriers – with the confidence to trust their own judgement or be willing to ‘get it wrong’.</a:t>
            </a:r>
          </a:p>
          <a:p>
            <a:pPr marL="285750" indent="-285750">
              <a:buFont typeface="Arial" panose="020B0604020202020204" pitchFamily="34" charset="0"/>
              <a:buChar char="•"/>
            </a:pPr>
            <a:r>
              <a:rPr lang="en-GB" sz="2000" dirty="0"/>
              <a:t>Lack of time to generate ideas.</a:t>
            </a:r>
          </a:p>
          <a:p>
            <a:pPr marL="285750" indent="-285750">
              <a:buFont typeface="Arial" panose="020B0604020202020204" pitchFamily="34" charset="0"/>
              <a:buChar char="•"/>
            </a:pPr>
            <a:r>
              <a:rPr lang="en-GB" sz="2000" dirty="0"/>
              <a:t>Lack of resources required for some creative tasks.</a:t>
            </a:r>
          </a:p>
        </p:txBody>
      </p:sp>
    </p:spTree>
    <p:extLst>
      <p:ext uri="{BB962C8B-B14F-4D97-AF65-F5344CB8AC3E}">
        <p14:creationId xmlns:p14="http://schemas.microsoft.com/office/powerpoint/2010/main" val="170419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0612-02A5-4D4F-879B-36AB1B94826E}"/>
              </a:ext>
            </a:extLst>
          </p:cNvPr>
          <p:cNvSpPr>
            <a:spLocks noGrp="1"/>
          </p:cNvSpPr>
          <p:nvPr>
            <p:ph type="title"/>
          </p:nvPr>
        </p:nvSpPr>
        <p:spPr/>
        <p:txBody>
          <a:bodyPr/>
          <a:lstStyle/>
          <a:p>
            <a:r>
              <a:rPr lang="en-GB" dirty="0"/>
              <a:t>What can you do to improve your analytical thinking?</a:t>
            </a:r>
          </a:p>
        </p:txBody>
      </p:sp>
      <p:sp>
        <p:nvSpPr>
          <p:cNvPr id="3" name="Content Placeholder 2">
            <a:extLst>
              <a:ext uri="{FF2B5EF4-FFF2-40B4-BE49-F238E27FC236}">
                <a16:creationId xmlns:a16="http://schemas.microsoft.com/office/drawing/2014/main" id="{3A145811-57D3-4328-8AA8-9312DED7244E}"/>
              </a:ext>
            </a:extLst>
          </p:cNvPr>
          <p:cNvSpPr>
            <a:spLocks noGrp="1"/>
          </p:cNvSpPr>
          <p:nvPr>
            <p:ph idx="1"/>
          </p:nvPr>
        </p:nvSpPr>
        <p:spPr/>
        <p:txBody>
          <a:bodyPr/>
          <a:lstStyle/>
          <a:p>
            <a:pPr marL="457200" indent="-457200">
              <a:buFont typeface="Arial" panose="020B0604020202020204" pitchFamily="34" charset="0"/>
              <a:buChar char="•"/>
            </a:pPr>
            <a:r>
              <a:rPr lang="en-GB" dirty="0"/>
              <a:t>Privately chat with your teacher.  They are there to help.</a:t>
            </a:r>
          </a:p>
          <a:p>
            <a:pPr marL="457200" indent="-457200">
              <a:buFont typeface="Arial" panose="020B0604020202020204" pitchFamily="34" charset="0"/>
              <a:buChar char="•"/>
            </a:pPr>
            <a:r>
              <a:rPr lang="en-GB" dirty="0"/>
              <a:t>Talk to/contact a study buddy – a friend in the class or in another class.  If there is someone at home, maybe run some ideas past them.</a:t>
            </a:r>
          </a:p>
          <a:p>
            <a:pPr marL="457200" indent="-457200">
              <a:buFont typeface="Arial" panose="020B0604020202020204" pitchFamily="34" charset="0"/>
              <a:buChar char="•"/>
            </a:pPr>
            <a:r>
              <a:rPr lang="en-GB" dirty="0"/>
              <a:t>Suggest a break-out room or request some time to discuss the concept/theme/idea/character in the lesson.</a:t>
            </a:r>
          </a:p>
          <a:p>
            <a:pPr marL="457200" indent="-457200">
              <a:buFont typeface="Arial" panose="020B0604020202020204" pitchFamily="34" charset="0"/>
              <a:buChar char="•"/>
            </a:pPr>
            <a:r>
              <a:rPr lang="en-GB" dirty="0"/>
              <a:t>Be brave! Your interpretation or exploration may not be shared by others.  That’s okay. </a:t>
            </a:r>
          </a:p>
        </p:txBody>
      </p:sp>
      <p:pic>
        <p:nvPicPr>
          <p:cNvPr id="4" name="Picture 3">
            <a:extLst>
              <a:ext uri="{FF2B5EF4-FFF2-40B4-BE49-F238E27FC236}">
                <a16:creationId xmlns:a16="http://schemas.microsoft.com/office/drawing/2014/main" id="{6E283818-03AF-4D45-B080-3C9F65872367}"/>
              </a:ext>
            </a:extLst>
          </p:cNvPr>
          <p:cNvPicPr>
            <a:picLocks noChangeAspect="1"/>
          </p:cNvPicPr>
          <p:nvPr/>
        </p:nvPicPr>
        <p:blipFill>
          <a:blip r:embed="rId2"/>
          <a:stretch>
            <a:fillRect/>
          </a:stretch>
        </p:blipFill>
        <p:spPr>
          <a:xfrm>
            <a:off x="10869561" y="20314"/>
            <a:ext cx="1169270" cy="825367"/>
          </a:xfrm>
          <a:prstGeom prst="rect">
            <a:avLst/>
          </a:prstGeom>
        </p:spPr>
      </p:pic>
    </p:spTree>
    <p:extLst>
      <p:ext uri="{BB962C8B-B14F-4D97-AF65-F5344CB8AC3E}">
        <p14:creationId xmlns:p14="http://schemas.microsoft.com/office/powerpoint/2010/main" val="3467459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F810E-317C-4DFD-BB76-1492C73466AF}"/>
              </a:ext>
            </a:extLst>
          </p:cNvPr>
          <p:cNvSpPr>
            <a:spLocks noGrp="1"/>
          </p:cNvSpPr>
          <p:nvPr>
            <p:ph type="title"/>
          </p:nvPr>
        </p:nvSpPr>
        <p:spPr/>
        <p:txBody>
          <a:bodyPr/>
          <a:lstStyle/>
          <a:p>
            <a:r>
              <a:rPr lang="en-GB" dirty="0"/>
              <a:t>Analysing prompts…</a:t>
            </a:r>
          </a:p>
        </p:txBody>
      </p:sp>
      <p:pic>
        <p:nvPicPr>
          <p:cNvPr id="9" name="Content Placeholder 8">
            <a:extLst>
              <a:ext uri="{FF2B5EF4-FFF2-40B4-BE49-F238E27FC236}">
                <a16:creationId xmlns:a16="http://schemas.microsoft.com/office/drawing/2014/main" id="{C4EDB9D0-C0F8-480E-856E-21EFA674F186}"/>
              </a:ext>
            </a:extLst>
          </p:cNvPr>
          <p:cNvPicPr>
            <a:picLocks noGrp="1" noChangeAspect="1"/>
          </p:cNvPicPr>
          <p:nvPr>
            <p:ph idx="1"/>
          </p:nvPr>
        </p:nvPicPr>
        <p:blipFill>
          <a:blip r:embed="rId2"/>
          <a:stretch>
            <a:fillRect/>
          </a:stretch>
        </p:blipFill>
        <p:spPr>
          <a:xfrm>
            <a:off x="190207" y="1385759"/>
            <a:ext cx="12013990" cy="3333725"/>
          </a:xfrm>
        </p:spPr>
      </p:pic>
      <p:sp>
        <p:nvSpPr>
          <p:cNvPr id="10" name="Oval 9">
            <a:extLst>
              <a:ext uri="{FF2B5EF4-FFF2-40B4-BE49-F238E27FC236}">
                <a16:creationId xmlns:a16="http://schemas.microsoft.com/office/drawing/2014/main" id="{2F86FBE4-B844-42C5-8439-9D3F92FB1180}"/>
              </a:ext>
            </a:extLst>
          </p:cNvPr>
          <p:cNvSpPr/>
          <p:nvPr/>
        </p:nvSpPr>
        <p:spPr>
          <a:xfrm>
            <a:off x="5722375" y="928559"/>
            <a:ext cx="6791539" cy="4012150"/>
          </a:xfrm>
          <a:prstGeom prst="ellipse">
            <a:avLst/>
          </a:prstGeom>
          <a:noFill/>
          <a:ln w="57150">
            <a:solidFill>
              <a:srgbClr val="9985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C79398DA-6651-497C-9473-6F76F508EF70}"/>
              </a:ext>
            </a:extLst>
          </p:cNvPr>
          <p:cNvPicPr>
            <a:picLocks noChangeAspect="1"/>
          </p:cNvPicPr>
          <p:nvPr/>
        </p:nvPicPr>
        <p:blipFill>
          <a:blip r:embed="rId3"/>
          <a:stretch>
            <a:fillRect/>
          </a:stretch>
        </p:blipFill>
        <p:spPr>
          <a:xfrm>
            <a:off x="10692581" y="99066"/>
            <a:ext cx="1511616" cy="1069910"/>
          </a:xfrm>
          <a:prstGeom prst="rect">
            <a:avLst/>
          </a:prstGeom>
        </p:spPr>
      </p:pic>
    </p:spTree>
    <p:extLst>
      <p:ext uri="{BB962C8B-B14F-4D97-AF65-F5344CB8AC3E}">
        <p14:creationId xmlns:p14="http://schemas.microsoft.com/office/powerpoint/2010/main" val="208798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6D6E-FC4D-46DC-8FAA-C7067AC54EC2}"/>
              </a:ext>
            </a:extLst>
          </p:cNvPr>
          <p:cNvSpPr>
            <a:spLocks noGrp="1"/>
          </p:cNvSpPr>
          <p:nvPr>
            <p:ph type="title"/>
          </p:nvPr>
        </p:nvSpPr>
        <p:spPr/>
        <p:txBody>
          <a:bodyPr/>
          <a:lstStyle/>
          <a:p>
            <a:r>
              <a:rPr lang="en-GB" dirty="0"/>
              <a:t>How to improve your creative thinking.</a:t>
            </a:r>
          </a:p>
        </p:txBody>
      </p:sp>
      <p:sp>
        <p:nvSpPr>
          <p:cNvPr id="3" name="Content Placeholder 2">
            <a:extLst>
              <a:ext uri="{FF2B5EF4-FFF2-40B4-BE49-F238E27FC236}">
                <a16:creationId xmlns:a16="http://schemas.microsoft.com/office/drawing/2014/main" id="{05E1A2AE-862E-44E9-A273-6460DE11B1CB}"/>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GB" dirty="0"/>
              <a:t>Make notes, create a spider-diagram, use collages of ideas.</a:t>
            </a:r>
          </a:p>
          <a:p>
            <a:pPr marL="457200" indent="-457200">
              <a:buFont typeface="Arial" panose="020B0604020202020204" pitchFamily="34" charset="0"/>
              <a:buChar char="•"/>
            </a:pPr>
            <a:r>
              <a:rPr lang="en-GB" dirty="0"/>
              <a:t>Be open-minded.</a:t>
            </a:r>
          </a:p>
          <a:p>
            <a:pPr marL="457200" indent="-457200">
              <a:buFont typeface="Arial" panose="020B0604020202020204" pitchFamily="34" charset="0"/>
              <a:buChar char="•"/>
            </a:pPr>
            <a:r>
              <a:rPr lang="en-GB" dirty="0"/>
              <a:t>Ask to plan with someone else to help you </a:t>
            </a:r>
            <a:r>
              <a:rPr lang="en-GB"/>
              <a:t>get started.</a:t>
            </a:r>
            <a:endParaRPr lang="en-GB" dirty="0"/>
          </a:p>
          <a:p>
            <a:pPr marL="457200" indent="-457200">
              <a:buFont typeface="Arial" panose="020B0604020202020204" pitchFamily="34" charset="0"/>
              <a:buChar char="•"/>
            </a:pPr>
            <a:r>
              <a:rPr lang="en-GB" dirty="0"/>
              <a:t>Trust in yourself and your imagination.</a:t>
            </a:r>
          </a:p>
          <a:p>
            <a:pPr marL="457200" indent="-457200">
              <a:buFont typeface="Arial" panose="020B0604020202020204" pitchFamily="34" charset="0"/>
              <a:buChar char="•"/>
            </a:pPr>
            <a:r>
              <a:rPr lang="en-GB" dirty="0"/>
              <a:t>Use a different perspective – look at the issue/topic from a different point of view.  (Got to write a poem about ‘Snow’… write as if you are snow!)</a:t>
            </a:r>
          </a:p>
          <a:p>
            <a:pPr marL="457200" indent="-457200">
              <a:buFont typeface="Arial" panose="020B0604020202020204" pitchFamily="34" charset="0"/>
              <a:buChar char="•"/>
            </a:pPr>
            <a:r>
              <a:rPr lang="en-GB" dirty="0"/>
              <a:t>Not got the right resources?  Find a creative alternative! (Need a green felt tip and it has just run-out… what else is green? An old T-shirt? Food colouring? Cabbage?!!)</a:t>
            </a:r>
          </a:p>
          <a:p>
            <a:endParaRPr lang="en-GB" dirty="0"/>
          </a:p>
        </p:txBody>
      </p:sp>
      <p:pic>
        <p:nvPicPr>
          <p:cNvPr id="4" name="Picture 3">
            <a:extLst>
              <a:ext uri="{FF2B5EF4-FFF2-40B4-BE49-F238E27FC236}">
                <a16:creationId xmlns:a16="http://schemas.microsoft.com/office/drawing/2014/main" id="{8CCA1D4A-A12C-40F5-A5CB-A9EDCFF7F63B}"/>
              </a:ext>
            </a:extLst>
          </p:cNvPr>
          <p:cNvPicPr>
            <a:picLocks noChangeAspect="1"/>
          </p:cNvPicPr>
          <p:nvPr/>
        </p:nvPicPr>
        <p:blipFill>
          <a:blip r:embed="rId2"/>
          <a:stretch>
            <a:fillRect/>
          </a:stretch>
        </p:blipFill>
        <p:spPr>
          <a:xfrm>
            <a:off x="11025155" y="0"/>
            <a:ext cx="1166845" cy="974832"/>
          </a:xfrm>
          <a:prstGeom prst="rect">
            <a:avLst/>
          </a:prstGeom>
        </p:spPr>
      </p:pic>
    </p:spTree>
    <p:extLst>
      <p:ext uri="{BB962C8B-B14F-4D97-AF65-F5344CB8AC3E}">
        <p14:creationId xmlns:p14="http://schemas.microsoft.com/office/powerpoint/2010/main" val="2044658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0190-03D3-496B-8AE5-F33E87949CD8}"/>
              </a:ext>
            </a:extLst>
          </p:cNvPr>
          <p:cNvSpPr>
            <a:spLocks noGrp="1"/>
          </p:cNvSpPr>
          <p:nvPr>
            <p:ph type="title"/>
          </p:nvPr>
        </p:nvSpPr>
        <p:spPr/>
        <p:txBody>
          <a:bodyPr/>
          <a:lstStyle/>
          <a:p>
            <a:r>
              <a:rPr lang="en-GB" dirty="0"/>
              <a:t>Creating prompts…</a:t>
            </a:r>
          </a:p>
        </p:txBody>
      </p:sp>
      <p:pic>
        <p:nvPicPr>
          <p:cNvPr id="5" name="Content Placeholder 4">
            <a:extLst>
              <a:ext uri="{FF2B5EF4-FFF2-40B4-BE49-F238E27FC236}">
                <a16:creationId xmlns:a16="http://schemas.microsoft.com/office/drawing/2014/main" id="{B2B84834-BCAE-4EF6-BF8B-8C6AA6DE5C50}"/>
              </a:ext>
            </a:extLst>
          </p:cNvPr>
          <p:cNvPicPr>
            <a:picLocks noGrp="1" noChangeAspect="1"/>
          </p:cNvPicPr>
          <p:nvPr>
            <p:ph idx="1"/>
          </p:nvPr>
        </p:nvPicPr>
        <p:blipFill>
          <a:blip r:embed="rId2"/>
          <a:stretch>
            <a:fillRect/>
          </a:stretch>
        </p:blipFill>
        <p:spPr>
          <a:xfrm>
            <a:off x="529574" y="1436765"/>
            <a:ext cx="11744186" cy="4816551"/>
          </a:xfrm>
        </p:spPr>
      </p:pic>
      <p:sp>
        <p:nvSpPr>
          <p:cNvPr id="6" name="Oval 5">
            <a:extLst>
              <a:ext uri="{FF2B5EF4-FFF2-40B4-BE49-F238E27FC236}">
                <a16:creationId xmlns:a16="http://schemas.microsoft.com/office/drawing/2014/main" id="{4C840F87-C68C-4BD2-805D-BF76352A30EA}"/>
              </a:ext>
            </a:extLst>
          </p:cNvPr>
          <p:cNvSpPr/>
          <p:nvPr/>
        </p:nvSpPr>
        <p:spPr>
          <a:xfrm>
            <a:off x="6096000" y="1365428"/>
            <a:ext cx="6209071" cy="4055807"/>
          </a:xfrm>
          <a:prstGeom prst="ellipse">
            <a:avLst/>
          </a:prstGeom>
          <a:noFill/>
          <a:ln w="76200">
            <a:solidFill>
              <a:srgbClr val="998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0E44C3B-B4D6-4DEC-85EC-3E6C5FC86184}"/>
              </a:ext>
            </a:extLst>
          </p:cNvPr>
          <p:cNvPicPr>
            <a:picLocks noChangeAspect="1"/>
          </p:cNvPicPr>
          <p:nvPr/>
        </p:nvPicPr>
        <p:blipFill>
          <a:blip r:embed="rId3"/>
          <a:stretch>
            <a:fillRect/>
          </a:stretch>
        </p:blipFill>
        <p:spPr>
          <a:xfrm>
            <a:off x="10432096" y="68366"/>
            <a:ext cx="1586661" cy="1325564"/>
          </a:xfrm>
          <a:prstGeom prst="rect">
            <a:avLst/>
          </a:prstGeom>
        </p:spPr>
      </p:pic>
    </p:spTree>
    <p:extLst>
      <p:ext uri="{BB962C8B-B14F-4D97-AF65-F5344CB8AC3E}">
        <p14:creationId xmlns:p14="http://schemas.microsoft.com/office/powerpoint/2010/main" val="376917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60FCA6E-0894-46CD-BD49-5955A51E0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998546">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E78C6E4B-A1F1-4B6C-97EC-BE997495D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89DD7F17-7D8F-469C-9B2B-3022AF8E32AC}"/>
              </a:ext>
            </a:extLst>
          </p:cNvPr>
          <p:cNvSpPr>
            <a:spLocks noGrp="1"/>
          </p:cNvSpPr>
          <p:nvPr>
            <p:ph type="title"/>
          </p:nvPr>
        </p:nvSpPr>
        <p:spPr>
          <a:xfrm>
            <a:off x="1119534" y="5536046"/>
            <a:ext cx="5802656" cy="1096331"/>
          </a:xfrm>
        </p:spPr>
        <p:txBody>
          <a:bodyPr>
            <a:normAutofit fontScale="90000"/>
          </a:bodyPr>
          <a:lstStyle/>
          <a:p>
            <a:r>
              <a:rPr lang="en-US" sz="4000" b="1" dirty="0">
                <a:solidFill>
                  <a:schemeClr val="bg1"/>
                </a:solidFill>
              </a:rPr>
              <a:t>Want to be better at </a:t>
            </a:r>
            <a:r>
              <a:rPr lang="en-US" sz="4000" b="1" dirty="0" err="1">
                <a:solidFill>
                  <a:schemeClr val="bg1"/>
                </a:solidFill>
              </a:rPr>
              <a:t>analysing</a:t>
            </a:r>
            <a:r>
              <a:rPr lang="en-US" sz="4000" b="1" dirty="0">
                <a:solidFill>
                  <a:schemeClr val="bg1"/>
                </a:solidFill>
              </a:rPr>
              <a:t> or being creative?</a:t>
            </a:r>
            <a:endParaRPr lang="en-GB" sz="4000" dirty="0">
              <a:solidFill>
                <a:schemeClr val="bg1"/>
              </a:solidFill>
            </a:endParaRPr>
          </a:p>
        </p:txBody>
      </p:sp>
      <p:sp>
        <p:nvSpPr>
          <p:cNvPr id="9" name="Content Placeholder 8">
            <a:extLst>
              <a:ext uri="{FF2B5EF4-FFF2-40B4-BE49-F238E27FC236}">
                <a16:creationId xmlns:a16="http://schemas.microsoft.com/office/drawing/2014/main" id="{064A7E40-C5BB-456F-BE1B-1B1AA37984AA}"/>
              </a:ext>
            </a:extLst>
          </p:cNvPr>
          <p:cNvSpPr>
            <a:spLocks noGrp="1"/>
          </p:cNvSpPr>
          <p:nvPr>
            <p:ph idx="1"/>
          </p:nvPr>
        </p:nvSpPr>
        <p:spPr>
          <a:xfrm>
            <a:off x="601741" y="71637"/>
            <a:ext cx="5277950" cy="5080980"/>
          </a:xfrm>
        </p:spPr>
        <p:txBody>
          <a:bodyPr anchor="ctr">
            <a:normAutofit lnSpcReduction="10000"/>
          </a:bodyPr>
          <a:lstStyle/>
          <a:p>
            <a:pPr marL="0" indent="0">
              <a:buNone/>
            </a:pPr>
            <a:r>
              <a:rPr lang="en-US" sz="2000" dirty="0"/>
              <a:t>You don’t need to wait for a task to be given to you. Make </a:t>
            </a:r>
            <a:r>
              <a:rPr lang="en-US" sz="2000" dirty="0" err="1"/>
              <a:t>analysing</a:t>
            </a:r>
            <a:r>
              <a:rPr lang="en-US" sz="2000" dirty="0"/>
              <a:t> and creating part of your day, everyday.</a:t>
            </a:r>
          </a:p>
          <a:p>
            <a:pPr marL="0" indent="0">
              <a:buNone/>
            </a:pPr>
            <a:r>
              <a:rPr lang="en-US" sz="2000" dirty="0"/>
              <a:t>Question what you read. Question different ideas. </a:t>
            </a:r>
          </a:p>
          <a:p>
            <a:pPr marL="0" indent="0">
              <a:buNone/>
            </a:pPr>
            <a:r>
              <a:rPr lang="en-US" sz="2000" dirty="0"/>
              <a:t>Can you rely on that article?</a:t>
            </a:r>
          </a:p>
          <a:p>
            <a:pPr marL="0" indent="0">
              <a:buNone/>
            </a:pPr>
            <a:r>
              <a:rPr lang="en-US" sz="2000" dirty="0"/>
              <a:t>Is that opinion based on fact? </a:t>
            </a:r>
          </a:p>
          <a:p>
            <a:pPr marL="0" indent="0">
              <a:buNone/>
            </a:pPr>
            <a:r>
              <a:rPr lang="en-US" sz="2000" dirty="0"/>
              <a:t>Why did that event on the news happen?</a:t>
            </a:r>
          </a:p>
          <a:p>
            <a:pPr marL="0" indent="0">
              <a:buNone/>
            </a:pPr>
            <a:r>
              <a:rPr lang="en-US" sz="2000" dirty="0"/>
              <a:t>Be creative in any aspect of your life… write fiction or non-fiction, create art, take photographs, make a meal, design your garden, invent!</a:t>
            </a:r>
          </a:p>
          <a:p>
            <a:pPr marL="0" indent="0">
              <a:buNone/>
            </a:pPr>
            <a:endParaRPr lang="en-US" sz="2000" dirty="0"/>
          </a:p>
          <a:p>
            <a:pPr marL="0" indent="0">
              <a:buNone/>
            </a:pPr>
            <a:r>
              <a:rPr lang="en-US" sz="2000" dirty="0"/>
              <a:t>Be brave and share your thinking/creating with someone you trust.  </a:t>
            </a:r>
          </a:p>
        </p:txBody>
      </p:sp>
      <p:pic>
        <p:nvPicPr>
          <p:cNvPr id="10" name="Content Placeholder 4">
            <a:extLst>
              <a:ext uri="{FF2B5EF4-FFF2-40B4-BE49-F238E27FC236}">
                <a16:creationId xmlns:a16="http://schemas.microsoft.com/office/drawing/2014/main" id="{F2630201-3AF4-4DA0-A6BB-84D9A181E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8" y="5424243"/>
            <a:ext cx="1035586" cy="1239680"/>
          </a:xfrm>
          <a:prstGeom prst="rect">
            <a:avLst/>
          </a:prstGeom>
        </p:spPr>
      </p:pic>
      <p:pic>
        <p:nvPicPr>
          <p:cNvPr id="4" name="Picture 3">
            <a:extLst>
              <a:ext uri="{FF2B5EF4-FFF2-40B4-BE49-F238E27FC236}">
                <a16:creationId xmlns:a16="http://schemas.microsoft.com/office/drawing/2014/main" id="{D4669C27-61E5-4B1A-A967-AE6498B30EB0}"/>
              </a:ext>
            </a:extLst>
          </p:cNvPr>
          <p:cNvPicPr>
            <a:picLocks noChangeAspect="1"/>
          </p:cNvPicPr>
          <p:nvPr/>
        </p:nvPicPr>
        <p:blipFill>
          <a:blip r:embed="rId3"/>
          <a:stretch>
            <a:fillRect/>
          </a:stretch>
        </p:blipFill>
        <p:spPr>
          <a:xfrm>
            <a:off x="6312310" y="1111436"/>
            <a:ext cx="4476168" cy="3055162"/>
          </a:xfrm>
          <a:prstGeom prst="rect">
            <a:avLst/>
          </a:prstGeom>
        </p:spPr>
      </p:pic>
      <p:pic>
        <p:nvPicPr>
          <p:cNvPr id="8" name="Picture 7">
            <a:extLst>
              <a:ext uri="{FF2B5EF4-FFF2-40B4-BE49-F238E27FC236}">
                <a16:creationId xmlns:a16="http://schemas.microsoft.com/office/drawing/2014/main" id="{C204BE3C-4486-446B-A812-FAFF14418354}"/>
              </a:ext>
            </a:extLst>
          </p:cNvPr>
          <p:cNvPicPr>
            <a:picLocks noChangeAspect="1"/>
          </p:cNvPicPr>
          <p:nvPr/>
        </p:nvPicPr>
        <p:blipFill>
          <a:blip r:embed="rId4"/>
          <a:stretch>
            <a:fillRect/>
          </a:stretch>
        </p:blipFill>
        <p:spPr>
          <a:xfrm>
            <a:off x="10788478" y="0"/>
            <a:ext cx="1361032" cy="1137064"/>
          </a:xfrm>
          <a:prstGeom prst="rect">
            <a:avLst/>
          </a:prstGeom>
        </p:spPr>
      </p:pic>
      <p:pic>
        <p:nvPicPr>
          <p:cNvPr id="11" name="Picture 10">
            <a:extLst>
              <a:ext uri="{FF2B5EF4-FFF2-40B4-BE49-F238E27FC236}">
                <a16:creationId xmlns:a16="http://schemas.microsoft.com/office/drawing/2014/main" id="{0E02B222-AD2D-4B6F-8B03-02B64D5EA8A9}"/>
              </a:ext>
            </a:extLst>
          </p:cNvPr>
          <p:cNvPicPr>
            <a:picLocks noChangeAspect="1"/>
          </p:cNvPicPr>
          <p:nvPr/>
        </p:nvPicPr>
        <p:blipFill>
          <a:blip r:embed="rId5"/>
          <a:stretch>
            <a:fillRect/>
          </a:stretch>
        </p:blipFill>
        <p:spPr>
          <a:xfrm>
            <a:off x="10788478" y="1178590"/>
            <a:ext cx="1403522" cy="993402"/>
          </a:xfrm>
          <a:prstGeom prst="rect">
            <a:avLst/>
          </a:prstGeom>
        </p:spPr>
      </p:pic>
    </p:spTree>
    <p:extLst>
      <p:ext uri="{BB962C8B-B14F-4D97-AF65-F5344CB8AC3E}">
        <p14:creationId xmlns:p14="http://schemas.microsoft.com/office/powerpoint/2010/main" val="4041132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DF51-ABAB-4C45-95C6-38AB9D8315D9}"/>
              </a:ext>
            </a:extLst>
          </p:cNvPr>
          <p:cNvSpPr>
            <a:spLocks noGrp="1"/>
          </p:cNvSpPr>
          <p:nvPr>
            <p:ph type="title"/>
          </p:nvPr>
        </p:nvSpPr>
        <p:spPr/>
        <p:txBody>
          <a:bodyPr/>
          <a:lstStyle/>
          <a:p>
            <a:r>
              <a:rPr lang="en-GB" dirty="0"/>
              <a:t>What VAA are you struggling with?</a:t>
            </a:r>
          </a:p>
        </p:txBody>
      </p:sp>
      <p:pic>
        <p:nvPicPr>
          <p:cNvPr id="5" name="Content Placeholder 4">
            <a:extLst>
              <a:ext uri="{FF2B5EF4-FFF2-40B4-BE49-F238E27FC236}">
                <a16:creationId xmlns:a16="http://schemas.microsoft.com/office/drawing/2014/main" id="{40F8CA7D-B2FE-4906-A224-0C19C025278F}"/>
              </a:ext>
            </a:extLst>
          </p:cNvPr>
          <p:cNvPicPr>
            <a:picLocks noGrp="1" noChangeAspect="1"/>
          </p:cNvPicPr>
          <p:nvPr>
            <p:ph idx="1"/>
          </p:nvPr>
        </p:nvPicPr>
        <p:blipFill>
          <a:blip r:embed="rId2"/>
          <a:stretch>
            <a:fillRect/>
          </a:stretch>
        </p:blipFill>
        <p:spPr>
          <a:xfrm>
            <a:off x="838199" y="1690688"/>
            <a:ext cx="3084279" cy="2483106"/>
          </a:xfrm>
        </p:spPr>
      </p:pic>
      <p:pic>
        <p:nvPicPr>
          <p:cNvPr id="7" name="Picture 6">
            <a:extLst>
              <a:ext uri="{FF2B5EF4-FFF2-40B4-BE49-F238E27FC236}">
                <a16:creationId xmlns:a16="http://schemas.microsoft.com/office/drawing/2014/main" id="{AE588DE1-8D83-466C-BF6E-0D50E31D36A7}"/>
              </a:ext>
            </a:extLst>
          </p:cNvPr>
          <p:cNvPicPr>
            <a:picLocks noChangeAspect="1"/>
          </p:cNvPicPr>
          <p:nvPr/>
        </p:nvPicPr>
        <p:blipFill>
          <a:blip r:embed="rId3"/>
          <a:stretch>
            <a:fillRect/>
          </a:stretch>
        </p:blipFill>
        <p:spPr>
          <a:xfrm>
            <a:off x="3922477" y="1690688"/>
            <a:ext cx="2498155" cy="2483106"/>
          </a:xfrm>
          <a:prstGeom prst="rect">
            <a:avLst/>
          </a:prstGeom>
        </p:spPr>
      </p:pic>
      <p:sp>
        <p:nvSpPr>
          <p:cNvPr id="9" name="TextBox 8">
            <a:extLst>
              <a:ext uri="{FF2B5EF4-FFF2-40B4-BE49-F238E27FC236}">
                <a16:creationId xmlns:a16="http://schemas.microsoft.com/office/drawing/2014/main" id="{862F7038-692F-420B-9B79-C8191EBB372C}"/>
              </a:ext>
            </a:extLst>
          </p:cNvPr>
          <p:cNvSpPr txBox="1"/>
          <p:nvPr/>
        </p:nvSpPr>
        <p:spPr>
          <a:xfrm>
            <a:off x="6420632" y="1690688"/>
            <a:ext cx="4380271" cy="2585323"/>
          </a:xfrm>
          <a:prstGeom prst="rect">
            <a:avLst/>
          </a:prstGeom>
          <a:noFill/>
        </p:spPr>
        <p:txBody>
          <a:bodyPr wrap="square" rtlCol="0">
            <a:spAutoFit/>
          </a:bodyPr>
          <a:lstStyle/>
          <a:p>
            <a:r>
              <a:rPr lang="en-GB" dirty="0"/>
              <a:t>You said:</a:t>
            </a:r>
          </a:p>
          <a:p>
            <a:pPr marL="285750" indent="-285750">
              <a:buFont typeface="Arial" panose="020B0604020202020204" pitchFamily="34" charset="0"/>
              <a:buChar char="•"/>
            </a:pPr>
            <a:r>
              <a:rPr lang="en-GB" dirty="0"/>
              <a:t>It is difficult to be collaborative.</a:t>
            </a:r>
          </a:p>
          <a:p>
            <a:pPr marL="285750" indent="-285750">
              <a:buFont typeface="Arial" panose="020B0604020202020204" pitchFamily="34" charset="0"/>
              <a:buChar char="•"/>
            </a:pPr>
            <a:r>
              <a:rPr lang="en-GB" dirty="0"/>
              <a:t>Typing sometimes slows the work down.</a:t>
            </a:r>
          </a:p>
          <a:p>
            <a:pPr marL="285750" indent="-285750">
              <a:buFont typeface="Arial" panose="020B0604020202020204" pitchFamily="34" charset="0"/>
              <a:buChar char="•"/>
            </a:pPr>
            <a:r>
              <a:rPr lang="en-GB" dirty="0"/>
              <a:t>You feel limited by being isolated.</a:t>
            </a:r>
          </a:p>
          <a:p>
            <a:pPr marL="285750" indent="-285750">
              <a:buFont typeface="Arial" panose="020B0604020202020204" pitchFamily="34" charset="0"/>
              <a:buChar char="•"/>
            </a:pPr>
            <a:r>
              <a:rPr lang="en-GB" dirty="0"/>
              <a:t>It can be difficult to be confident when using chat because your idea are written there for others to see.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833486877"/>
      </p:ext>
    </p:extLst>
  </p:cSld>
  <p:clrMapOvr>
    <a:masterClrMapping/>
  </p:clrMapOvr>
</p:sld>
</file>

<file path=ppt/theme/theme1.xml><?xml version="1.0" encoding="utf-8"?>
<a:theme xmlns:a="http://schemas.openxmlformats.org/drawingml/2006/main" name="Office Theme">
  <a:themeElements>
    <a:clrScheme name="CCS Colours">
      <a:dk1>
        <a:srgbClr val="000000"/>
      </a:dk1>
      <a:lt1>
        <a:srgbClr val="FFFFFF"/>
      </a:lt1>
      <a:dk2>
        <a:srgbClr val="3C3522"/>
      </a:dk2>
      <a:lt2>
        <a:srgbClr val="E2E5E8"/>
      </a:lt2>
      <a:accent1>
        <a:srgbClr val="998546"/>
      </a:accent1>
      <a:accent2>
        <a:srgbClr val="B2A13B"/>
      </a:accent2>
      <a:accent3>
        <a:srgbClr val="DA2D29"/>
      </a:accent3>
      <a:accent4>
        <a:srgbClr val="7A0225"/>
      </a:accent4>
      <a:accent5>
        <a:srgbClr val="01509B"/>
      </a:accent5>
      <a:accent6>
        <a:srgbClr val="6594D8"/>
      </a:accent6>
      <a:hlink>
        <a:srgbClr val="5C85A7"/>
      </a:hlink>
      <a:folHlink>
        <a:srgbClr val="7F7F7F"/>
      </a:folHlink>
    </a:clrScheme>
    <a:fontScheme name="CCS fonts">
      <a:majorFont>
        <a:latin typeface="OPTILawrence"/>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Design">
  <a:themeElements>
    <a:clrScheme name="CCS Colours">
      <a:dk1>
        <a:srgbClr val="000000"/>
      </a:dk1>
      <a:lt1>
        <a:srgbClr val="FFFFFF"/>
      </a:lt1>
      <a:dk2>
        <a:srgbClr val="3C3522"/>
      </a:dk2>
      <a:lt2>
        <a:srgbClr val="E2E5E8"/>
      </a:lt2>
      <a:accent1>
        <a:srgbClr val="998546"/>
      </a:accent1>
      <a:accent2>
        <a:srgbClr val="B2A13B"/>
      </a:accent2>
      <a:accent3>
        <a:srgbClr val="DA2D29"/>
      </a:accent3>
      <a:accent4>
        <a:srgbClr val="7A0225"/>
      </a:accent4>
      <a:accent5>
        <a:srgbClr val="01509B"/>
      </a:accent5>
      <a:accent6>
        <a:srgbClr val="6594D8"/>
      </a:accent6>
      <a:hlink>
        <a:srgbClr val="5C85A7"/>
      </a:hlink>
      <a:folHlink>
        <a:srgbClr val="7F7F7F"/>
      </a:folHlink>
    </a:clrScheme>
    <a:fontScheme name="CCS fonts">
      <a:majorFont>
        <a:latin typeface="OPTILawrence"/>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65576D18F07B45AACD1DA43D0180BB" ma:contentTypeVersion="10" ma:contentTypeDescription="Create a new document." ma:contentTypeScope="" ma:versionID="bc1cddbcc4267ff2ff61b5aa5804921c">
  <xsd:schema xmlns:xsd="http://www.w3.org/2001/XMLSchema" xmlns:xs="http://www.w3.org/2001/XMLSchema" xmlns:p="http://schemas.microsoft.com/office/2006/metadata/properties" xmlns:ns2="49be1582-01cb-402f-b61d-49502c721104" targetNamespace="http://schemas.microsoft.com/office/2006/metadata/properties" ma:root="true" ma:fieldsID="7bb6940ba75fa01a08084482895f3f78" ns2:_="">
    <xsd:import namespace="49be1582-01cb-402f-b61d-49502c721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1582-01cb-402f-b61d-49502c721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1798D9-0440-41F0-B3FB-4B8BAF30BB80}"/>
</file>

<file path=customXml/itemProps2.xml><?xml version="1.0" encoding="utf-8"?>
<ds:datastoreItem xmlns:ds="http://schemas.openxmlformats.org/officeDocument/2006/customXml" ds:itemID="{A017F5DB-857B-43A7-ABF9-F53917777908}">
  <ds:schemaRefs>
    <ds:schemaRef ds:uri="http://purl.org/dc/elements/1.1/"/>
    <ds:schemaRef ds:uri="http://schemas.microsoft.com/office/2006/metadata/properties"/>
    <ds:schemaRef ds:uri="http://purl.org/dc/terms/"/>
    <ds:schemaRef ds:uri="http://schemas.openxmlformats.org/package/2006/metadata/core-properties"/>
    <ds:schemaRef ds:uri="f6bdff69-7a5b-4d3c-83f5-69ce08c5eb62"/>
    <ds:schemaRef ds:uri="http://schemas.microsoft.com/office/2006/documentManagement/types"/>
    <ds:schemaRef ds:uri="http://schemas.microsoft.com/office/infopath/2007/PartnerControls"/>
    <ds:schemaRef ds:uri="cf73a52e-e824-48c2-9b80-39472f80f5bc"/>
    <ds:schemaRef ds:uri="http://www.w3.org/XML/1998/namespace"/>
    <ds:schemaRef ds:uri="http://purl.org/dc/dcmitype/"/>
  </ds:schemaRefs>
</ds:datastoreItem>
</file>

<file path=customXml/itemProps3.xml><?xml version="1.0" encoding="utf-8"?>
<ds:datastoreItem xmlns:ds="http://schemas.openxmlformats.org/officeDocument/2006/customXml" ds:itemID="{EA045632-E6AB-4DD5-A9E5-AD0605613A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216</TotalTime>
  <Words>667</Words>
  <Application>Microsoft Office PowerPoint</Application>
  <PresentationFormat>Widescreen</PresentationFormat>
  <Paragraphs>59</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OPTILawrence</vt:lpstr>
      <vt:lpstr>Segoe UI</vt:lpstr>
      <vt:lpstr>Office Theme</vt:lpstr>
      <vt:lpstr>Custom Design</vt:lpstr>
      <vt:lpstr>HPL – student forum</vt:lpstr>
      <vt:lpstr>HPL ideas for students, from students.</vt:lpstr>
      <vt:lpstr>We asked…. What ACP is most difficult to work on whilst learning remotely?</vt:lpstr>
      <vt:lpstr>What can you do to improve your analytical thinking?</vt:lpstr>
      <vt:lpstr>Analysing prompts…</vt:lpstr>
      <vt:lpstr>How to improve your creative thinking.</vt:lpstr>
      <vt:lpstr>Creating prompts…</vt:lpstr>
      <vt:lpstr>Want to be better at analysing or being creative?</vt:lpstr>
      <vt:lpstr>What VAA are you struggling with?</vt:lpstr>
      <vt:lpstr>How to improve your empathetic behaviours.</vt:lpstr>
      <vt:lpstr>To share more ideas…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Innes</dc:creator>
  <cp:lastModifiedBy>Elizabeth Husband</cp:lastModifiedBy>
  <cp:revision>6</cp:revision>
  <dcterms:created xsi:type="dcterms:W3CDTF">2020-02-06T11:19:20Z</dcterms:created>
  <dcterms:modified xsi:type="dcterms:W3CDTF">2021-02-08T14:14:32Z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0x0101009965576D18F07B45AACD1DA43D0180BB</vt:lpwstr>
  </property>
</Properties>
</file>