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CA"/>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3DA9F-5A1E-4F82-AFA2-BAD19BFDB69A}" v="8" dt="2021-05-24T13:59:00.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0" autoAdjust="0"/>
    <p:restoredTop sz="94660"/>
  </p:normalViewPr>
  <p:slideViewPr>
    <p:cSldViewPr snapToGrid="0">
      <p:cViewPr varScale="1">
        <p:scale>
          <a:sx n="87" d="100"/>
          <a:sy n="87" d="100"/>
        </p:scale>
        <p:origin x="2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4211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790895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21523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564945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189141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57375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882701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6164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0550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5698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0250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730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8500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1671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2717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0495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604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6FA2B21-3FCD-4721-B95C-427943F61125}" type="datetime1">
              <a:rPr lang="en-US" smtClean="0"/>
              <a:t>11/2/2021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74095847"/>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avlxyz/4443227990/" TargetMode="External"/><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flickr.com/photos/pennstatelive/8389156395/" TargetMode="External"/><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google.co.uk/imgres?imgurl=https%3A%2F%2Fhips.hearstapps.com%2Fhmg-prod.s3.amazonaws.com%2Fimages%2Fanna-victoria-squat-1548705288.jpg%3Fcrop%3D1.00xw%3A1.00xh%3B0%2C0%26resize%3D480%3A*&amp;imgrefurl=https%3A%2F%2Fwww.womenshealthmag.com%2Ffitness%2Fa19904135%2Ftypes-of-squats%2F&amp;tbnid=T8_Th8ICrvjxsM&amp;vet=12ahUKEwjtpubV4qPoAhWR0oUKHdaGCAoQMygCegUIARCUAg..i&amp;docid=53mXZYyEny1itM&amp;w=480&amp;h=480&amp;q=squats&amp;safe=strict&amp;ved=2ahUKEwjtpubV4qPoAhWR0oUKHdaGCAoQMygCegUIARCUAg"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pixabay.com/en/nature-tree-isolated-chestnut-3332730/" TargetMode="External"/><Relationship Id="rId7" Type="http://schemas.openxmlformats.org/officeDocument/2006/relationships/hyperlink" Target="https://commons.wikimedia.org/wiki/File:Man_Jogging_Cartoon.svg"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commons.wikimedia.org/wiki/File:Man_Walking_Cartoon_Vector.svg" TargetMode="External"/><Relationship Id="rId4" Type="http://schemas.openxmlformats.org/officeDocument/2006/relationships/image" Target="../media/image34.png"/><Relationship Id="rId9" Type="http://schemas.openxmlformats.org/officeDocument/2006/relationships/hyperlink" Target="https://pixabay.com/fr/escargot-fus%C3%A9e-exc%C3%A8s-de-vitesse-1518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5AE08C-A6C3-4B0A-ABD6-6896EE40C863}"/>
              </a:ext>
            </a:extLst>
          </p:cNvPr>
          <p:cNvPicPr>
            <a:picLocks noChangeAspect="1"/>
          </p:cNvPicPr>
          <p:nvPr/>
        </p:nvPicPr>
        <p:blipFill rotWithShape="1">
          <a:blip r:embed="rId3"/>
          <a:srcRect t="5899" b="9831"/>
          <a:stretch/>
        </p:blipFill>
        <p:spPr>
          <a:xfrm>
            <a:off x="20" y="10"/>
            <a:ext cx="12191979" cy="6857990"/>
          </a:xfrm>
          <a:prstGeom prst="rect">
            <a:avLst/>
          </a:prstGeom>
        </p:spPr>
      </p:pic>
      <p:sp useBgFill="1">
        <p:nvSpPr>
          <p:cNvPr id="20"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2336CA3-B4AF-4F09-AA27-CF5388188089}"/>
              </a:ext>
            </a:extLst>
          </p:cNvPr>
          <p:cNvSpPr>
            <a:spLocks noGrp="1"/>
          </p:cNvSpPr>
          <p:nvPr>
            <p:ph type="ctrTitle"/>
          </p:nvPr>
        </p:nvSpPr>
        <p:spPr>
          <a:xfrm>
            <a:off x="2480733" y="2074339"/>
            <a:ext cx="7219954" cy="1828801"/>
          </a:xfrm>
        </p:spPr>
        <p:txBody>
          <a:bodyPr>
            <a:normAutofit/>
          </a:bodyPr>
          <a:lstStyle/>
          <a:p>
            <a:r>
              <a:rPr lang="en-GB" sz="4800" dirty="0"/>
              <a:t>PEP Coursework</a:t>
            </a:r>
            <a:br>
              <a:rPr lang="en-GB" sz="4800" dirty="0"/>
            </a:br>
            <a:r>
              <a:rPr lang="en-GB" sz="4800" dirty="0"/>
              <a:t>Pollyanna Hawkes</a:t>
            </a:r>
          </a:p>
        </p:txBody>
      </p:sp>
      <p:sp>
        <p:nvSpPr>
          <p:cNvPr id="3" name="Subtitle 2">
            <a:extLst>
              <a:ext uri="{FF2B5EF4-FFF2-40B4-BE49-F238E27FC236}">
                <a16:creationId xmlns:a16="http://schemas.microsoft.com/office/drawing/2014/main" id="{07C9F58F-76EF-41A9-B26B-7469483D0B6F}"/>
              </a:ext>
            </a:extLst>
          </p:cNvPr>
          <p:cNvSpPr>
            <a:spLocks noGrp="1"/>
          </p:cNvSpPr>
          <p:nvPr>
            <p:ph type="subTitle" idx="1"/>
          </p:nvPr>
        </p:nvSpPr>
        <p:spPr>
          <a:xfrm>
            <a:off x="2480733" y="3903138"/>
            <a:ext cx="7219954" cy="1049867"/>
          </a:xfrm>
        </p:spPr>
        <p:txBody>
          <a:bodyPr>
            <a:normAutofit/>
          </a:bodyPr>
          <a:lstStyle/>
          <a:p>
            <a:pPr>
              <a:spcAft>
                <a:spcPts val="600"/>
              </a:spcAft>
            </a:pPr>
            <a:r>
              <a:rPr lang="en-GB" dirty="0">
                <a:solidFill>
                  <a:srgbClr val="FB72A1"/>
                </a:solidFill>
              </a:rPr>
              <a:t>Centre number – 27211</a:t>
            </a:r>
          </a:p>
          <a:p>
            <a:pPr>
              <a:spcAft>
                <a:spcPts val="600"/>
              </a:spcAft>
            </a:pPr>
            <a:r>
              <a:rPr lang="en-GB" dirty="0">
                <a:solidFill>
                  <a:srgbClr val="FB72A1"/>
                </a:solidFill>
              </a:rPr>
              <a:t>Candidate number - 6610 </a:t>
            </a:r>
          </a:p>
        </p:txBody>
      </p:sp>
    </p:spTree>
    <p:extLst>
      <p:ext uri="{BB962C8B-B14F-4D97-AF65-F5344CB8AC3E}">
        <p14:creationId xmlns:p14="http://schemas.microsoft.com/office/powerpoint/2010/main" val="354021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E990-C4E5-46AA-866A-B0B6458C5A7F}"/>
              </a:ext>
            </a:extLst>
          </p:cNvPr>
          <p:cNvSpPr>
            <a:spLocks noGrp="1"/>
          </p:cNvSpPr>
          <p:nvPr>
            <p:ph type="title"/>
          </p:nvPr>
        </p:nvSpPr>
        <p:spPr>
          <a:xfrm>
            <a:off x="919119" y="0"/>
            <a:ext cx="10353762" cy="970450"/>
          </a:xfrm>
        </p:spPr>
        <p:txBody>
          <a:bodyPr>
            <a:normAutofit fontScale="90000"/>
          </a:bodyPr>
          <a:lstStyle/>
          <a:p>
            <a:r>
              <a:rPr lang="en-GB" dirty="0">
                <a:solidFill>
                  <a:schemeClr val="tx1"/>
                </a:solidFill>
              </a:rPr>
              <a:t>Appendix B – Circuit</a:t>
            </a:r>
            <a:br>
              <a:rPr lang="en-GB" dirty="0">
                <a:solidFill>
                  <a:schemeClr val="tx1"/>
                </a:solidFill>
              </a:rPr>
            </a:br>
            <a:r>
              <a:rPr lang="en-GB" sz="2200" dirty="0">
                <a:solidFill>
                  <a:schemeClr val="tx1"/>
                </a:solidFill>
              </a:rPr>
              <a:t>Focus – Flexibility</a:t>
            </a:r>
            <a:endParaRPr lang="en-GB" dirty="0">
              <a:solidFill>
                <a:schemeClr val="tx1"/>
              </a:solidFill>
            </a:endParaRPr>
          </a:p>
        </p:txBody>
      </p:sp>
      <p:sp>
        <p:nvSpPr>
          <p:cNvPr id="19" name="TextBox 18">
            <a:extLst>
              <a:ext uri="{FF2B5EF4-FFF2-40B4-BE49-F238E27FC236}">
                <a16:creationId xmlns:a16="http://schemas.microsoft.com/office/drawing/2014/main" id="{F1F919C2-B72F-4C93-A2EA-AEAE3F1E18AF}"/>
              </a:ext>
            </a:extLst>
          </p:cNvPr>
          <p:cNvSpPr txBox="1"/>
          <p:nvPr/>
        </p:nvSpPr>
        <p:spPr>
          <a:xfrm>
            <a:off x="88375" y="50307"/>
            <a:ext cx="1325799" cy="1477328"/>
          </a:xfrm>
          <a:prstGeom prst="rect">
            <a:avLst/>
          </a:prstGeom>
          <a:noFill/>
          <a:ln>
            <a:solidFill>
              <a:schemeClr val="tx1"/>
            </a:solidFill>
          </a:ln>
        </p:spPr>
        <p:txBody>
          <a:bodyPr wrap="square" rtlCol="0">
            <a:spAutoFit/>
          </a:bodyPr>
          <a:lstStyle/>
          <a:p>
            <a:r>
              <a:rPr lang="en-GB" dirty="0"/>
              <a:t>1) Calf raises with feet in first position by a wall</a:t>
            </a:r>
          </a:p>
        </p:txBody>
      </p:sp>
      <p:sp>
        <p:nvSpPr>
          <p:cNvPr id="20" name="TextBox 19">
            <a:extLst>
              <a:ext uri="{FF2B5EF4-FFF2-40B4-BE49-F238E27FC236}">
                <a16:creationId xmlns:a16="http://schemas.microsoft.com/office/drawing/2014/main" id="{7262CB29-9166-4D93-8E51-4A85FCF312FD}"/>
              </a:ext>
            </a:extLst>
          </p:cNvPr>
          <p:cNvSpPr txBox="1"/>
          <p:nvPr/>
        </p:nvSpPr>
        <p:spPr>
          <a:xfrm>
            <a:off x="82591" y="1539567"/>
            <a:ext cx="1325799" cy="1477328"/>
          </a:xfrm>
          <a:prstGeom prst="rect">
            <a:avLst/>
          </a:prstGeom>
          <a:noFill/>
          <a:ln>
            <a:solidFill>
              <a:schemeClr val="tx1"/>
            </a:solidFill>
          </a:ln>
        </p:spPr>
        <p:txBody>
          <a:bodyPr wrap="square" rtlCol="0">
            <a:spAutoFit/>
          </a:bodyPr>
          <a:lstStyle/>
          <a:p>
            <a:r>
              <a:rPr lang="en-GB" dirty="0"/>
              <a:t>2) Lie down with legs up the wall and back up</a:t>
            </a:r>
          </a:p>
        </p:txBody>
      </p:sp>
      <p:sp>
        <p:nvSpPr>
          <p:cNvPr id="21" name="TextBox 20">
            <a:extLst>
              <a:ext uri="{FF2B5EF4-FFF2-40B4-BE49-F238E27FC236}">
                <a16:creationId xmlns:a16="http://schemas.microsoft.com/office/drawing/2014/main" id="{E8DA31BF-D5FB-4CF7-BE63-0D88E230BB40}"/>
              </a:ext>
            </a:extLst>
          </p:cNvPr>
          <p:cNvSpPr txBox="1"/>
          <p:nvPr/>
        </p:nvSpPr>
        <p:spPr>
          <a:xfrm>
            <a:off x="82591" y="3026922"/>
            <a:ext cx="2208463" cy="923330"/>
          </a:xfrm>
          <a:prstGeom prst="rect">
            <a:avLst/>
          </a:prstGeom>
          <a:noFill/>
          <a:ln>
            <a:solidFill>
              <a:schemeClr val="tx1"/>
            </a:solidFill>
          </a:ln>
        </p:spPr>
        <p:txBody>
          <a:bodyPr wrap="square" rtlCol="0">
            <a:spAutoFit/>
          </a:bodyPr>
          <a:lstStyle/>
          <a:p>
            <a:r>
              <a:rPr lang="en-GB" dirty="0"/>
              <a:t>3) Pike stretch, walking hands forward.</a:t>
            </a:r>
          </a:p>
        </p:txBody>
      </p:sp>
      <p:sp>
        <p:nvSpPr>
          <p:cNvPr id="22" name="TextBox 21">
            <a:extLst>
              <a:ext uri="{FF2B5EF4-FFF2-40B4-BE49-F238E27FC236}">
                <a16:creationId xmlns:a16="http://schemas.microsoft.com/office/drawing/2014/main" id="{25E3AD6C-C9AE-4823-AD96-8AEB97D86B5F}"/>
              </a:ext>
            </a:extLst>
          </p:cNvPr>
          <p:cNvSpPr txBox="1"/>
          <p:nvPr/>
        </p:nvSpPr>
        <p:spPr>
          <a:xfrm>
            <a:off x="2287557" y="3014374"/>
            <a:ext cx="1325799" cy="923330"/>
          </a:xfrm>
          <a:prstGeom prst="rect">
            <a:avLst/>
          </a:prstGeom>
          <a:noFill/>
          <a:ln>
            <a:solidFill>
              <a:schemeClr val="tx1"/>
            </a:solidFill>
          </a:ln>
        </p:spPr>
        <p:txBody>
          <a:bodyPr wrap="square" rtlCol="0">
            <a:spAutoFit/>
          </a:bodyPr>
          <a:lstStyle/>
          <a:p>
            <a:r>
              <a:rPr lang="en-GB" dirty="0"/>
              <a:t>4) Kneeling lunge pulse (left)</a:t>
            </a:r>
          </a:p>
        </p:txBody>
      </p:sp>
      <p:sp>
        <p:nvSpPr>
          <p:cNvPr id="23" name="TextBox 22">
            <a:extLst>
              <a:ext uri="{FF2B5EF4-FFF2-40B4-BE49-F238E27FC236}">
                <a16:creationId xmlns:a16="http://schemas.microsoft.com/office/drawing/2014/main" id="{344C3B92-B37F-4E8E-B2D6-C58DA97FE2F8}"/>
              </a:ext>
            </a:extLst>
          </p:cNvPr>
          <p:cNvSpPr txBox="1"/>
          <p:nvPr/>
        </p:nvSpPr>
        <p:spPr>
          <a:xfrm>
            <a:off x="4063999" y="3312100"/>
            <a:ext cx="2506469" cy="923330"/>
          </a:xfrm>
          <a:prstGeom prst="rect">
            <a:avLst/>
          </a:prstGeom>
          <a:noFill/>
          <a:ln>
            <a:solidFill>
              <a:schemeClr val="tx1"/>
            </a:solidFill>
          </a:ln>
        </p:spPr>
        <p:txBody>
          <a:bodyPr wrap="square" rtlCol="0">
            <a:spAutoFit/>
          </a:bodyPr>
          <a:lstStyle/>
          <a:p>
            <a:r>
              <a:rPr lang="en-GB" dirty="0"/>
              <a:t>8) Triangle with rocks forward and backwards (right)</a:t>
            </a:r>
          </a:p>
        </p:txBody>
      </p:sp>
      <p:sp>
        <p:nvSpPr>
          <p:cNvPr id="24" name="TextBox 23">
            <a:extLst>
              <a:ext uri="{FF2B5EF4-FFF2-40B4-BE49-F238E27FC236}">
                <a16:creationId xmlns:a16="http://schemas.microsoft.com/office/drawing/2014/main" id="{F55D5018-14D4-458A-9EA4-7EF7C56EC8D9}"/>
              </a:ext>
            </a:extLst>
          </p:cNvPr>
          <p:cNvSpPr txBox="1"/>
          <p:nvPr/>
        </p:nvSpPr>
        <p:spPr>
          <a:xfrm>
            <a:off x="6570468" y="3318106"/>
            <a:ext cx="1772945" cy="923330"/>
          </a:xfrm>
          <a:prstGeom prst="rect">
            <a:avLst/>
          </a:prstGeom>
          <a:noFill/>
          <a:ln>
            <a:solidFill>
              <a:schemeClr val="tx1"/>
            </a:solidFill>
          </a:ln>
        </p:spPr>
        <p:txBody>
          <a:bodyPr wrap="square" rtlCol="0">
            <a:spAutoFit/>
          </a:bodyPr>
          <a:lstStyle/>
          <a:p>
            <a:r>
              <a:rPr lang="en-GB" dirty="0"/>
              <a:t>9) Low lunge with elbows down (left) </a:t>
            </a:r>
          </a:p>
        </p:txBody>
      </p:sp>
      <p:sp>
        <p:nvSpPr>
          <p:cNvPr id="25" name="TextBox 24">
            <a:extLst>
              <a:ext uri="{FF2B5EF4-FFF2-40B4-BE49-F238E27FC236}">
                <a16:creationId xmlns:a16="http://schemas.microsoft.com/office/drawing/2014/main" id="{6DB2CD08-3203-4425-A06C-73FC3CBD42F6}"/>
              </a:ext>
            </a:extLst>
          </p:cNvPr>
          <p:cNvSpPr txBox="1"/>
          <p:nvPr/>
        </p:nvSpPr>
        <p:spPr>
          <a:xfrm>
            <a:off x="6570467" y="1451691"/>
            <a:ext cx="1772945" cy="923330"/>
          </a:xfrm>
          <a:prstGeom prst="rect">
            <a:avLst/>
          </a:prstGeom>
          <a:noFill/>
          <a:ln>
            <a:solidFill>
              <a:schemeClr val="tx1"/>
            </a:solidFill>
          </a:ln>
        </p:spPr>
        <p:txBody>
          <a:bodyPr wrap="square" rtlCol="0">
            <a:spAutoFit/>
          </a:bodyPr>
          <a:lstStyle/>
          <a:p>
            <a:r>
              <a:rPr lang="en-GB" dirty="0"/>
              <a:t>11) Lie on back, pull leg over to the left</a:t>
            </a:r>
          </a:p>
        </p:txBody>
      </p:sp>
      <p:sp>
        <p:nvSpPr>
          <p:cNvPr id="26" name="TextBox 25">
            <a:extLst>
              <a:ext uri="{FF2B5EF4-FFF2-40B4-BE49-F238E27FC236}">
                <a16:creationId xmlns:a16="http://schemas.microsoft.com/office/drawing/2014/main" id="{E2A85845-CC6F-4D12-8641-04FE6EAB9D5C}"/>
              </a:ext>
            </a:extLst>
          </p:cNvPr>
          <p:cNvSpPr txBox="1"/>
          <p:nvPr/>
        </p:nvSpPr>
        <p:spPr>
          <a:xfrm>
            <a:off x="8890220" y="1438346"/>
            <a:ext cx="2506469" cy="923330"/>
          </a:xfrm>
          <a:prstGeom prst="rect">
            <a:avLst/>
          </a:prstGeom>
          <a:noFill/>
          <a:ln>
            <a:solidFill>
              <a:schemeClr val="tx1"/>
            </a:solidFill>
          </a:ln>
        </p:spPr>
        <p:txBody>
          <a:bodyPr wrap="square" rtlCol="0">
            <a:spAutoFit/>
          </a:bodyPr>
          <a:lstStyle/>
          <a:p>
            <a:r>
              <a:rPr lang="en-GB" dirty="0"/>
              <a:t>13) Box splits reaching over each leg and then in the middle</a:t>
            </a:r>
          </a:p>
        </p:txBody>
      </p:sp>
      <p:sp>
        <p:nvSpPr>
          <p:cNvPr id="27" name="TextBox 26">
            <a:extLst>
              <a:ext uri="{FF2B5EF4-FFF2-40B4-BE49-F238E27FC236}">
                <a16:creationId xmlns:a16="http://schemas.microsoft.com/office/drawing/2014/main" id="{0922C0B9-F6B8-4E0F-852C-973513987A4A}"/>
              </a:ext>
            </a:extLst>
          </p:cNvPr>
          <p:cNvSpPr txBox="1"/>
          <p:nvPr/>
        </p:nvSpPr>
        <p:spPr>
          <a:xfrm>
            <a:off x="6570468" y="2391773"/>
            <a:ext cx="1772945" cy="923330"/>
          </a:xfrm>
          <a:prstGeom prst="rect">
            <a:avLst/>
          </a:prstGeom>
          <a:noFill/>
          <a:ln>
            <a:solidFill>
              <a:schemeClr val="tx1"/>
            </a:solidFill>
          </a:ln>
        </p:spPr>
        <p:txBody>
          <a:bodyPr wrap="square" rtlCol="0">
            <a:spAutoFit/>
          </a:bodyPr>
          <a:lstStyle/>
          <a:p>
            <a:r>
              <a:rPr lang="en-GB" dirty="0"/>
              <a:t>10) Low lunge with elbows down (right)</a:t>
            </a:r>
          </a:p>
        </p:txBody>
      </p:sp>
      <p:sp>
        <p:nvSpPr>
          <p:cNvPr id="28" name="TextBox 27">
            <a:extLst>
              <a:ext uri="{FF2B5EF4-FFF2-40B4-BE49-F238E27FC236}">
                <a16:creationId xmlns:a16="http://schemas.microsoft.com/office/drawing/2014/main" id="{B7C02B2C-F2A1-4C55-A378-070F8B62A7D6}"/>
              </a:ext>
            </a:extLst>
          </p:cNvPr>
          <p:cNvSpPr txBox="1"/>
          <p:nvPr/>
        </p:nvSpPr>
        <p:spPr>
          <a:xfrm>
            <a:off x="7212250" y="792015"/>
            <a:ext cx="2271426" cy="646331"/>
          </a:xfrm>
          <a:prstGeom prst="rect">
            <a:avLst/>
          </a:prstGeom>
          <a:noFill/>
          <a:ln>
            <a:solidFill>
              <a:schemeClr val="tx1"/>
            </a:solidFill>
          </a:ln>
        </p:spPr>
        <p:txBody>
          <a:bodyPr wrap="square" rtlCol="0">
            <a:spAutoFit/>
          </a:bodyPr>
          <a:lstStyle/>
          <a:p>
            <a:r>
              <a:rPr lang="en-GB" dirty="0"/>
              <a:t>12) Lie back, pull leg over to the right</a:t>
            </a:r>
          </a:p>
        </p:txBody>
      </p:sp>
      <p:sp>
        <p:nvSpPr>
          <p:cNvPr id="29" name="TextBox 28">
            <a:extLst>
              <a:ext uri="{FF2B5EF4-FFF2-40B4-BE49-F238E27FC236}">
                <a16:creationId xmlns:a16="http://schemas.microsoft.com/office/drawing/2014/main" id="{92D123F0-659E-45F7-87DD-83F66242EBD4}"/>
              </a:ext>
            </a:extLst>
          </p:cNvPr>
          <p:cNvSpPr txBox="1"/>
          <p:nvPr/>
        </p:nvSpPr>
        <p:spPr>
          <a:xfrm>
            <a:off x="4063999" y="2111771"/>
            <a:ext cx="1504288" cy="1200329"/>
          </a:xfrm>
          <a:prstGeom prst="rect">
            <a:avLst/>
          </a:prstGeom>
          <a:noFill/>
          <a:ln>
            <a:solidFill>
              <a:schemeClr val="tx1"/>
            </a:solidFill>
          </a:ln>
        </p:spPr>
        <p:txBody>
          <a:bodyPr wrap="square" rtlCol="0">
            <a:spAutoFit/>
          </a:bodyPr>
          <a:lstStyle/>
          <a:p>
            <a:r>
              <a:rPr lang="en-GB" dirty="0"/>
              <a:t>7) Down dog, walking through the feet</a:t>
            </a:r>
          </a:p>
        </p:txBody>
      </p:sp>
      <p:sp>
        <p:nvSpPr>
          <p:cNvPr id="30" name="TextBox 29">
            <a:extLst>
              <a:ext uri="{FF2B5EF4-FFF2-40B4-BE49-F238E27FC236}">
                <a16:creationId xmlns:a16="http://schemas.microsoft.com/office/drawing/2014/main" id="{908303D5-65F7-4A7A-980B-AEC99681B09B}"/>
              </a:ext>
            </a:extLst>
          </p:cNvPr>
          <p:cNvSpPr txBox="1"/>
          <p:nvPr/>
        </p:nvSpPr>
        <p:spPr>
          <a:xfrm>
            <a:off x="2287557" y="1173939"/>
            <a:ext cx="2506469" cy="923330"/>
          </a:xfrm>
          <a:prstGeom prst="rect">
            <a:avLst/>
          </a:prstGeom>
          <a:noFill/>
          <a:ln>
            <a:solidFill>
              <a:schemeClr val="tx1"/>
            </a:solidFill>
          </a:ln>
        </p:spPr>
        <p:txBody>
          <a:bodyPr wrap="square" rtlCol="0">
            <a:spAutoFit/>
          </a:bodyPr>
          <a:lstStyle/>
          <a:p>
            <a:r>
              <a:rPr lang="en-GB" dirty="0"/>
              <a:t>6)Triangle with rocks forwards and backwards (left)</a:t>
            </a:r>
          </a:p>
        </p:txBody>
      </p:sp>
      <p:sp>
        <p:nvSpPr>
          <p:cNvPr id="31" name="TextBox 30">
            <a:extLst>
              <a:ext uri="{FF2B5EF4-FFF2-40B4-BE49-F238E27FC236}">
                <a16:creationId xmlns:a16="http://schemas.microsoft.com/office/drawing/2014/main" id="{6B0EF821-5E2B-44C2-B9F2-8D2C5EC2AE3C}"/>
              </a:ext>
            </a:extLst>
          </p:cNvPr>
          <p:cNvSpPr txBox="1"/>
          <p:nvPr/>
        </p:nvSpPr>
        <p:spPr>
          <a:xfrm>
            <a:off x="2306154" y="2095707"/>
            <a:ext cx="1325800" cy="923330"/>
          </a:xfrm>
          <a:prstGeom prst="rect">
            <a:avLst/>
          </a:prstGeom>
          <a:noFill/>
          <a:ln>
            <a:solidFill>
              <a:schemeClr val="tx1"/>
            </a:solidFill>
          </a:ln>
        </p:spPr>
        <p:txBody>
          <a:bodyPr wrap="square" rtlCol="0">
            <a:spAutoFit/>
          </a:bodyPr>
          <a:lstStyle/>
          <a:p>
            <a:r>
              <a:rPr lang="en-GB" dirty="0"/>
              <a:t>5) Kneeling lunge pulse (right)</a:t>
            </a:r>
          </a:p>
        </p:txBody>
      </p:sp>
      <p:sp>
        <p:nvSpPr>
          <p:cNvPr id="32" name="TextBox 31">
            <a:extLst>
              <a:ext uri="{FF2B5EF4-FFF2-40B4-BE49-F238E27FC236}">
                <a16:creationId xmlns:a16="http://schemas.microsoft.com/office/drawing/2014/main" id="{7C0BF4D5-B15A-401C-A47C-EDF6B36F0DD0}"/>
              </a:ext>
            </a:extLst>
          </p:cNvPr>
          <p:cNvSpPr txBox="1"/>
          <p:nvPr/>
        </p:nvSpPr>
        <p:spPr>
          <a:xfrm>
            <a:off x="9437027" y="2994466"/>
            <a:ext cx="1959662" cy="369332"/>
          </a:xfrm>
          <a:prstGeom prst="rect">
            <a:avLst/>
          </a:prstGeom>
          <a:noFill/>
          <a:ln>
            <a:solidFill>
              <a:schemeClr val="tx1"/>
            </a:solidFill>
          </a:ln>
        </p:spPr>
        <p:txBody>
          <a:bodyPr wrap="square" rtlCol="0">
            <a:spAutoFit/>
          </a:bodyPr>
          <a:lstStyle/>
          <a:p>
            <a:r>
              <a:rPr lang="en-GB" dirty="0"/>
              <a:t>15) Left leg splits</a:t>
            </a:r>
          </a:p>
        </p:txBody>
      </p:sp>
      <p:sp>
        <p:nvSpPr>
          <p:cNvPr id="33" name="TextBox 32">
            <a:extLst>
              <a:ext uri="{FF2B5EF4-FFF2-40B4-BE49-F238E27FC236}">
                <a16:creationId xmlns:a16="http://schemas.microsoft.com/office/drawing/2014/main" id="{60E881B4-8135-4FA3-8898-BFC92B9A2607}"/>
              </a:ext>
            </a:extLst>
          </p:cNvPr>
          <p:cNvSpPr txBox="1"/>
          <p:nvPr/>
        </p:nvSpPr>
        <p:spPr>
          <a:xfrm>
            <a:off x="9437027" y="2349074"/>
            <a:ext cx="1959662" cy="646331"/>
          </a:xfrm>
          <a:prstGeom prst="rect">
            <a:avLst/>
          </a:prstGeom>
          <a:noFill/>
          <a:ln>
            <a:solidFill>
              <a:schemeClr val="tx1"/>
            </a:solidFill>
          </a:ln>
        </p:spPr>
        <p:txBody>
          <a:bodyPr wrap="square" rtlCol="0">
            <a:spAutoFit/>
          </a:bodyPr>
          <a:lstStyle/>
          <a:p>
            <a:r>
              <a:rPr lang="en-GB" dirty="0"/>
              <a:t>14) Right leg splits</a:t>
            </a:r>
          </a:p>
        </p:txBody>
      </p:sp>
      <p:sp>
        <p:nvSpPr>
          <p:cNvPr id="38" name="TextBox 37">
            <a:extLst>
              <a:ext uri="{FF2B5EF4-FFF2-40B4-BE49-F238E27FC236}">
                <a16:creationId xmlns:a16="http://schemas.microsoft.com/office/drawing/2014/main" id="{EEF6E024-B9D7-4E5D-A357-3F282EDD8466}"/>
              </a:ext>
            </a:extLst>
          </p:cNvPr>
          <p:cNvSpPr txBox="1"/>
          <p:nvPr/>
        </p:nvSpPr>
        <p:spPr>
          <a:xfrm>
            <a:off x="8890220" y="3338790"/>
            <a:ext cx="2402006" cy="461665"/>
          </a:xfrm>
          <a:prstGeom prst="rect">
            <a:avLst/>
          </a:prstGeom>
          <a:noFill/>
        </p:spPr>
        <p:txBody>
          <a:bodyPr wrap="square" rtlCol="0">
            <a:spAutoFit/>
          </a:bodyPr>
          <a:lstStyle/>
          <a:p>
            <a:pPr algn="ctr"/>
            <a:r>
              <a:rPr lang="en-GB" sz="2400" b="1" u="sng" dirty="0"/>
              <a:t>END CIRCUIT</a:t>
            </a:r>
          </a:p>
        </p:txBody>
      </p:sp>
      <p:sp>
        <p:nvSpPr>
          <p:cNvPr id="39" name="TextBox 38">
            <a:extLst>
              <a:ext uri="{FF2B5EF4-FFF2-40B4-BE49-F238E27FC236}">
                <a16:creationId xmlns:a16="http://schemas.microsoft.com/office/drawing/2014/main" id="{5B79F715-E9E3-4F10-80C8-74DD0A529D9F}"/>
              </a:ext>
            </a:extLst>
          </p:cNvPr>
          <p:cNvSpPr txBox="1"/>
          <p:nvPr/>
        </p:nvSpPr>
        <p:spPr>
          <a:xfrm>
            <a:off x="919119" y="-14502"/>
            <a:ext cx="2402006" cy="830997"/>
          </a:xfrm>
          <a:prstGeom prst="rect">
            <a:avLst/>
          </a:prstGeom>
          <a:noFill/>
        </p:spPr>
        <p:txBody>
          <a:bodyPr wrap="square" rtlCol="0">
            <a:spAutoFit/>
          </a:bodyPr>
          <a:lstStyle/>
          <a:p>
            <a:pPr algn="ctr"/>
            <a:r>
              <a:rPr lang="en-GB" sz="2400" b="1" u="sng" dirty="0"/>
              <a:t>START CIRCUIT</a:t>
            </a:r>
          </a:p>
        </p:txBody>
      </p:sp>
      <p:sp>
        <p:nvSpPr>
          <p:cNvPr id="40" name="TextBox 39">
            <a:extLst>
              <a:ext uri="{FF2B5EF4-FFF2-40B4-BE49-F238E27FC236}">
                <a16:creationId xmlns:a16="http://schemas.microsoft.com/office/drawing/2014/main" id="{FE471EC5-CF8B-4611-B97A-4BA3E7497D67}"/>
              </a:ext>
            </a:extLst>
          </p:cNvPr>
          <p:cNvSpPr txBox="1"/>
          <p:nvPr/>
        </p:nvSpPr>
        <p:spPr>
          <a:xfrm>
            <a:off x="9108425" y="3873249"/>
            <a:ext cx="2886901" cy="1477328"/>
          </a:xfrm>
          <a:prstGeom prst="rect">
            <a:avLst/>
          </a:prstGeom>
          <a:noFill/>
        </p:spPr>
        <p:txBody>
          <a:bodyPr wrap="square" rtlCol="0">
            <a:spAutoFit/>
          </a:bodyPr>
          <a:lstStyle/>
          <a:p>
            <a:r>
              <a:rPr lang="en-GB" dirty="0"/>
              <a:t>This can be easily adapted and made harder when necessary. This is specifically designed to improve my flexibility . </a:t>
            </a:r>
          </a:p>
        </p:txBody>
      </p:sp>
      <p:pic>
        <p:nvPicPr>
          <p:cNvPr id="4" name="Picture 3" descr="A picture containing person, building, man, sitting&#10;&#10;Description automatically generated">
            <a:extLst>
              <a:ext uri="{FF2B5EF4-FFF2-40B4-BE49-F238E27FC236}">
                <a16:creationId xmlns:a16="http://schemas.microsoft.com/office/drawing/2014/main" id="{0D429AB3-2E75-4949-91DF-C4C64F8FCE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66313" y="6514"/>
            <a:ext cx="2137312" cy="1431832"/>
          </a:xfrm>
          <a:prstGeom prst="rect">
            <a:avLst/>
          </a:prstGeom>
        </p:spPr>
      </p:pic>
      <p:graphicFrame>
        <p:nvGraphicFramePr>
          <p:cNvPr id="3" name="Table 4">
            <a:extLst>
              <a:ext uri="{FF2B5EF4-FFF2-40B4-BE49-F238E27FC236}">
                <a16:creationId xmlns:a16="http://schemas.microsoft.com/office/drawing/2014/main" id="{3488D3CE-D517-4BF9-B081-C3F73607A001}"/>
              </a:ext>
            </a:extLst>
          </p:cNvPr>
          <p:cNvGraphicFramePr>
            <a:graphicFrameLocks noGrp="1"/>
          </p:cNvGraphicFramePr>
          <p:nvPr>
            <p:extLst>
              <p:ext uri="{D42A27DB-BD31-4B8C-83A1-F6EECF244321}">
                <p14:modId xmlns:p14="http://schemas.microsoft.com/office/powerpoint/2010/main" val="2676515724"/>
              </p:ext>
            </p:extLst>
          </p:nvPr>
        </p:nvGraphicFramePr>
        <p:xfrm>
          <a:off x="82591" y="4238433"/>
          <a:ext cx="8908873" cy="2595880"/>
        </p:xfrm>
        <a:graphic>
          <a:graphicData uri="http://schemas.openxmlformats.org/drawingml/2006/table">
            <a:tbl>
              <a:tblPr firstRow="1" bandRow="1">
                <a:tableStyleId>{5C22544A-7EE6-4342-B048-85BDC9FD1C3A}</a:tableStyleId>
              </a:tblPr>
              <a:tblGrid>
                <a:gridCol w="1069938">
                  <a:extLst>
                    <a:ext uri="{9D8B030D-6E8A-4147-A177-3AD203B41FA5}">
                      <a16:colId xmlns:a16="http://schemas.microsoft.com/office/drawing/2014/main" val="2543693865"/>
                    </a:ext>
                  </a:extLst>
                </a:gridCol>
                <a:gridCol w="2282762">
                  <a:extLst>
                    <a:ext uri="{9D8B030D-6E8A-4147-A177-3AD203B41FA5}">
                      <a16:colId xmlns:a16="http://schemas.microsoft.com/office/drawing/2014/main" val="176376949"/>
                    </a:ext>
                  </a:extLst>
                </a:gridCol>
                <a:gridCol w="903542">
                  <a:extLst>
                    <a:ext uri="{9D8B030D-6E8A-4147-A177-3AD203B41FA5}">
                      <a16:colId xmlns:a16="http://schemas.microsoft.com/office/drawing/2014/main" val="263253091"/>
                    </a:ext>
                  </a:extLst>
                </a:gridCol>
                <a:gridCol w="4652631">
                  <a:extLst>
                    <a:ext uri="{9D8B030D-6E8A-4147-A177-3AD203B41FA5}">
                      <a16:colId xmlns:a16="http://schemas.microsoft.com/office/drawing/2014/main" val="3640639854"/>
                    </a:ext>
                  </a:extLst>
                </a:gridCol>
              </a:tblGrid>
              <a:tr h="370840">
                <a:tc>
                  <a:txBody>
                    <a:bodyPr/>
                    <a:lstStyle/>
                    <a:p>
                      <a:r>
                        <a:rPr lang="en-GB" dirty="0"/>
                        <a:t>Week</a:t>
                      </a:r>
                    </a:p>
                  </a:txBody>
                  <a:tcPr>
                    <a:solidFill>
                      <a:srgbClr val="FF6699"/>
                    </a:solidFill>
                  </a:tcPr>
                </a:tc>
                <a:tc>
                  <a:txBody>
                    <a:bodyPr/>
                    <a:lstStyle/>
                    <a:p>
                      <a:r>
                        <a:rPr lang="en-GB" dirty="0"/>
                        <a:t>Duration (per move)</a:t>
                      </a:r>
                    </a:p>
                  </a:txBody>
                  <a:tcPr>
                    <a:solidFill>
                      <a:srgbClr val="FF6699"/>
                    </a:solidFill>
                  </a:tcPr>
                </a:tc>
                <a:tc>
                  <a:txBody>
                    <a:bodyPr/>
                    <a:lstStyle/>
                    <a:p>
                      <a:r>
                        <a:rPr lang="en-GB" dirty="0"/>
                        <a:t>Reps 1</a:t>
                      </a:r>
                    </a:p>
                  </a:txBody>
                  <a:tcPr>
                    <a:solidFill>
                      <a:srgbClr val="FF6699"/>
                    </a:solidFill>
                  </a:tcPr>
                </a:tc>
                <a:tc>
                  <a:txBody>
                    <a:bodyPr/>
                    <a:lstStyle/>
                    <a:p>
                      <a:r>
                        <a:rPr lang="en-GB" dirty="0"/>
                        <a:t>Feedback</a:t>
                      </a:r>
                    </a:p>
                  </a:txBody>
                  <a:tcPr>
                    <a:solidFill>
                      <a:srgbClr val="FF6699"/>
                    </a:solidFill>
                  </a:tcPr>
                </a:tc>
                <a:extLst>
                  <a:ext uri="{0D108BD9-81ED-4DB2-BD59-A6C34878D82A}">
                    <a16:rowId xmlns:a16="http://schemas.microsoft.com/office/drawing/2014/main" val="656124621"/>
                  </a:ext>
                </a:extLst>
              </a:tr>
              <a:tr h="370840">
                <a:tc>
                  <a:txBody>
                    <a:bodyPr/>
                    <a:lstStyle/>
                    <a:p>
                      <a:r>
                        <a:rPr lang="en-GB" dirty="0"/>
                        <a:t>1</a:t>
                      </a:r>
                    </a:p>
                  </a:txBody>
                  <a:tcPr>
                    <a:solidFill>
                      <a:srgbClr val="FFB3CA"/>
                    </a:solidFill>
                  </a:tcPr>
                </a:tc>
                <a:tc>
                  <a:txBody>
                    <a:bodyPr/>
                    <a:lstStyle/>
                    <a:p>
                      <a:r>
                        <a:rPr lang="en-GB" dirty="0"/>
                        <a:t>20 seconds</a:t>
                      </a:r>
                    </a:p>
                  </a:txBody>
                  <a:tcPr>
                    <a:solidFill>
                      <a:srgbClr val="FFB3CA"/>
                    </a:solidFill>
                  </a:tcPr>
                </a:tc>
                <a:tc>
                  <a:txBody>
                    <a:bodyPr/>
                    <a:lstStyle/>
                    <a:p>
                      <a:r>
                        <a:rPr lang="en-GB" dirty="0"/>
                        <a:t>1 reps</a:t>
                      </a:r>
                    </a:p>
                  </a:txBody>
                  <a:tcPr>
                    <a:solidFill>
                      <a:srgbClr val="FFB3CA"/>
                    </a:solidFill>
                  </a:tcPr>
                </a:tc>
                <a:tc>
                  <a:txBody>
                    <a:bodyPr/>
                    <a:lstStyle/>
                    <a:p>
                      <a:r>
                        <a:rPr lang="en-GB" dirty="0"/>
                        <a:t>Good starting point definitely increase though</a:t>
                      </a:r>
                    </a:p>
                  </a:txBody>
                  <a:tcPr>
                    <a:solidFill>
                      <a:srgbClr val="FFB3CA"/>
                    </a:solidFill>
                  </a:tcPr>
                </a:tc>
                <a:extLst>
                  <a:ext uri="{0D108BD9-81ED-4DB2-BD59-A6C34878D82A}">
                    <a16:rowId xmlns:a16="http://schemas.microsoft.com/office/drawing/2014/main" val="2424057087"/>
                  </a:ext>
                </a:extLst>
              </a:tr>
              <a:tr h="370840">
                <a:tc>
                  <a:txBody>
                    <a:bodyPr/>
                    <a:lstStyle/>
                    <a:p>
                      <a:r>
                        <a:rPr lang="en-GB" dirty="0"/>
                        <a:t>2</a:t>
                      </a:r>
                    </a:p>
                  </a:txBody>
                  <a:tcPr>
                    <a:solidFill>
                      <a:srgbClr val="FFB3CA"/>
                    </a:solidFill>
                  </a:tcPr>
                </a:tc>
                <a:tc>
                  <a:txBody>
                    <a:bodyPr/>
                    <a:lstStyle/>
                    <a:p>
                      <a:r>
                        <a:rPr lang="en-GB" dirty="0"/>
                        <a:t>25 seconds</a:t>
                      </a:r>
                    </a:p>
                  </a:txBody>
                  <a:tcPr>
                    <a:solidFill>
                      <a:srgbClr val="FFB3CA"/>
                    </a:solidFill>
                  </a:tcPr>
                </a:tc>
                <a:tc>
                  <a:txBody>
                    <a:bodyPr/>
                    <a:lstStyle/>
                    <a:p>
                      <a:r>
                        <a:rPr lang="en-GB" dirty="0"/>
                        <a:t>2 reps</a:t>
                      </a:r>
                    </a:p>
                  </a:txBody>
                  <a:tcPr>
                    <a:solidFill>
                      <a:srgbClr val="FFB3CA"/>
                    </a:solidFill>
                  </a:tcPr>
                </a:tc>
                <a:tc>
                  <a:txBody>
                    <a:bodyPr/>
                    <a:lstStyle/>
                    <a:p>
                      <a:r>
                        <a:rPr lang="en-GB" dirty="0"/>
                        <a:t>A little tougher to maintain so will repeat</a:t>
                      </a:r>
                    </a:p>
                  </a:txBody>
                  <a:tcPr>
                    <a:solidFill>
                      <a:srgbClr val="FFB3CA"/>
                    </a:solidFill>
                  </a:tcPr>
                </a:tc>
                <a:extLst>
                  <a:ext uri="{0D108BD9-81ED-4DB2-BD59-A6C34878D82A}">
                    <a16:rowId xmlns:a16="http://schemas.microsoft.com/office/drawing/2014/main" val="275489273"/>
                  </a:ext>
                </a:extLst>
              </a:tr>
              <a:tr h="370840">
                <a:tc>
                  <a:txBody>
                    <a:bodyPr/>
                    <a:lstStyle/>
                    <a:p>
                      <a:r>
                        <a:rPr lang="en-GB" dirty="0"/>
                        <a:t>3</a:t>
                      </a:r>
                    </a:p>
                  </a:txBody>
                  <a:tcPr>
                    <a:solidFill>
                      <a:srgbClr val="FFB3CA"/>
                    </a:solidFill>
                  </a:tcPr>
                </a:tc>
                <a:tc>
                  <a:txBody>
                    <a:bodyPr/>
                    <a:lstStyle/>
                    <a:p>
                      <a:r>
                        <a:rPr lang="en-GB" dirty="0"/>
                        <a:t>25 seconds</a:t>
                      </a:r>
                    </a:p>
                  </a:txBody>
                  <a:tcPr>
                    <a:solidFill>
                      <a:srgbClr val="FFB3CA"/>
                    </a:solidFill>
                  </a:tcPr>
                </a:tc>
                <a:tc>
                  <a:txBody>
                    <a:bodyPr/>
                    <a:lstStyle/>
                    <a:p>
                      <a:r>
                        <a:rPr lang="en-GB"/>
                        <a:t>2 reps</a:t>
                      </a:r>
                      <a:endParaRPr lang="en-GB" dirty="0"/>
                    </a:p>
                  </a:txBody>
                  <a:tcPr>
                    <a:solidFill>
                      <a:srgbClr val="FFB3CA"/>
                    </a:solidFill>
                  </a:tcPr>
                </a:tc>
                <a:tc>
                  <a:txBody>
                    <a:bodyPr/>
                    <a:lstStyle/>
                    <a:p>
                      <a:r>
                        <a:rPr lang="en-GB" dirty="0"/>
                        <a:t>I felt looser so will increase farther</a:t>
                      </a:r>
                    </a:p>
                  </a:txBody>
                  <a:tcPr>
                    <a:solidFill>
                      <a:srgbClr val="FFB3CA"/>
                    </a:solidFill>
                  </a:tcPr>
                </a:tc>
                <a:extLst>
                  <a:ext uri="{0D108BD9-81ED-4DB2-BD59-A6C34878D82A}">
                    <a16:rowId xmlns:a16="http://schemas.microsoft.com/office/drawing/2014/main" val="1016909209"/>
                  </a:ext>
                </a:extLst>
              </a:tr>
              <a:tr h="370840">
                <a:tc>
                  <a:txBody>
                    <a:bodyPr/>
                    <a:lstStyle/>
                    <a:p>
                      <a:r>
                        <a:rPr lang="en-GB" dirty="0"/>
                        <a:t>4</a:t>
                      </a:r>
                    </a:p>
                  </a:txBody>
                  <a:tcPr>
                    <a:solidFill>
                      <a:srgbClr val="FFB3CA"/>
                    </a:solidFill>
                  </a:tcPr>
                </a:tc>
                <a:tc>
                  <a:txBody>
                    <a:bodyPr/>
                    <a:lstStyle/>
                    <a:p>
                      <a:r>
                        <a:rPr lang="en-GB" dirty="0"/>
                        <a:t>30 seconds</a:t>
                      </a:r>
                    </a:p>
                  </a:txBody>
                  <a:tcPr>
                    <a:solidFill>
                      <a:srgbClr val="FFB3CA"/>
                    </a:solidFill>
                  </a:tcPr>
                </a:tc>
                <a:tc>
                  <a:txBody>
                    <a:bodyPr/>
                    <a:lstStyle/>
                    <a:p>
                      <a:r>
                        <a:rPr lang="en-GB" dirty="0"/>
                        <a:t>1 rep</a:t>
                      </a:r>
                    </a:p>
                  </a:txBody>
                  <a:tcPr>
                    <a:solidFill>
                      <a:srgbClr val="FFB3CA"/>
                    </a:solidFill>
                  </a:tcPr>
                </a:tc>
                <a:tc>
                  <a:txBody>
                    <a:bodyPr/>
                    <a:lstStyle/>
                    <a:p>
                      <a:r>
                        <a:rPr lang="en-GB" dirty="0"/>
                        <a:t>I will do more reps because it </a:t>
                      </a:r>
                      <a:r>
                        <a:rPr lang="en-GB"/>
                        <a:t>felt easy</a:t>
                      </a:r>
                      <a:endParaRPr lang="en-GB" dirty="0"/>
                    </a:p>
                  </a:txBody>
                  <a:tcPr>
                    <a:solidFill>
                      <a:srgbClr val="FFB3CA"/>
                    </a:solidFill>
                  </a:tcPr>
                </a:tc>
                <a:extLst>
                  <a:ext uri="{0D108BD9-81ED-4DB2-BD59-A6C34878D82A}">
                    <a16:rowId xmlns:a16="http://schemas.microsoft.com/office/drawing/2014/main" val="4111738601"/>
                  </a:ext>
                </a:extLst>
              </a:tr>
              <a:tr h="370840">
                <a:tc>
                  <a:txBody>
                    <a:bodyPr/>
                    <a:lstStyle/>
                    <a:p>
                      <a:r>
                        <a:rPr lang="en-GB" dirty="0"/>
                        <a:t>5</a:t>
                      </a:r>
                    </a:p>
                  </a:txBody>
                  <a:tcPr>
                    <a:solidFill>
                      <a:srgbClr val="FFB3CA"/>
                    </a:solidFill>
                  </a:tcPr>
                </a:tc>
                <a:tc>
                  <a:txBody>
                    <a:bodyPr/>
                    <a:lstStyle/>
                    <a:p>
                      <a:r>
                        <a:rPr lang="en-GB" dirty="0"/>
                        <a:t>30 seconds</a:t>
                      </a:r>
                    </a:p>
                  </a:txBody>
                  <a:tcPr>
                    <a:solidFill>
                      <a:srgbClr val="FFB3CA"/>
                    </a:solidFill>
                  </a:tcPr>
                </a:tc>
                <a:tc>
                  <a:txBody>
                    <a:bodyPr/>
                    <a:lstStyle/>
                    <a:p>
                      <a:r>
                        <a:rPr lang="en-GB" dirty="0"/>
                        <a:t>2 reps</a:t>
                      </a:r>
                    </a:p>
                  </a:txBody>
                  <a:tcPr>
                    <a:solidFill>
                      <a:srgbClr val="FFB3CA"/>
                    </a:solidFill>
                  </a:tcPr>
                </a:tc>
                <a:tc>
                  <a:txBody>
                    <a:bodyPr/>
                    <a:lstStyle/>
                    <a:p>
                      <a:r>
                        <a:rPr lang="en-GB" dirty="0"/>
                        <a:t>Will increase for the final week </a:t>
                      </a:r>
                    </a:p>
                  </a:txBody>
                  <a:tcPr>
                    <a:solidFill>
                      <a:srgbClr val="FFB3CA"/>
                    </a:solidFill>
                  </a:tcPr>
                </a:tc>
                <a:extLst>
                  <a:ext uri="{0D108BD9-81ED-4DB2-BD59-A6C34878D82A}">
                    <a16:rowId xmlns:a16="http://schemas.microsoft.com/office/drawing/2014/main" val="1272971261"/>
                  </a:ext>
                </a:extLst>
              </a:tr>
              <a:tr h="370840">
                <a:tc>
                  <a:txBody>
                    <a:bodyPr/>
                    <a:lstStyle/>
                    <a:p>
                      <a:r>
                        <a:rPr lang="en-GB" dirty="0"/>
                        <a:t>6</a:t>
                      </a:r>
                    </a:p>
                  </a:txBody>
                  <a:tcPr>
                    <a:solidFill>
                      <a:srgbClr val="FFB3CA"/>
                    </a:solidFill>
                  </a:tcPr>
                </a:tc>
                <a:tc>
                  <a:txBody>
                    <a:bodyPr/>
                    <a:lstStyle/>
                    <a:p>
                      <a:r>
                        <a:rPr lang="en-GB" dirty="0"/>
                        <a:t>35 seconds</a:t>
                      </a:r>
                    </a:p>
                  </a:txBody>
                  <a:tcPr>
                    <a:solidFill>
                      <a:srgbClr val="FFB3CA"/>
                    </a:solidFill>
                  </a:tcPr>
                </a:tc>
                <a:tc>
                  <a:txBody>
                    <a:bodyPr/>
                    <a:lstStyle/>
                    <a:p>
                      <a:r>
                        <a:rPr lang="en-GB" dirty="0"/>
                        <a:t>2 reps</a:t>
                      </a:r>
                    </a:p>
                  </a:txBody>
                  <a:tcPr>
                    <a:solidFill>
                      <a:srgbClr val="FFB3CA"/>
                    </a:solidFill>
                  </a:tcPr>
                </a:tc>
                <a:tc>
                  <a:txBody>
                    <a:bodyPr/>
                    <a:lstStyle/>
                    <a:p>
                      <a:r>
                        <a:rPr lang="en-GB" dirty="0"/>
                        <a:t>Felt really good to finish on this</a:t>
                      </a:r>
                    </a:p>
                  </a:txBody>
                  <a:tcPr>
                    <a:solidFill>
                      <a:srgbClr val="FFB3CA"/>
                    </a:solidFill>
                  </a:tcPr>
                </a:tc>
                <a:extLst>
                  <a:ext uri="{0D108BD9-81ED-4DB2-BD59-A6C34878D82A}">
                    <a16:rowId xmlns:a16="http://schemas.microsoft.com/office/drawing/2014/main" val="3453192268"/>
                  </a:ext>
                </a:extLst>
              </a:tr>
            </a:tbl>
          </a:graphicData>
        </a:graphic>
      </p:graphicFrame>
    </p:spTree>
    <p:extLst>
      <p:ext uri="{BB962C8B-B14F-4D97-AF65-F5344CB8AC3E}">
        <p14:creationId xmlns:p14="http://schemas.microsoft.com/office/powerpoint/2010/main" val="261587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60B9-1C7B-4338-8108-ED9AD5F439E9}"/>
              </a:ext>
            </a:extLst>
          </p:cNvPr>
          <p:cNvSpPr>
            <a:spLocks noGrp="1"/>
          </p:cNvSpPr>
          <p:nvPr>
            <p:ph type="title"/>
          </p:nvPr>
        </p:nvSpPr>
        <p:spPr/>
        <p:txBody>
          <a:bodyPr>
            <a:normAutofit fontScale="90000"/>
          </a:bodyPr>
          <a:lstStyle/>
          <a:p>
            <a:r>
              <a:rPr lang="en-GB" dirty="0"/>
              <a:t>Appendix C – Fitness Class</a:t>
            </a:r>
            <a:br>
              <a:rPr lang="en-GB" dirty="0"/>
            </a:br>
            <a:r>
              <a:rPr lang="en-GB" sz="2200" dirty="0"/>
              <a:t>Focus – Muscular Endurance</a:t>
            </a:r>
            <a:endParaRPr lang="en-GB" dirty="0"/>
          </a:p>
        </p:txBody>
      </p:sp>
      <p:sp>
        <p:nvSpPr>
          <p:cNvPr id="3" name="TextBox 2">
            <a:extLst>
              <a:ext uri="{FF2B5EF4-FFF2-40B4-BE49-F238E27FC236}">
                <a16:creationId xmlns:a16="http://schemas.microsoft.com/office/drawing/2014/main" id="{E1DD8E60-92EB-42B7-86CE-8579D72ABD25}"/>
              </a:ext>
            </a:extLst>
          </p:cNvPr>
          <p:cNvSpPr txBox="1"/>
          <p:nvPr/>
        </p:nvSpPr>
        <p:spPr>
          <a:xfrm>
            <a:off x="85060" y="85060"/>
            <a:ext cx="2434856" cy="1754326"/>
          </a:xfrm>
          <a:prstGeom prst="rect">
            <a:avLst/>
          </a:prstGeom>
          <a:noFill/>
        </p:spPr>
        <p:txBody>
          <a:bodyPr wrap="square" rtlCol="0">
            <a:spAutoFit/>
          </a:bodyPr>
          <a:lstStyle/>
          <a:p>
            <a:r>
              <a:rPr lang="en-GB" dirty="0"/>
              <a:t>This fitness class is targeted at dancers and is designed to tone and train you on how to use your muscles properly</a:t>
            </a:r>
          </a:p>
        </p:txBody>
      </p:sp>
      <p:graphicFrame>
        <p:nvGraphicFramePr>
          <p:cNvPr id="4" name="Table 4">
            <a:extLst>
              <a:ext uri="{FF2B5EF4-FFF2-40B4-BE49-F238E27FC236}">
                <a16:creationId xmlns:a16="http://schemas.microsoft.com/office/drawing/2014/main" id="{0B284A58-0D69-49A2-8ABA-8D9933D585DB}"/>
              </a:ext>
            </a:extLst>
          </p:cNvPr>
          <p:cNvGraphicFramePr>
            <a:graphicFrameLocks noGrp="1"/>
          </p:cNvGraphicFramePr>
          <p:nvPr>
            <p:extLst>
              <p:ext uri="{D42A27DB-BD31-4B8C-83A1-F6EECF244321}">
                <p14:modId xmlns:p14="http://schemas.microsoft.com/office/powerpoint/2010/main" val="804621767"/>
              </p:ext>
            </p:extLst>
          </p:nvPr>
        </p:nvGraphicFramePr>
        <p:xfrm>
          <a:off x="0" y="4262120"/>
          <a:ext cx="5187535" cy="2595880"/>
        </p:xfrm>
        <a:graphic>
          <a:graphicData uri="http://schemas.openxmlformats.org/drawingml/2006/table">
            <a:tbl>
              <a:tblPr firstRow="1" bandRow="1">
                <a:tableStyleId>{5C22544A-7EE6-4342-B048-85BDC9FD1C3A}</a:tableStyleId>
              </a:tblPr>
              <a:tblGrid>
                <a:gridCol w="806133">
                  <a:extLst>
                    <a:ext uri="{9D8B030D-6E8A-4147-A177-3AD203B41FA5}">
                      <a16:colId xmlns:a16="http://schemas.microsoft.com/office/drawing/2014/main" val="230854567"/>
                    </a:ext>
                  </a:extLst>
                </a:gridCol>
                <a:gridCol w="1723262">
                  <a:extLst>
                    <a:ext uri="{9D8B030D-6E8A-4147-A177-3AD203B41FA5}">
                      <a16:colId xmlns:a16="http://schemas.microsoft.com/office/drawing/2014/main" val="2221206716"/>
                    </a:ext>
                  </a:extLst>
                </a:gridCol>
                <a:gridCol w="2658140">
                  <a:extLst>
                    <a:ext uri="{9D8B030D-6E8A-4147-A177-3AD203B41FA5}">
                      <a16:colId xmlns:a16="http://schemas.microsoft.com/office/drawing/2014/main" val="1387925710"/>
                    </a:ext>
                  </a:extLst>
                </a:gridCol>
              </a:tblGrid>
              <a:tr h="370840">
                <a:tc>
                  <a:txBody>
                    <a:bodyPr/>
                    <a:lstStyle/>
                    <a:p>
                      <a:r>
                        <a:rPr lang="en-GB" dirty="0"/>
                        <a:t>Week</a:t>
                      </a:r>
                    </a:p>
                  </a:txBody>
                  <a:tcPr>
                    <a:solidFill>
                      <a:srgbClr val="FF6699"/>
                    </a:solidFill>
                  </a:tcPr>
                </a:tc>
                <a:tc>
                  <a:txBody>
                    <a:bodyPr/>
                    <a:lstStyle/>
                    <a:p>
                      <a:r>
                        <a:rPr lang="en-GB" dirty="0"/>
                        <a:t>Class Duration</a:t>
                      </a:r>
                    </a:p>
                  </a:txBody>
                  <a:tcPr>
                    <a:solidFill>
                      <a:srgbClr val="FF6699"/>
                    </a:solidFill>
                  </a:tcPr>
                </a:tc>
                <a:tc>
                  <a:txBody>
                    <a:bodyPr/>
                    <a:lstStyle/>
                    <a:p>
                      <a:r>
                        <a:rPr lang="en-GB" dirty="0"/>
                        <a:t>No of exercises</a:t>
                      </a:r>
                    </a:p>
                  </a:txBody>
                  <a:tcPr>
                    <a:solidFill>
                      <a:srgbClr val="FF6699"/>
                    </a:solidFill>
                  </a:tcPr>
                </a:tc>
                <a:extLst>
                  <a:ext uri="{0D108BD9-81ED-4DB2-BD59-A6C34878D82A}">
                    <a16:rowId xmlns:a16="http://schemas.microsoft.com/office/drawing/2014/main" val="1512641340"/>
                  </a:ext>
                </a:extLst>
              </a:tr>
              <a:tr h="370840">
                <a:tc>
                  <a:txBody>
                    <a:bodyPr/>
                    <a:lstStyle/>
                    <a:p>
                      <a:r>
                        <a:rPr lang="en-GB" dirty="0"/>
                        <a:t>1</a:t>
                      </a:r>
                    </a:p>
                  </a:txBody>
                  <a:tcPr>
                    <a:solidFill>
                      <a:srgbClr val="FFB3CA"/>
                    </a:solidFill>
                  </a:tcPr>
                </a:tc>
                <a:tc>
                  <a:txBody>
                    <a:bodyPr/>
                    <a:lstStyle/>
                    <a:p>
                      <a:r>
                        <a:rPr lang="en-GB" dirty="0"/>
                        <a:t>30 minutes</a:t>
                      </a:r>
                    </a:p>
                  </a:txBody>
                  <a:tcPr>
                    <a:solidFill>
                      <a:srgbClr val="FFB3CA"/>
                    </a:solidFill>
                  </a:tcPr>
                </a:tc>
                <a:tc>
                  <a:txBody>
                    <a:bodyPr/>
                    <a:lstStyle/>
                    <a:p>
                      <a:r>
                        <a:rPr lang="en-GB" dirty="0"/>
                        <a:t>20 exercises</a:t>
                      </a:r>
                    </a:p>
                  </a:txBody>
                  <a:tcPr>
                    <a:solidFill>
                      <a:srgbClr val="FFB3CA"/>
                    </a:solidFill>
                  </a:tcPr>
                </a:tc>
                <a:extLst>
                  <a:ext uri="{0D108BD9-81ED-4DB2-BD59-A6C34878D82A}">
                    <a16:rowId xmlns:a16="http://schemas.microsoft.com/office/drawing/2014/main" val="2372529886"/>
                  </a:ext>
                </a:extLst>
              </a:tr>
              <a:tr h="370840">
                <a:tc>
                  <a:txBody>
                    <a:bodyPr/>
                    <a:lstStyle/>
                    <a:p>
                      <a:r>
                        <a:rPr lang="en-GB" dirty="0"/>
                        <a:t>2</a:t>
                      </a:r>
                    </a:p>
                  </a:txBody>
                  <a:tcPr>
                    <a:solidFill>
                      <a:srgbClr val="FFB3CA"/>
                    </a:solidFill>
                  </a:tcPr>
                </a:tc>
                <a:tc>
                  <a:txBody>
                    <a:bodyPr/>
                    <a:lstStyle/>
                    <a:p>
                      <a:r>
                        <a:rPr lang="en-GB" dirty="0"/>
                        <a:t>45 minutes</a:t>
                      </a:r>
                    </a:p>
                  </a:txBody>
                  <a:tcPr>
                    <a:solidFill>
                      <a:srgbClr val="FFB3CA"/>
                    </a:solidFill>
                  </a:tcPr>
                </a:tc>
                <a:tc>
                  <a:txBody>
                    <a:bodyPr/>
                    <a:lstStyle/>
                    <a:p>
                      <a:r>
                        <a:rPr lang="en-GB" dirty="0"/>
                        <a:t>25 exercises </a:t>
                      </a:r>
                    </a:p>
                  </a:txBody>
                  <a:tcPr>
                    <a:solidFill>
                      <a:srgbClr val="FFB3CA"/>
                    </a:solidFill>
                  </a:tcPr>
                </a:tc>
                <a:extLst>
                  <a:ext uri="{0D108BD9-81ED-4DB2-BD59-A6C34878D82A}">
                    <a16:rowId xmlns:a16="http://schemas.microsoft.com/office/drawing/2014/main" val="635753233"/>
                  </a:ext>
                </a:extLst>
              </a:tr>
              <a:tr h="370840">
                <a:tc>
                  <a:txBody>
                    <a:bodyPr/>
                    <a:lstStyle/>
                    <a:p>
                      <a:r>
                        <a:rPr lang="en-GB" dirty="0"/>
                        <a:t>3</a:t>
                      </a:r>
                    </a:p>
                  </a:txBody>
                  <a:tcPr>
                    <a:solidFill>
                      <a:srgbClr val="FFB3CA"/>
                    </a:solidFill>
                  </a:tcPr>
                </a:tc>
                <a:tc>
                  <a:txBody>
                    <a:bodyPr/>
                    <a:lstStyle/>
                    <a:p>
                      <a:r>
                        <a:rPr lang="en-GB" dirty="0"/>
                        <a:t>45 minutes</a:t>
                      </a:r>
                    </a:p>
                  </a:txBody>
                  <a:tcPr>
                    <a:solidFill>
                      <a:srgbClr val="FFB3CA"/>
                    </a:solidFill>
                  </a:tcPr>
                </a:tc>
                <a:tc>
                  <a:txBody>
                    <a:bodyPr/>
                    <a:lstStyle/>
                    <a:p>
                      <a:r>
                        <a:rPr lang="en-GB" dirty="0"/>
                        <a:t>30 exercises</a:t>
                      </a:r>
                    </a:p>
                  </a:txBody>
                  <a:tcPr>
                    <a:solidFill>
                      <a:srgbClr val="FFB3CA"/>
                    </a:solidFill>
                  </a:tcPr>
                </a:tc>
                <a:extLst>
                  <a:ext uri="{0D108BD9-81ED-4DB2-BD59-A6C34878D82A}">
                    <a16:rowId xmlns:a16="http://schemas.microsoft.com/office/drawing/2014/main" val="849542704"/>
                  </a:ext>
                </a:extLst>
              </a:tr>
              <a:tr h="370840">
                <a:tc>
                  <a:txBody>
                    <a:bodyPr/>
                    <a:lstStyle/>
                    <a:p>
                      <a:r>
                        <a:rPr lang="en-GB" dirty="0"/>
                        <a:t>4</a:t>
                      </a:r>
                    </a:p>
                  </a:txBody>
                  <a:tcPr>
                    <a:solidFill>
                      <a:srgbClr val="FFB3CA"/>
                    </a:solidFill>
                  </a:tcPr>
                </a:tc>
                <a:tc>
                  <a:txBody>
                    <a:bodyPr/>
                    <a:lstStyle/>
                    <a:p>
                      <a:r>
                        <a:rPr lang="en-GB" dirty="0"/>
                        <a:t>45 minutes</a:t>
                      </a:r>
                    </a:p>
                  </a:txBody>
                  <a:tcPr>
                    <a:solidFill>
                      <a:srgbClr val="FFB3CA"/>
                    </a:solidFill>
                  </a:tcPr>
                </a:tc>
                <a:tc>
                  <a:txBody>
                    <a:bodyPr/>
                    <a:lstStyle/>
                    <a:p>
                      <a:r>
                        <a:rPr lang="en-GB" dirty="0"/>
                        <a:t>30 exercises</a:t>
                      </a:r>
                    </a:p>
                  </a:txBody>
                  <a:tcPr>
                    <a:solidFill>
                      <a:srgbClr val="FFB3CA"/>
                    </a:solidFill>
                  </a:tcPr>
                </a:tc>
                <a:extLst>
                  <a:ext uri="{0D108BD9-81ED-4DB2-BD59-A6C34878D82A}">
                    <a16:rowId xmlns:a16="http://schemas.microsoft.com/office/drawing/2014/main" val="2530441273"/>
                  </a:ext>
                </a:extLst>
              </a:tr>
              <a:tr h="370840">
                <a:tc>
                  <a:txBody>
                    <a:bodyPr/>
                    <a:lstStyle/>
                    <a:p>
                      <a:r>
                        <a:rPr lang="en-GB" dirty="0"/>
                        <a:t>5</a:t>
                      </a:r>
                    </a:p>
                  </a:txBody>
                  <a:tcPr>
                    <a:solidFill>
                      <a:srgbClr val="FFB3CA"/>
                    </a:solidFill>
                  </a:tcPr>
                </a:tc>
                <a:tc>
                  <a:txBody>
                    <a:bodyPr/>
                    <a:lstStyle/>
                    <a:p>
                      <a:r>
                        <a:rPr lang="en-GB" dirty="0"/>
                        <a:t>35 minutes</a:t>
                      </a:r>
                    </a:p>
                  </a:txBody>
                  <a:tcPr>
                    <a:solidFill>
                      <a:srgbClr val="FFB3CA"/>
                    </a:solidFill>
                  </a:tcPr>
                </a:tc>
                <a:tc>
                  <a:txBody>
                    <a:bodyPr/>
                    <a:lstStyle/>
                    <a:p>
                      <a:r>
                        <a:rPr lang="en-GB" dirty="0"/>
                        <a:t>25 exercises</a:t>
                      </a:r>
                    </a:p>
                  </a:txBody>
                  <a:tcPr>
                    <a:solidFill>
                      <a:srgbClr val="FFB3CA"/>
                    </a:solidFill>
                  </a:tcPr>
                </a:tc>
                <a:extLst>
                  <a:ext uri="{0D108BD9-81ED-4DB2-BD59-A6C34878D82A}">
                    <a16:rowId xmlns:a16="http://schemas.microsoft.com/office/drawing/2014/main" val="3473074330"/>
                  </a:ext>
                </a:extLst>
              </a:tr>
              <a:tr h="370840">
                <a:tc>
                  <a:txBody>
                    <a:bodyPr/>
                    <a:lstStyle/>
                    <a:p>
                      <a:r>
                        <a:rPr lang="en-GB" dirty="0"/>
                        <a:t>6</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3648493763"/>
                  </a:ext>
                </a:extLst>
              </a:tr>
            </a:tbl>
          </a:graphicData>
        </a:graphic>
      </p:graphicFrame>
      <p:sp>
        <p:nvSpPr>
          <p:cNvPr id="6" name="TextBox 5">
            <a:extLst>
              <a:ext uri="{FF2B5EF4-FFF2-40B4-BE49-F238E27FC236}">
                <a16:creationId xmlns:a16="http://schemas.microsoft.com/office/drawing/2014/main" id="{78C540C2-B3C4-406E-B812-5CA58778580A}"/>
              </a:ext>
            </a:extLst>
          </p:cNvPr>
          <p:cNvSpPr txBox="1"/>
          <p:nvPr/>
        </p:nvSpPr>
        <p:spPr>
          <a:xfrm>
            <a:off x="85060" y="2104590"/>
            <a:ext cx="3742660" cy="2031325"/>
          </a:xfrm>
          <a:prstGeom prst="rect">
            <a:avLst/>
          </a:prstGeom>
          <a:noFill/>
        </p:spPr>
        <p:txBody>
          <a:bodyPr wrap="square" rtlCol="0">
            <a:spAutoFit/>
          </a:bodyPr>
          <a:lstStyle/>
          <a:p>
            <a:pPr algn="ctr"/>
            <a:r>
              <a:rPr lang="en-GB" u="sng" dirty="0"/>
              <a:t>SIT UPS</a:t>
            </a:r>
          </a:p>
          <a:p>
            <a:pPr marL="285750" indent="-285750">
              <a:buFont typeface="Courier New" panose="02070309020205020404" pitchFamily="49" charset="0"/>
              <a:buChar char="o"/>
            </a:pPr>
            <a:r>
              <a:rPr lang="en-GB" dirty="0"/>
              <a:t>Normal crunches</a:t>
            </a:r>
          </a:p>
          <a:p>
            <a:pPr marL="285750" indent="-285750">
              <a:buFont typeface="Courier New" panose="02070309020205020404" pitchFamily="49" charset="0"/>
              <a:buChar char="o"/>
            </a:pPr>
            <a:r>
              <a:rPr lang="en-GB" dirty="0"/>
              <a:t>Table top crunches</a:t>
            </a:r>
          </a:p>
          <a:p>
            <a:pPr marL="285750" indent="-285750">
              <a:buFont typeface="Courier New" panose="02070309020205020404" pitchFamily="49" charset="0"/>
              <a:buChar char="o"/>
            </a:pPr>
            <a:r>
              <a:rPr lang="en-GB" dirty="0"/>
              <a:t>Legs straight toe touches</a:t>
            </a:r>
          </a:p>
          <a:p>
            <a:pPr marL="285750" indent="-285750">
              <a:buFont typeface="Courier New" panose="02070309020205020404" pitchFamily="49" charset="0"/>
              <a:buChar char="o"/>
            </a:pPr>
            <a:r>
              <a:rPr lang="en-GB" dirty="0"/>
              <a:t>Bicycles </a:t>
            </a:r>
          </a:p>
          <a:p>
            <a:pPr marL="285750" indent="-285750">
              <a:buFont typeface="Courier New" panose="02070309020205020404" pitchFamily="49" charset="0"/>
              <a:buChar char="o"/>
            </a:pPr>
            <a:r>
              <a:rPr lang="en-GB" dirty="0"/>
              <a:t>Reverse curls legs straight up</a:t>
            </a:r>
          </a:p>
          <a:p>
            <a:pPr marL="285750" indent="-285750">
              <a:buFont typeface="Courier New" panose="02070309020205020404" pitchFamily="49" charset="0"/>
              <a:buChar char="o"/>
            </a:pPr>
            <a:r>
              <a:rPr lang="en-GB" dirty="0"/>
              <a:t>Hold and pulse in half crunch </a:t>
            </a:r>
          </a:p>
        </p:txBody>
      </p:sp>
      <p:sp>
        <p:nvSpPr>
          <p:cNvPr id="7" name="TextBox 6">
            <a:extLst>
              <a:ext uri="{FF2B5EF4-FFF2-40B4-BE49-F238E27FC236}">
                <a16:creationId xmlns:a16="http://schemas.microsoft.com/office/drawing/2014/main" id="{A4111870-9EA2-4799-9F42-1D1D9F76C856}"/>
              </a:ext>
            </a:extLst>
          </p:cNvPr>
          <p:cNvSpPr txBox="1"/>
          <p:nvPr/>
        </p:nvSpPr>
        <p:spPr>
          <a:xfrm>
            <a:off x="3645814" y="2104589"/>
            <a:ext cx="3083442" cy="2031325"/>
          </a:xfrm>
          <a:prstGeom prst="rect">
            <a:avLst/>
          </a:prstGeom>
          <a:noFill/>
        </p:spPr>
        <p:txBody>
          <a:bodyPr wrap="square" rtlCol="0">
            <a:spAutoFit/>
          </a:bodyPr>
          <a:lstStyle/>
          <a:p>
            <a:pPr algn="ctr"/>
            <a:r>
              <a:rPr lang="en-GB" u="sng" dirty="0"/>
              <a:t>PUSH UPS/PLANK</a:t>
            </a:r>
          </a:p>
          <a:p>
            <a:pPr marL="285750" indent="-285750">
              <a:buFont typeface="Courier New" panose="02070309020205020404" pitchFamily="49" charset="0"/>
              <a:buChar char="o"/>
            </a:pPr>
            <a:r>
              <a:rPr lang="en-GB" dirty="0"/>
              <a:t>30 second plank</a:t>
            </a:r>
          </a:p>
          <a:p>
            <a:pPr marL="285750" indent="-285750">
              <a:buFont typeface="Courier New" panose="02070309020205020404" pitchFamily="49" charset="0"/>
              <a:buChar char="o"/>
            </a:pPr>
            <a:r>
              <a:rPr lang="en-GB" dirty="0"/>
              <a:t>Shoulder touches </a:t>
            </a:r>
          </a:p>
          <a:p>
            <a:pPr marL="285750" indent="-285750">
              <a:buFont typeface="Courier New" panose="02070309020205020404" pitchFamily="49" charset="0"/>
              <a:buChar char="o"/>
            </a:pPr>
            <a:r>
              <a:rPr lang="en-GB" dirty="0"/>
              <a:t>Mountain climbers</a:t>
            </a:r>
          </a:p>
          <a:p>
            <a:pPr marL="285750" indent="-285750">
              <a:buFont typeface="Courier New" panose="02070309020205020404" pitchFamily="49" charset="0"/>
              <a:buChar char="o"/>
            </a:pPr>
            <a:r>
              <a:rPr lang="en-GB" dirty="0"/>
              <a:t>Hip dips</a:t>
            </a:r>
          </a:p>
          <a:p>
            <a:pPr marL="285750" indent="-285750">
              <a:buFont typeface="Courier New" panose="02070309020205020404" pitchFamily="49" charset="0"/>
              <a:buChar char="o"/>
            </a:pPr>
            <a:r>
              <a:rPr lang="en-GB" dirty="0"/>
              <a:t>Half push ups</a:t>
            </a:r>
          </a:p>
          <a:p>
            <a:pPr marL="285750" indent="-285750">
              <a:buFont typeface="Courier New" panose="02070309020205020404" pitchFamily="49" charset="0"/>
              <a:buChar char="o"/>
            </a:pPr>
            <a:r>
              <a:rPr lang="en-GB" dirty="0"/>
              <a:t>Full push ups</a:t>
            </a:r>
          </a:p>
        </p:txBody>
      </p:sp>
      <p:sp>
        <p:nvSpPr>
          <p:cNvPr id="8" name="TextBox 7">
            <a:extLst>
              <a:ext uri="{FF2B5EF4-FFF2-40B4-BE49-F238E27FC236}">
                <a16:creationId xmlns:a16="http://schemas.microsoft.com/office/drawing/2014/main" id="{35F3962C-FB05-48FE-90E8-AF9367DA3A9F}"/>
              </a:ext>
            </a:extLst>
          </p:cNvPr>
          <p:cNvSpPr txBox="1"/>
          <p:nvPr/>
        </p:nvSpPr>
        <p:spPr>
          <a:xfrm>
            <a:off x="6410278" y="2104588"/>
            <a:ext cx="5462745" cy="2308324"/>
          </a:xfrm>
          <a:prstGeom prst="rect">
            <a:avLst/>
          </a:prstGeom>
          <a:noFill/>
        </p:spPr>
        <p:txBody>
          <a:bodyPr wrap="square" rtlCol="0">
            <a:spAutoFit/>
          </a:bodyPr>
          <a:lstStyle/>
          <a:p>
            <a:pPr algn="ctr"/>
            <a:r>
              <a:rPr lang="en-GB" u="sng" dirty="0"/>
              <a:t>TRAVELLING</a:t>
            </a:r>
          </a:p>
          <a:p>
            <a:pPr marL="285750" indent="-285750">
              <a:buFont typeface="Courier New" panose="02070309020205020404" pitchFamily="49" charset="0"/>
              <a:buChar char="o"/>
            </a:pPr>
            <a:r>
              <a:rPr lang="en-GB" dirty="0"/>
              <a:t>Walking lunges </a:t>
            </a:r>
          </a:p>
          <a:p>
            <a:pPr marL="285750" indent="-285750">
              <a:buFont typeface="Courier New" panose="02070309020205020404" pitchFamily="49" charset="0"/>
              <a:buChar char="o"/>
            </a:pPr>
            <a:r>
              <a:rPr lang="en-GB" dirty="0"/>
              <a:t>Walking lunge with releve and leg in passé</a:t>
            </a:r>
          </a:p>
          <a:p>
            <a:pPr marL="285750" indent="-285750">
              <a:buFont typeface="Courier New" panose="02070309020205020404" pitchFamily="49" charset="0"/>
              <a:buChar char="o"/>
            </a:pPr>
            <a:r>
              <a:rPr lang="en-GB" dirty="0"/>
              <a:t>Picked up passé walks</a:t>
            </a:r>
          </a:p>
          <a:p>
            <a:pPr marL="285750" indent="-285750">
              <a:buFont typeface="Courier New" panose="02070309020205020404" pitchFamily="49" charset="0"/>
              <a:buChar char="o"/>
            </a:pPr>
            <a:r>
              <a:rPr lang="en-GB" dirty="0"/>
              <a:t>Bear crawls </a:t>
            </a:r>
          </a:p>
          <a:p>
            <a:pPr marL="285750" indent="-285750">
              <a:buFont typeface="Courier New" panose="02070309020205020404" pitchFamily="49" charset="0"/>
              <a:buChar char="o"/>
            </a:pPr>
            <a:r>
              <a:rPr lang="en-GB" dirty="0"/>
              <a:t>Walking side plank </a:t>
            </a:r>
          </a:p>
          <a:p>
            <a:pPr marL="285750" indent="-285750">
              <a:buFont typeface="Courier New" panose="02070309020205020404" pitchFamily="49" charset="0"/>
              <a:buChar char="o"/>
            </a:pPr>
            <a:r>
              <a:rPr lang="en-GB" dirty="0"/>
              <a:t>Jumping squats (forward, backwards &amp; side ways</a:t>
            </a:r>
          </a:p>
          <a:p>
            <a:pPr marL="285750" indent="-285750">
              <a:buFont typeface="Courier New" panose="02070309020205020404" pitchFamily="49" charset="0"/>
              <a:buChar char="o"/>
            </a:pPr>
            <a:r>
              <a:rPr lang="en-GB" dirty="0"/>
              <a:t>Army crawl </a:t>
            </a:r>
          </a:p>
        </p:txBody>
      </p:sp>
      <p:sp>
        <p:nvSpPr>
          <p:cNvPr id="9" name="TextBox 8">
            <a:extLst>
              <a:ext uri="{FF2B5EF4-FFF2-40B4-BE49-F238E27FC236}">
                <a16:creationId xmlns:a16="http://schemas.microsoft.com/office/drawing/2014/main" id="{63DBB395-0DF3-4117-9DEC-963356C494E7}"/>
              </a:ext>
            </a:extLst>
          </p:cNvPr>
          <p:cNvSpPr txBox="1"/>
          <p:nvPr/>
        </p:nvSpPr>
        <p:spPr>
          <a:xfrm>
            <a:off x="5430888" y="4444549"/>
            <a:ext cx="3710763" cy="2031325"/>
          </a:xfrm>
          <a:prstGeom prst="rect">
            <a:avLst/>
          </a:prstGeom>
          <a:noFill/>
        </p:spPr>
        <p:txBody>
          <a:bodyPr wrap="square" rtlCol="0">
            <a:spAutoFit/>
          </a:bodyPr>
          <a:lstStyle/>
          <a:p>
            <a:pPr algn="ctr"/>
            <a:r>
              <a:rPr lang="en-GB" u="sng" dirty="0"/>
              <a:t>FLOOR EXERCISES</a:t>
            </a:r>
          </a:p>
          <a:p>
            <a:pPr marL="285750" indent="-285750">
              <a:buFont typeface="Courier New" panose="02070309020205020404" pitchFamily="49" charset="0"/>
              <a:buChar char="o"/>
            </a:pPr>
            <a:r>
              <a:rPr lang="en-GB" dirty="0"/>
              <a:t>Shoulder bridge</a:t>
            </a:r>
          </a:p>
          <a:p>
            <a:pPr marL="285750" indent="-285750">
              <a:buFont typeface="Courier New" panose="02070309020205020404" pitchFamily="49" charset="0"/>
              <a:buChar char="o"/>
            </a:pPr>
            <a:r>
              <a:rPr lang="en-GB" dirty="0"/>
              <a:t>Oysters </a:t>
            </a:r>
          </a:p>
          <a:p>
            <a:pPr marL="742950" lvl="1" indent="-285750">
              <a:buFont typeface="Courier New" panose="02070309020205020404" pitchFamily="49" charset="0"/>
              <a:buChar char="o"/>
            </a:pPr>
            <a:r>
              <a:rPr lang="en-GB" dirty="0"/>
              <a:t>Normal</a:t>
            </a:r>
          </a:p>
          <a:p>
            <a:pPr marL="742950" lvl="1" indent="-285750">
              <a:buFont typeface="Courier New" panose="02070309020205020404" pitchFamily="49" charset="0"/>
              <a:buChar char="o"/>
            </a:pPr>
            <a:r>
              <a:rPr lang="en-GB" dirty="0"/>
              <a:t>Lift top leg</a:t>
            </a:r>
          </a:p>
          <a:p>
            <a:pPr marL="742950" lvl="1" indent="-285750">
              <a:buFont typeface="Courier New" panose="02070309020205020404" pitchFamily="49" charset="0"/>
              <a:buChar char="o"/>
            </a:pPr>
            <a:r>
              <a:rPr lang="en-GB" dirty="0"/>
              <a:t>Hold and pulse top leg</a:t>
            </a:r>
          </a:p>
          <a:p>
            <a:pPr marL="742950" lvl="1" indent="-285750">
              <a:buFont typeface="Courier New" panose="02070309020205020404" pitchFamily="49" charset="0"/>
              <a:buChar char="o"/>
            </a:pPr>
            <a:r>
              <a:rPr lang="en-GB" dirty="0"/>
              <a:t>Back and forward circles</a:t>
            </a:r>
          </a:p>
        </p:txBody>
      </p:sp>
      <p:sp>
        <p:nvSpPr>
          <p:cNvPr id="10" name="TextBox 9">
            <a:extLst>
              <a:ext uri="{FF2B5EF4-FFF2-40B4-BE49-F238E27FC236}">
                <a16:creationId xmlns:a16="http://schemas.microsoft.com/office/drawing/2014/main" id="{499AE3B6-CC2C-4354-B29F-B2B3382E116E}"/>
              </a:ext>
            </a:extLst>
          </p:cNvPr>
          <p:cNvSpPr txBox="1"/>
          <p:nvPr/>
        </p:nvSpPr>
        <p:spPr>
          <a:xfrm>
            <a:off x="8332382" y="4821396"/>
            <a:ext cx="3859618" cy="1754326"/>
          </a:xfrm>
          <a:prstGeom prst="rect">
            <a:avLst/>
          </a:prstGeom>
          <a:noFill/>
        </p:spPr>
        <p:txBody>
          <a:bodyPr wrap="square" rtlCol="0">
            <a:spAutoFit/>
          </a:bodyPr>
          <a:lstStyle/>
          <a:p>
            <a:pPr marL="285750" indent="-285750">
              <a:buFont typeface="Courier New" panose="02070309020205020404" pitchFamily="49" charset="0"/>
              <a:buChar char="o"/>
            </a:pPr>
            <a:r>
              <a:rPr lang="en-GB" dirty="0"/>
              <a:t>Straight leg oysters</a:t>
            </a:r>
          </a:p>
          <a:p>
            <a:pPr marL="742950" lvl="1" indent="-285750">
              <a:buFont typeface="Courier New" panose="02070309020205020404" pitchFamily="49" charset="0"/>
              <a:buChar char="o"/>
            </a:pPr>
            <a:r>
              <a:rPr lang="en-GB" dirty="0"/>
              <a:t>Join bottom leg to top leg </a:t>
            </a:r>
          </a:p>
          <a:p>
            <a:pPr marL="742950" lvl="1" indent="-285750">
              <a:buFont typeface="Courier New" panose="02070309020205020404" pitchFamily="49" charset="0"/>
              <a:buChar char="o"/>
            </a:pPr>
            <a:r>
              <a:rPr lang="en-GB" dirty="0"/>
              <a:t>Circles back and forward</a:t>
            </a:r>
          </a:p>
          <a:p>
            <a:pPr marL="742950" lvl="1" indent="-285750">
              <a:buFont typeface="Courier New" panose="02070309020205020404" pitchFamily="49" charset="0"/>
              <a:buChar char="o"/>
            </a:pPr>
            <a:r>
              <a:rPr lang="en-GB" dirty="0"/>
              <a:t>Turn in and parallel </a:t>
            </a:r>
          </a:p>
          <a:p>
            <a:pPr marL="742950" lvl="1" indent="-285750">
              <a:buFont typeface="Courier New" panose="02070309020205020404" pitchFamily="49" charset="0"/>
              <a:buChar char="o"/>
            </a:pPr>
            <a:r>
              <a:rPr lang="en-GB" dirty="0"/>
              <a:t>Turn out and parallel</a:t>
            </a:r>
          </a:p>
          <a:p>
            <a:pPr marL="742950" lvl="1" indent="-285750">
              <a:buFont typeface="Courier New" panose="02070309020205020404" pitchFamily="49" charset="0"/>
              <a:buChar char="o"/>
            </a:pPr>
            <a:r>
              <a:rPr lang="en-GB" dirty="0"/>
              <a:t>Ron de jambe in and outward </a:t>
            </a:r>
          </a:p>
        </p:txBody>
      </p:sp>
      <p:pic>
        <p:nvPicPr>
          <p:cNvPr id="11" name="Picture 10" descr="A picture containing person, woman, girl, sitting&#10;&#10;Description automatically generated">
            <a:extLst>
              <a:ext uri="{FF2B5EF4-FFF2-40B4-BE49-F238E27FC236}">
                <a16:creationId xmlns:a16="http://schemas.microsoft.com/office/drawing/2014/main" id="{5034C66A-C009-49B8-92B8-DD2EF03F2B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65187" y="197356"/>
            <a:ext cx="2831105" cy="1685392"/>
          </a:xfrm>
          <a:prstGeom prst="rect">
            <a:avLst/>
          </a:prstGeom>
        </p:spPr>
      </p:pic>
    </p:spTree>
    <p:extLst>
      <p:ext uri="{BB962C8B-B14F-4D97-AF65-F5344CB8AC3E}">
        <p14:creationId xmlns:p14="http://schemas.microsoft.com/office/powerpoint/2010/main" val="326958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6042-A69C-4556-B481-8F1681FB8FA1}"/>
              </a:ext>
            </a:extLst>
          </p:cNvPr>
          <p:cNvSpPr>
            <a:spLocks noGrp="1"/>
          </p:cNvSpPr>
          <p:nvPr>
            <p:ph type="title"/>
          </p:nvPr>
        </p:nvSpPr>
        <p:spPr>
          <a:xfrm>
            <a:off x="913795" y="159488"/>
            <a:ext cx="10353762" cy="970450"/>
          </a:xfrm>
        </p:spPr>
        <p:txBody>
          <a:bodyPr/>
          <a:lstStyle/>
          <a:p>
            <a:r>
              <a:rPr lang="en-GB" dirty="0"/>
              <a:t>Heart Rate</a:t>
            </a:r>
          </a:p>
        </p:txBody>
      </p:sp>
      <p:sp>
        <p:nvSpPr>
          <p:cNvPr id="3" name="Content Placeholder 2">
            <a:extLst>
              <a:ext uri="{FF2B5EF4-FFF2-40B4-BE49-F238E27FC236}">
                <a16:creationId xmlns:a16="http://schemas.microsoft.com/office/drawing/2014/main" id="{796D9559-151F-4E2A-887C-43528665DF8B}"/>
              </a:ext>
            </a:extLst>
          </p:cNvPr>
          <p:cNvSpPr>
            <a:spLocks noGrp="1"/>
          </p:cNvSpPr>
          <p:nvPr>
            <p:ph idx="1"/>
          </p:nvPr>
        </p:nvSpPr>
        <p:spPr>
          <a:xfrm>
            <a:off x="462103" y="1206347"/>
            <a:ext cx="10353762" cy="5651653"/>
          </a:xfrm>
        </p:spPr>
        <p:txBody>
          <a:bodyPr>
            <a:normAutofit/>
          </a:bodyPr>
          <a:lstStyle/>
          <a:p>
            <a:r>
              <a:rPr lang="en-GB" dirty="0">
                <a:solidFill>
                  <a:schemeClr val="tx1"/>
                </a:solidFill>
              </a:rPr>
              <a:t>For this I took my heart rate at the end of my fitness class and timed at 1 minute intervals how it came back to my resting </a:t>
            </a:r>
          </a:p>
          <a:p>
            <a:r>
              <a:rPr lang="en-GB" dirty="0">
                <a:solidFill>
                  <a:schemeClr val="tx1"/>
                </a:solidFill>
              </a:rPr>
              <a:t>My resting heart rate = 65 bmp </a:t>
            </a:r>
          </a:p>
          <a:p>
            <a:r>
              <a:rPr lang="en-GB" dirty="0">
                <a:solidFill>
                  <a:schemeClr val="tx1"/>
                </a:solidFill>
              </a:rPr>
              <a:t>Week one – End of class = 145bmp</a:t>
            </a:r>
          </a:p>
          <a:p>
            <a:pPr lvl="5"/>
            <a:r>
              <a:rPr lang="en-GB" dirty="0">
                <a:solidFill>
                  <a:schemeClr val="tx1"/>
                </a:solidFill>
              </a:rPr>
              <a:t>1 minute = 110 bmp </a:t>
            </a:r>
          </a:p>
          <a:p>
            <a:pPr lvl="5"/>
            <a:r>
              <a:rPr lang="en-GB" dirty="0">
                <a:solidFill>
                  <a:schemeClr val="tx1"/>
                </a:solidFill>
              </a:rPr>
              <a:t>2 minutes =  70</a:t>
            </a:r>
          </a:p>
          <a:p>
            <a:pPr lvl="5"/>
            <a:r>
              <a:rPr lang="en-GB" dirty="0">
                <a:solidFill>
                  <a:schemeClr val="tx1"/>
                </a:solidFill>
              </a:rPr>
              <a:t>3 minutes = 64 bmp</a:t>
            </a:r>
          </a:p>
          <a:p>
            <a:pPr marL="285750" indent="-285750">
              <a:buFont typeface="Wingdings" panose="05000000000000000000" pitchFamily="2" charset="2"/>
              <a:buChar char="v"/>
            </a:pPr>
            <a:r>
              <a:rPr lang="en-GB" dirty="0">
                <a:effectLst>
                  <a:outerShdw blurRad="38100" dist="38100" dir="2700000" algn="tl">
                    <a:srgbClr val="000000">
                      <a:alpha val="43137"/>
                    </a:srgbClr>
                  </a:outerShdw>
                </a:effectLst>
              </a:rPr>
              <a:t>Week three (high intensity shorter work out) – End of class = 143 bmp</a:t>
            </a:r>
          </a:p>
          <a:p>
            <a:pPr marL="2114550" lvl="4" indent="-285750">
              <a:buFont typeface="Wingdings" panose="05000000000000000000" pitchFamily="2" charset="2"/>
              <a:buChar char="v"/>
            </a:pPr>
            <a:r>
              <a:rPr lang="en-GB" dirty="0">
                <a:effectLst>
                  <a:outerShdw blurRad="38100" dist="38100" dir="2700000" algn="tl">
                    <a:srgbClr val="000000">
                      <a:alpha val="43137"/>
                    </a:srgbClr>
                  </a:outerShdw>
                </a:effectLst>
              </a:rPr>
              <a:t>1 minute = 105 bmp</a:t>
            </a:r>
          </a:p>
          <a:p>
            <a:pPr marL="2114550" lvl="4" indent="-285750">
              <a:buFont typeface="Wingdings" panose="05000000000000000000" pitchFamily="2" charset="2"/>
              <a:buChar char="v"/>
            </a:pPr>
            <a:r>
              <a:rPr lang="en-GB" dirty="0">
                <a:effectLst>
                  <a:outerShdw blurRad="38100" dist="38100" dir="2700000" algn="tl">
                    <a:srgbClr val="000000">
                      <a:alpha val="43137"/>
                    </a:srgbClr>
                  </a:outerShdw>
                </a:effectLst>
              </a:rPr>
              <a:t>2 minutes = 70 bmp</a:t>
            </a:r>
          </a:p>
          <a:p>
            <a:pPr marL="2114550" lvl="4" indent="-285750">
              <a:buFont typeface="Wingdings" panose="05000000000000000000" pitchFamily="2" charset="2"/>
              <a:buChar char="v"/>
            </a:pPr>
            <a:r>
              <a:rPr lang="en-GB" dirty="0">
                <a:effectLst>
                  <a:outerShdw blurRad="38100" dist="38100" dir="2700000" algn="tl">
                    <a:srgbClr val="000000">
                      <a:alpha val="43137"/>
                    </a:srgbClr>
                  </a:outerShdw>
                </a:effectLst>
              </a:rPr>
              <a:t>3 minutes = 63 bmp</a:t>
            </a:r>
          </a:p>
          <a:p>
            <a:pPr marL="285750" indent="-285750">
              <a:buFont typeface="Wingdings" panose="05000000000000000000" pitchFamily="2" charset="2"/>
              <a:buChar char="v"/>
            </a:pPr>
            <a:r>
              <a:rPr lang="en-GB" dirty="0">
                <a:effectLst>
                  <a:outerShdw blurRad="38100" dist="38100" dir="2700000" algn="tl">
                    <a:srgbClr val="000000">
                      <a:alpha val="43137"/>
                    </a:srgbClr>
                  </a:outerShdw>
                </a:effectLst>
              </a:rPr>
              <a:t>Week three – End of class = 144 bmp</a:t>
            </a:r>
          </a:p>
          <a:p>
            <a:pPr marL="2114550" lvl="4" indent="-285750">
              <a:buFont typeface="Wingdings" panose="05000000000000000000" pitchFamily="2" charset="2"/>
              <a:buChar char="v"/>
            </a:pPr>
            <a:r>
              <a:rPr lang="en-GB" dirty="0">
                <a:effectLst>
                  <a:outerShdw blurRad="38100" dist="38100" dir="2700000" algn="tl">
                    <a:srgbClr val="000000">
                      <a:alpha val="43137"/>
                    </a:srgbClr>
                  </a:outerShdw>
                </a:effectLst>
              </a:rPr>
              <a:t>1 minute = 107 bmp</a:t>
            </a:r>
          </a:p>
          <a:p>
            <a:pPr marL="2114550" lvl="4" indent="-285750">
              <a:buFont typeface="Wingdings" panose="05000000000000000000" pitchFamily="2" charset="2"/>
              <a:buChar char="v"/>
            </a:pPr>
            <a:r>
              <a:rPr lang="en-GB" dirty="0">
                <a:effectLst>
                  <a:outerShdw blurRad="38100" dist="38100" dir="2700000" algn="tl">
                    <a:srgbClr val="000000">
                      <a:alpha val="43137"/>
                    </a:srgbClr>
                  </a:outerShdw>
                </a:effectLst>
              </a:rPr>
              <a:t>2 minutes = 74 bmp</a:t>
            </a:r>
          </a:p>
          <a:p>
            <a:pPr marL="2114550" lvl="4" indent="-285750">
              <a:buFont typeface="Wingdings" panose="05000000000000000000" pitchFamily="2" charset="2"/>
              <a:buChar char="v"/>
            </a:pPr>
            <a:r>
              <a:rPr lang="en-GB" dirty="0">
                <a:effectLst>
                  <a:outerShdw blurRad="38100" dist="38100" dir="2700000" algn="tl">
                    <a:srgbClr val="000000">
                      <a:alpha val="43137"/>
                    </a:srgbClr>
                  </a:outerShdw>
                </a:effectLst>
              </a:rPr>
              <a:t>3 minutes = 65 bmp</a:t>
            </a:r>
          </a:p>
          <a:p>
            <a:pPr marL="1828800" lvl="4" indent="0">
              <a:buNone/>
            </a:pPr>
            <a:endParaRPr lang="en-GB" dirty="0">
              <a:effectLst>
                <a:outerShdw blurRad="38100" dist="38100" dir="2700000" algn="tl">
                  <a:srgbClr val="000000">
                    <a:alpha val="43137"/>
                  </a:srgbClr>
                </a:outerShdw>
              </a:effectLst>
            </a:endParaRPr>
          </a:p>
          <a:p>
            <a:pPr lvl="5"/>
            <a:endParaRPr lang="en-GB" dirty="0">
              <a:solidFill>
                <a:schemeClr val="tx1"/>
              </a:solidFill>
            </a:endParaRPr>
          </a:p>
          <a:p>
            <a:pPr lvl="5"/>
            <a:endParaRPr lang="en-GB" dirty="0"/>
          </a:p>
        </p:txBody>
      </p:sp>
      <p:pic>
        <p:nvPicPr>
          <p:cNvPr id="6" name="Picture 5" descr="Healthy Mr. Feels">
            <a:extLst>
              <a:ext uri="{FF2B5EF4-FFF2-40B4-BE49-F238E27FC236}">
                <a16:creationId xmlns:a16="http://schemas.microsoft.com/office/drawing/2014/main" id="{6C7DE0E1-53DD-4BE5-B00E-3A5304D5C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809" y="-566996"/>
            <a:ext cx="2353191" cy="2353191"/>
          </a:xfrm>
          <a:prstGeom prst="rect">
            <a:avLst/>
          </a:prstGeom>
        </p:spPr>
      </p:pic>
    </p:spTree>
    <p:extLst>
      <p:ext uri="{BB962C8B-B14F-4D97-AF65-F5344CB8AC3E}">
        <p14:creationId xmlns:p14="http://schemas.microsoft.com/office/powerpoint/2010/main" val="257951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C2F5-83A7-4910-B998-305824934B9C}"/>
              </a:ext>
            </a:extLst>
          </p:cNvPr>
          <p:cNvSpPr>
            <a:spLocks noGrp="1"/>
          </p:cNvSpPr>
          <p:nvPr>
            <p:ph type="title"/>
          </p:nvPr>
        </p:nvSpPr>
        <p:spPr/>
        <p:txBody>
          <a:bodyPr/>
          <a:lstStyle/>
          <a:p>
            <a:r>
              <a:rPr lang="en-GB" dirty="0"/>
              <a:t>Adaptations</a:t>
            </a:r>
          </a:p>
        </p:txBody>
      </p:sp>
      <p:sp>
        <p:nvSpPr>
          <p:cNvPr id="3" name="TextBox 2">
            <a:extLst>
              <a:ext uri="{FF2B5EF4-FFF2-40B4-BE49-F238E27FC236}">
                <a16:creationId xmlns:a16="http://schemas.microsoft.com/office/drawing/2014/main" id="{7A25FF3E-B572-4FA9-B5CF-7DD84FB45400}"/>
              </a:ext>
            </a:extLst>
          </p:cNvPr>
          <p:cNvSpPr txBox="1"/>
          <p:nvPr/>
        </p:nvSpPr>
        <p:spPr>
          <a:xfrm>
            <a:off x="287079" y="1733107"/>
            <a:ext cx="2902688" cy="1754326"/>
          </a:xfrm>
          <a:prstGeom prst="rect">
            <a:avLst/>
          </a:prstGeom>
          <a:noFill/>
        </p:spPr>
        <p:txBody>
          <a:bodyPr wrap="square" lIns="91440" tIns="45720" rIns="91440" bIns="45720" rtlCol="0" anchor="t">
            <a:spAutoFit/>
          </a:bodyPr>
          <a:lstStyle/>
          <a:p>
            <a:r>
              <a:rPr lang="en-GB" dirty="0"/>
              <a:t>My fitness class was being streamed on Zoom during the lockdown period, so exercises had to be modified to fit the space available at home</a:t>
            </a:r>
          </a:p>
        </p:txBody>
      </p:sp>
      <p:sp>
        <p:nvSpPr>
          <p:cNvPr id="4" name="TextBox 3">
            <a:extLst>
              <a:ext uri="{FF2B5EF4-FFF2-40B4-BE49-F238E27FC236}">
                <a16:creationId xmlns:a16="http://schemas.microsoft.com/office/drawing/2014/main" id="{02ECC151-8C20-4744-A448-C5791DB4BF8B}"/>
              </a:ext>
            </a:extLst>
          </p:cNvPr>
          <p:cNvSpPr txBox="1"/>
          <p:nvPr/>
        </p:nvSpPr>
        <p:spPr>
          <a:xfrm>
            <a:off x="381619" y="4612090"/>
            <a:ext cx="3551275" cy="1200329"/>
          </a:xfrm>
          <a:prstGeom prst="rect">
            <a:avLst/>
          </a:prstGeom>
          <a:noFill/>
        </p:spPr>
        <p:txBody>
          <a:bodyPr wrap="square" lIns="91440" tIns="45720" rIns="91440" bIns="45720" rtlCol="0" anchor="t">
            <a:spAutoFit/>
          </a:bodyPr>
          <a:lstStyle/>
          <a:p>
            <a:r>
              <a:rPr lang="en-GB" dirty="0"/>
              <a:t>I had to use filled up water bottles as weights as I didn’t have access to the ones, they provide at my dance studio due to quarantine</a:t>
            </a:r>
          </a:p>
        </p:txBody>
      </p:sp>
      <p:sp>
        <p:nvSpPr>
          <p:cNvPr id="5" name="TextBox 4">
            <a:extLst>
              <a:ext uri="{FF2B5EF4-FFF2-40B4-BE49-F238E27FC236}">
                <a16:creationId xmlns:a16="http://schemas.microsoft.com/office/drawing/2014/main" id="{041905E6-31B4-4B12-8DD8-7A2C490A5004}"/>
              </a:ext>
            </a:extLst>
          </p:cNvPr>
          <p:cNvSpPr txBox="1"/>
          <p:nvPr/>
        </p:nvSpPr>
        <p:spPr>
          <a:xfrm>
            <a:off x="8472740" y="1725549"/>
            <a:ext cx="3317359" cy="1200329"/>
          </a:xfrm>
          <a:prstGeom prst="rect">
            <a:avLst/>
          </a:prstGeom>
          <a:noFill/>
        </p:spPr>
        <p:txBody>
          <a:bodyPr wrap="square" rtlCol="0">
            <a:spAutoFit/>
          </a:bodyPr>
          <a:lstStyle/>
          <a:p>
            <a:r>
              <a:rPr lang="en-GB" dirty="0"/>
              <a:t>My fartlek training had to be carried out in the park because it was a safe distance away from other people</a:t>
            </a:r>
          </a:p>
        </p:txBody>
      </p:sp>
      <p:sp>
        <p:nvSpPr>
          <p:cNvPr id="6" name="TextBox 5">
            <a:extLst>
              <a:ext uri="{FF2B5EF4-FFF2-40B4-BE49-F238E27FC236}">
                <a16:creationId xmlns:a16="http://schemas.microsoft.com/office/drawing/2014/main" id="{6310C207-B02A-472F-8A20-A8B4A779A7B0}"/>
              </a:ext>
            </a:extLst>
          </p:cNvPr>
          <p:cNvSpPr txBox="1"/>
          <p:nvPr/>
        </p:nvSpPr>
        <p:spPr>
          <a:xfrm>
            <a:off x="9000653" y="3846041"/>
            <a:ext cx="2690037" cy="2031325"/>
          </a:xfrm>
          <a:prstGeom prst="rect">
            <a:avLst/>
          </a:prstGeom>
          <a:noFill/>
        </p:spPr>
        <p:txBody>
          <a:bodyPr wrap="square" rtlCol="0">
            <a:spAutoFit/>
          </a:bodyPr>
          <a:lstStyle/>
          <a:p>
            <a:r>
              <a:rPr lang="en-GB" dirty="0"/>
              <a:t>I had to reduce the distance in my fartlek training as the space provided couldn’t be measured accurately at what I originally set the distance to be</a:t>
            </a:r>
          </a:p>
        </p:txBody>
      </p:sp>
      <p:sp>
        <p:nvSpPr>
          <p:cNvPr id="7" name="TextBox 6">
            <a:extLst>
              <a:ext uri="{FF2B5EF4-FFF2-40B4-BE49-F238E27FC236}">
                <a16:creationId xmlns:a16="http://schemas.microsoft.com/office/drawing/2014/main" id="{48D54D88-A7DF-4BE6-821E-F039A6427D8B}"/>
              </a:ext>
            </a:extLst>
          </p:cNvPr>
          <p:cNvSpPr txBox="1"/>
          <p:nvPr/>
        </p:nvSpPr>
        <p:spPr>
          <a:xfrm>
            <a:off x="4699526" y="2276380"/>
            <a:ext cx="2599981" cy="3139321"/>
          </a:xfrm>
          <a:prstGeom prst="rect">
            <a:avLst/>
          </a:prstGeom>
          <a:noFill/>
        </p:spPr>
        <p:txBody>
          <a:bodyPr wrap="square" rtlCol="0">
            <a:spAutoFit/>
          </a:bodyPr>
          <a:lstStyle/>
          <a:p>
            <a:r>
              <a:rPr lang="en-GB" dirty="0"/>
              <a:t>My fitness lesson were less tailored because they opened the class up to some of their external students. This meant that the work out was more generalised rather than it being focused on a specific area like it would’ve been in the studio</a:t>
            </a:r>
          </a:p>
        </p:txBody>
      </p:sp>
    </p:spTree>
    <p:extLst>
      <p:ext uri="{BB962C8B-B14F-4D97-AF65-F5344CB8AC3E}">
        <p14:creationId xmlns:p14="http://schemas.microsoft.com/office/powerpoint/2010/main" val="177684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D55F-7178-4A19-B7AB-223B56CD396B}"/>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PARQ </a:t>
            </a:r>
            <a:br>
              <a:rPr lang="en-US" sz="4200" dirty="0"/>
            </a:br>
            <a:r>
              <a:rPr lang="en-US" sz="4200" dirty="0"/>
              <a:t>Questionnaire</a:t>
            </a:r>
          </a:p>
        </p:txBody>
      </p:sp>
      <p:pic>
        <p:nvPicPr>
          <p:cNvPr id="11" name="Picture 10">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3" name="Picture 12">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6" name="Picture 5">
            <a:extLst>
              <a:ext uri="{FF2B5EF4-FFF2-40B4-BE49-F238E27FC236}">
                <a16:creationId xmlns:a16="http://schemas.microsoft.com/office/drawing/2014/main" id="{3FEA4E13-44A7-4C7F-ABE7-B1F44E106B1F}"/>
              </a:ext>
            </a:extLst>
          </p:cNvPr>
          <p:cNvPicPr>
            <a:picLocks noChangeAspect="1"/>
          </p:cNvPicPr>
          <p:nvPr/>
        </p:nvPicPr>
        <p:blipFill rotWithShape="1">
          <a:blip r:embed="rId4"/>
          <a:srcRect r="13443" b="-2"/>
          <a:stretch/>
        </p:blipFill>
        <p:spPr>
          <a:xfrm>
            <a:off x="4654297" y="10"/>
            <a:ext cx="7537704" cy="6857990"/>
          </a:xfrm>
          <a:prstGeom prst="rect">
            <a:avLst/>
          </a:prstGeom>
        </p:spPr>
      </p:pic>
      <p:sp>
        <p:nvSpPr>
          <p:cNvPr id="7" name="TextBox 6">
            <a:extLst>
              <a:ext uri="{FF2B5EF4-FFF2-40B4-BE49-F238E27FC236}">
                <a16:creationId xmlns:a16="http://schemas.microsoft.com/office/drawing/2014/main" id="{D6261D8C-1097-46D2-B747-04710FD53019}"/>
              </a:ext>
            </a:extLst>
          </p:cNvPr>
          <p:cNvSpPr txBox="1"/>
          <p:nvPr/>
        </p:nvSpPr>
        <p:spPr>
          <a:xfrm>
            <a:off x="6197347" y="785713"/>
            <a:ext cx="3057331" cy="369332"/>
          </a:xfrm>
          <a:prstGeom prst="rect">
            <a:avLst/>
          </a:prstGeom>
          <a:noFill/>
        </p:spPr>
        <p:txBody>
          <a:bodyPr wrap="square" rtlCol="0">
            <a:spAutoFit/>
          </a:bodyPr>
          <a:lstStyle/>
          <a:p>
            <a:r>
              <a:rPr lang="en-GB" dirty="0">
                <a:solidFill>
                  <a:schemeClr val="bg1"/>
                </a:solidFill>
              </a:rPr>
              <a:t>Pollyanna Hawkes</a:t>
            </a:r>
          </a:p>
        </p:txBody>
      </p:sp>
      <p:sp>
        <p:nvSpPr>
          <p:cNvPr id="8" name="TextBox 7">
            <a:extLst>
              <a:ext uri="{FF2B5EF4-FFF2-40B4-BE49-F238E27FC236}">
                <a16:creationId xmlns:a16="http://schemas.microsoft.com/office/drawing/2014/main" id="{0B6631DB-FB10-493C-BA2D-6CF81A95B9CB}"/>
              </a:ext>
            </a:extLst>
          </p:cNvPr>
          <p:cNvSpPr txBox="1"/>
          <p:nvPr/>
        </p:nvSpPr>
        <p:spPr>
          <a:xfrm>
            <a:off x="9447258" y="785713"/>
            <a:ext cx="2223082" cy="369332"/>
          </a:xfrm>
          <a:prstGeom prst="rect">
            <a:avLst/>
          </a:prstGeom>
          <a:noFill/>
        </p:spPr>
        <p:txBody>
          <a:bodyPr wrap="square" rtlCol="0">
            <a:spAutoFit/>
          </a:bodyPr>
          <a:lstStyle/>
          <a:p>
            <a:r>
              <a:rPr lang="en-GB" dirty="0">
                <a:solidFill>
                  <a:schemeClr val="bg1"/>
                </a:solidFill>
              </a:rPr>
              <a:t>17/03/2020</a:t>
            </a:r>
          </a:p>
        </p:txBody>
      </p:sp>
      <p:sp>
        <p:nvSpPr>
          <p:cNvPr id="9" name="TextBox 8">
            <a:extLst>
              <a:ext uri="{FF2B5EF4-FFF2-40B4-BE49-F238E27FC236}">
                <a16:creationId xmlns:a16="http://schemas.microsoft.com/office/drawing/2014/main" id="{A510A5E0-4B53-4142-AF68-D620719CBB60}"/>
              </a:ext>
            </a:extLst>
          </p:cNvPr>
          <p:cNvSpPr txBox="1"/>
          <p:nvPr/>
        </p:nvSpPr>
        <p:spPr>
          <a:xfrm>
            <a:off x="6392123" y="1098845"/>
            <a:ext cx="2533475" cy="369332"/>
          </a:xfrm>
          <a:prstGeom prst="rect">
            <a:avLst/>
          </a:prstGeom>
          <a:noFill/>
        </p:spPr>
        <p:txBody>
          <a:bodyPr wrap="square" rtlCol="0">
            <a:spAutoFit/>
          </a:bodyPr>
          <a:lstStyle/>
          <a:p>
            <a:r>
              <a:rPr lang="en-GB" dirty="0">
                <a:solidFill>
                  <a:schemeClr val="bg1"/>
                </a:solidFill>
              </a:rPr>
              <a:t>07711947072</a:t>
            </a:r>
          </a:p>
        </p:txBody>
      </p:sp>
      <p:sp>
        <p:nvSpPr>
          <p:cNvPr id="10" name="TextBox 9">
            <a:extLst>
              <a:ext uri="{FF2B5EF4-FFF2-40B4-BE49-F238E27FC236}">
                <a16:creationId xmlns:a16="http://schemas.microsoft.com/office/drawing/2014/main" id="{711E2A49-79CF-47B8-B494-481D5AD1C599}"/>
              </a:ext>
            </a:extLst>
          </p:cNvPr>
          <p:cNvSpPr txBox="1"/>
          <p:nvPr/>
        </p:nvSpPr>
        <p:spPr>
          <a:xfrm>
            <a:off x="6526636" y="1519699"/>
            <a:ext cx="1627464" cy="261610"/>
          </a:xfrm>
          <a:prstGeom prst="rect">
            <a:avLst/>
          </a:prstGeom>
          <a:noFill/>
        </p:spPr>
        <p:txBody>
          <a:bodyPr wrap="square" rtlCol="0">
            <a:spAutoFit/>
          </a:bodyPr>
          <a:lstStyle/>
          <a:p>
            <a:r>
              <a:rPr lang="en-GB" sz="1050" dirty="0">
                <a:solidFill>
                  <a:schemeClr val="bg1"/>
                </a:solidFill>
              </a:rPr>
              <a:t>09.09.2004</a:t>
            </a:r>
          </a:p>
        </p:txBody>
      </p:sp>
      <p:sp>
        <p:nvSpPr>
          <p:cNvPr id="14" name="TextBox 13">
            <a:extLst>
              <a:ext uri="{FF2B5EF4-FFF2-40B4-BE49-F238E27FC236}">
                <a16:creationId xmlns:a16="http://schemas.microsoft.com/office/drawing/2014/main" id="{CA6654E5-FD21-44B4-80D2-32882E56E302}"/>
              </a:ext>
            </a:extLst>
          </p:cNvPr>
          <p:cNvSpPr txBox="1"/>
          <p:nvPr/>
        </p:nvSpPr>
        <p:spPr>
          <a:xfrm>
            <a:off x="7633981" y="1413268"/>
            <a:ext cx="828445" cy="369332"/>
          </a:xfrm>
          <a:prstGeom prst="rect">
            <a:avLst/>
          </a:prstGeom>
          <a:noFill/>
        </p:spPr>
        <p:txBody>
          <a:bodyPr wrap="square" rtlCol="0">
            <a:spAutoFit/>
          </a:bodyPr>
          <a:lstStyle/>
          <a:p>
            <a:r>
              <a:rPr lang="en-GB" dirty="0">
                <a:solidFill>
                  <a:schemeClr val="bg1"/>
                </a:solidFill>
              </a:rPr>
              <a:t>15</a:t>
            </a:r>
          </a:p>
        </p:txBody>
      </p:sp>
      <p:sp>
        <p:nvSpPr>
          <p:cNvPr id="15" name="TextBox 14">
            <a:extLst>
              <a:ext uri="{FF2B5EF4-FFF2-40B4-BE49-F238E27FC236}">
                <a16:creationId xmlns:a16="http://schemas.microsoft.com/office/drawing/2014/main" id="{E5F3F39E-A3BE-4BE0-95E8-81427B5FFBB2}"/>
              </a:ext>
            </a:extLst>
          </p:cNvPr>
          <p:cNvSpPr txBox="1"/>
          <p:nvPr/>
        </p:nvSpPr>
        <p:spPr>
          <a:xfrm>
            <a:off x="9181071" y="1411977"/>
            <a:ext cx="1198005" cy="369332"/>
          </a:xfrm>
          <a:prstGeom prst="rect">
            <a:avLst/>
          </a:prstGeom>
          <a:noFill/>
        </p:spPr>
        <p:txBody>
          <a:bodyPr wrap="square" rtlCol="0">
            <a:spAutoFit/>
          </a:bodyPr>
          <a:lstStyle/>
          <a:p>
            <a:r>
              <a:rPr lang="en-GB" dirty="0">
                <a:solidFill>
                  <a:schemeClr val="bg1"/>
                </a:solidFill>
              </a:rPr>
              <a:t>5’9”</a:t>
            </a:r>
          </a:p>
        </p:txBody>
      </p:sp>
      <p:sp>
        <p:nvSpPr>
          <p:cNvPr id="16" name="TextBox 15">
            <a:extLst>
              <a:ext uri="{FF2B5EF4-FFF2-40B4-BE49-F238E27FC236}">
                <a16:creationId xmlns:a16="http://schemas.microsoft.com/office/drawing/2014/main" id="{1444A907-143F-4C78-B6AE-9406124F30A9}"/>
              </a:ext>
            </a:extLst>
          </p:cNvPr>
          <p:cNvSpPr txBox="1"/>
          <p:nvPr/>
        </p:nvSpPr>
        <p:spPr>
          <a:xfrm>
            <a:off x="7793825" y="1725109"/>
            <a:ext cx="2893749" cy="369332"/>
          </a:xfrm>
          <a:prstGeom prst="rect">
            <a:avLst/>
          </a:prstGeom>
          <a:noFill/>
        </p:spPr>
        <p:txBody>
          <a:bodyPr wrap="square" rtlCol="0">
            <a:spAutoFit/>
          </a:bodyPr>
          <a:lstStyle/>
          <a:p>
            <a:r>
              <a:rPr lang="en-GB" dirty="0">
                <a:solidFill>
                  <a:schemeClr val="bg1"/>
                </a:solidFill>
              </a:rPr>
              <a:t>Tamara Hawkes</a:t>
            </a:r>
          </a:p>
        </p:txBody>
      </p:sp>
      <p:sp>
        <p:nvSpPr>
          <p:cNvPr id="17" name="TextBox 16">
            <a:extLst>
              <a:ext uri="{FF2B5EF4-FFF2-40B4-BE49-F238E27FC236}">
                <a16:creationId xmlns:a16="http://schemas.microsoft.com/office/drawing/2014/main" id="{9BE5DE88-9BEB-46E7-81D8-4136E9D74DE1}"/>
              </a:ext>
            </a:extLst>
          </p:cNvPr>
          <p:cNvSpPr txBox="1"/>
          <p:nvPr/>
        </p:nvSpPr>
        <p:spPr>
          <a:xfrm>
            <a:off x="11238762" y="1711174"/>
            <a:ext cx="847288" cy="369332"/>
          </a:xfrm>
          <a:prstGeom prst="rect">
            <a:avLst/>
          </a:prstGeom>
          <a:noFill/>
        </p:spPr>
        <p:txBody>
          <a:bodyPr wrap="square" rtlCol="0">
            <a:spAutoFit/>
          </a:bodyPr>
          <a:lstStyle/>
          <a:p>
            <a:r>
              <a:rPr lang="en-GB" dirty="0">
                <a:solidFill>
                  <a:schemeClr val="bg1"/>
                </a:solidFill>
              </a:rPr>
              <a:t>Mum</a:t>
            </a:r>
          </a:p>
        </p:txBody>
      </p:sp>
      <p:sp>
        <p:nvSpPr>
          <p:cNvPr id="19" name="TextBox 18">
            <a:extLst>
              <a:ext uri="{FF2B5EF4-FFF2-40B4-BE49-F238E27FC236}">
                <a16:creationId xmlns:a16="http://schemas.microsoft.com/office/drawing/2014/main" id="{9DD97345-16F0-44D5-B050-F9329CAC49B3}"/>
              </a:ext>
            </a:extLst>
          </p:cNvPr>
          <p:cNvSpPr txBox="1"/>
          <p:nvPr/>
        </p:nvSpPr>
        <p:spPr>
          <a:xfrm>
            <a:off x="10824905" y="2060920"/>
            <a:ext cx="1261145" cy="307777"/>
          </a:xfrm>
          <a:prstGeom prst="rect">
            <a:avLst/>
          </a:prstGeom>
          <a:noFill/>
        </p:spPr>
        <p:txBody>
          <a:bodyPr wrap="square" rtlCol="0">
            <a:spAutoFit/>
          </a:bodyPr>
          <a:lstStyle/>
          <a:p>
            <a:r>
              <a:rPr lang="en-GB" sz="1400" dirty="0">
                <a:solidFill>
                  <a:schemeClr val="bg1"/>
                </a:solidFill>
              </a:rPr>
              <a:t>07836522289</a:t>
            </a:r>
            <a:endParaRPr lang="en-GB" sz="1400" dirty="0"/>
          </a:p>
        </p:txBody>
      </p:sp>
      <p:sp>
        <p:nvSpPr>
          <p:cNvPr id="20" name="TextBox 19">
            <a:extLst>
              <a:ext uri="{FF2B5EF4-FFF2-40B4-BE49-F238E27FC236}">
                <a16:creationId xmlns:a16="http://schemas.microsoft.com/office/drawing/2014/main" id="{01B55A58-93BD-4C8B-93E3-4874A695A45B}"/>
              </a:ext>
            </a:extLst>
          </p:cNvPr>
          <p:cNvSpPr txBox="1"/>
          <p:nvPr/>
        </p:nvSpPr>
        <p:spPr>
          <a:xfrm>
            <a:off x="6325299" y="2060920"/>
            <a:ext cx="4303552" cy="307777"/>
          </a:xfrm>
          <a:prstGeom prst="rect">
            <a:avLst/>
          </a:prstGeom>
          <a:noFill/>
        </p:spPr>
        <p:txBody>
          <a:bodyPr wrap="square" rtlCol="0">
            <a:spAutoFit/>
          </a:bodyPr>
          <a:lstStyle/>
          <a:p>
            <a:r>
              <a:rPr lang="en-GB" sz="1400" dirty="0">
                <a:solidFill>
                  <a:schemeClr val="bg1"/>
                </a:solidFill>
              </a:rPr>
              <a:t>17 Badger Lane, Grange Park, NN4 5DH</a:t>
            </a:r>
          </a:p>
        </p:txBody>
      </p:sp>
      <p:sp>
        <p:nvSpPr>
          <p:cNvPr id="22" name="Rectangle 21">
            <a:extLst>
              <a:ext uri="{FF2B5EF4-FFF2-40B4-BE49-F238E27FC236}">
                <a16:creationId xmlns:a16="http://schemas.microsoft.com/office/drawing/2014/main" id="{E326F3EE-7D6B-4B78-8F28-D72BE501383B}"/>
              </a:ext>
            </a:extLst>
          </p:cNvPr>
          <p:cNvSpPr/>
          <p:nvPr/>
        </p:nvSpPr>
        <p:spPr>
          <a:xfrm>
            <a:off x="11342588" y="6280493"/>
            <a:ext cx="181553" cy="16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612CC48-AA6F-458E-8A37-1AB5CFDCDFD1}"/>
              </a:ext>
            </a:extLst>
          </p:cNvPr>
          <p:cNvSpPr/>
          <p:nvPr/>
        </p:nvSpPr>
        <p:spPr>
          <a:xfrm>
            <a:off x="11342587" y="5987422"/>
            <a:ext cx="181553" cy="16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B48DC2C5-A445-4BB8-B5F7-CA08080093DA}"/>
              </a:ext>
            </a:extLst>
          </p:cNvPr>
          <p:cNvSpPr/>
          <p:nvPr/>
        </p:nvSpPr>
        <p:spPr>
          <a:xfrm>
            <a:off x="11342587" y="5702986"/>
            <a:ext cx="181553" cy="16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F625A97F-6AC4-44BB-8012-D819F7ADD036}"/>
              </a:ext>
            </a:extLst>
          </p:cNvPr>
          <p:cNvSpPr/>
          <p:nvPr/>
        </p:nvSpPr>
        <p:spPr>
          <a:xfrm>
            <a:off x="11342586" y="6573564"/>
            <a:ext cx="181553" cy="16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EEF0B9A-FC11-4BA4-9FC2-42AAACD3718C}"/>
              </a:ext>
            </a:extLst>
          </p:cNvPr>
          <p:cNvSpPr/>
          <p:nvPr/>
        </p:nvSpPr>
        <p:spPr>
          <a:xfrm>
            <a:off x="10748099" y="4489303"/>
            <a:ext cx="171538" cy="178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5ABCE3BE-7F14-45B1-AA1B-BEAD12768C25}"/>
              </a:ext>
            </a:extLst>
          </p:cNvPr>
          <p:cNvSpPr/>
          <p:nvPr/>
        </p:nvSpPr>
        <p:spPr>
          <a:xfrm>
            <a:off x="10118373" y="3908493"/>
            <a:ext cx="181553" cy="16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1EEDBAB5-D22A-415F-AAAA-F398C830C567}"/>
              </a:ext>
            </a:extLst>
          </p:cNvPr>
          <p:cNvSpPr/>
          <p:nvPr/>
        </p:nvSpPr>
        <p:spPr>
          <a:xfrm>
            <a:off x="11342586" y="5097967"/>
            <a:ext cx="181553" cy="16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Graphic 3" descr="Pencil">
            <a:extLst>
              <a:ext uri="{FF2B5EF4-FFF2-40B4-BE49-F238E27FC236}">
                <a16:creationId xmlns:a16="http://schemas.microsoft.com/office/drawing/2014/main" id="{5900A6AB-A005-4FC4-B94E-45FEDD4CA8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3765" y="2089528"/>
            <a:ext cx="1530858" cy="1530858"/>
          </a:xfrm>
          <a:prstGeom prst="rect">
            <a:avLst/>
          </a:prstGeom>
        </p:spPr>
      </p:pic>
    </p:spTree>
    <p:extLst>
      <p:ext uri="{BB962C8B-B14F-4D97-AF65-F5344CB8AC3E}">
        <p14:creationId xmlns:p14="http://schemas.microsoft.com/office/powerpoint/2010/main" val="354584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F501-EEA9-4C1A-BF94-AEFFBB953372}"/>
              </a:ext>
            </a:extLst>
          </p:cNvPr>
          <p:cNvSpPr>
            <a:spLocks noGrp="1"/>
          </p:cNvSpPr>
          <p:nvPr>
            <p:ph type="title"/>
          </p:nvPr>
        </p:nvSpPr>
        <p:spPr>
          <a:xfrm>
            <a:off x="850609" y="75756"/>
            <a:ext cx="10353762" cy="970450"/>
          </a:xfrm>
        </p:spPr>
        <p:txBody>
          <a:bodyPr/>
          <a:lstStyle/>
          <a:p>
            <a:r>
              <a:rPr lang="en-GB" u="sng" dirty="0"/>
              <a:t>Strength and Weakness Identification </a:t>
            </a:r>
          </a:p>
        </p:txBody>
      </p:sp>
      <p:sp>
        <p:nvSpPr>
          <p:cNvPr id="3" name="TextBox 2">
            <a:extLst>
              <a:ext uri="{FF2B5EF4-FFF2-40B4-BE49-F238E27FC236}">
                <a16:creationId xmlns:a16="http://schemas.microsoft.com/office/drawing/2014/main" id="{DAC474A6-F023-4EE1-BA30-8E225F4B45C3}"/>
              </a:ext>
            </a:extLst>
          </p:cNvPr>
          <p:cNvSpPr txBox="1"/>
          <p:nvPr/>
        </p:nvSpPr>
        <p:spPr>
          <a:xfrm>
            <a:off x="637563" y="862602"/>
            <a:ext cx="10779854" cy="646331"/>
          </a:xfrm>
          <a:prstGeom prst="rect">
            <a:avLst/>
          </a:prstGeom>
          <a:noFill/>
        </p:spPr>
        <p:txBody>
          <a:bodyPr wrap="square" rtlCol="0">
            <a:spAutoFit/>
          </a:bodyPr>
          <a:lstStyle/>
          <a:p>
            <a:pPr algn="ctr"/>
            <a:r>
              <a:rPr lang="en-GB" dirty="0"/>
              <a:t>Before starting my PEP I conducted a series of fitness tests to see where I can improve but also where my strengths lie amongst the components of fitness …  </a:t>
            </a:r>
          </a:p>
        </p:txBody>
      </p:sp>
      <p:graphicFrame>
        <p:nvGraphicFramePr>
          <p:cNvPr id="8" name="Table 8">
            <a:extLst>
              <a:ext uri="{FF2B5EF4-FFF2-40B4-BE49-F238E27FC236}">
                <a16:creationId xmlns:a16="http://schemas.microsoft.com/office/drawing/2014/main" id="{126201E3-EF28-42DA-B1D2-7D8A85E34D51}"/>
              </a:ext>
            </a:extLst>
          </p:cNvPr>
          <p:cNvGraphicFramePr>
            <a:graphicFrameLocks noGrp="1"/>
          </p:cNvGraphicFramePr>
          <p:nvPr>
            <p:extLst>
              <p:ext uri="{D42A27DB-BD31-4B8C-83A1-F6EECF244321}">
                <p14:modId xmlns:p14="http://schemas.microsoft.com/office/powerpoint/2010/main" val="3468164162"/>
              </p:ext>
            </p:extLst>
          </p:nvPr>
        </p:nvGraphicFramePr>
        <p:xfrm>
          <a:off x="915332" y="1461558"/>
          <a:ext cx="10639105" cy="5044152"/>
        </p:xfrm>
        <a:graphic>
          <a:graphicData uri="http://schemas.openxmlformats.org/drawingml/2006/table">
            <a:tbl>
              <a:tblPr firstRow="1" bandRow="1">
                <a:tableStyleId>{5C22544A-7EE6-4342-B048-85BDC9FD1C3A}</a:tableStyleId>
              </a:tblPr>
              <a:tblGrid>
                <a:gridCol w="1773184">
                  <a:extLst>
                    <a:ext uri="{9D8B030D-6E8A-4147-A177-3AD203B41FA5}">
                      <a16:colId xmlns:a16="http://schemas.microsoft.com/office/drawing/2014/main" val="161970490"/>
                    </a:ext>
                  </a:extLst>
                </a:gridCol>
                <a:gridCol w="2571253">
                  <a:extLst>
                    <a:ext uri="{9D8B030D-6E8A-4147-A177-3AD203B41FA5}">
                      <a16:colId xmlns:a16="http://schemas.microsoft.com/office/drawing/2014/main" val="3050186020"/>
                    </a:ext>
                  </a:extLst>
                </a:gridCol>
                <a:gridCol w="1693924">
                  <a:extLst>
                    <a:ext uri="{9D8B030D-6E8A-4147-A177-3AD203B41FA5}">
                      <a16:colId xmlns:a16="http://schemas.microsoft.com/office/drawing/2014/main" val="2398393173"/>
                    </a:ext>
                  </a:extLst>
                </a:gridCol>
                <a:gridCol w="1054376">
                  <a:extLst>
                    <a:ext uri="{9D8B030D-6E8A-4147-A177-3AD203B41FA5}">
                      <a16:colId xmlns:a16="http://schemas.microsoft.com/office/drawing/2014/main" val="947379707"/>
                    </a:ext>
                  </a:extLst>
                </a:gridCol>
                <a:gridCol w="1773184">
                  <a:extLst>
                    <a:ext uri="{9D8B030D-6E8A-4147-A177-3AD203B41FA5}">
                      <a16:colId xmlns:a16="http://schemas.microsoft.com/office/drawing/2014/main" val="4022666831"/>
                    </a:ext>
                  </a:extLst>
                </a:gridCol>
                <a:gridCol w="1773184">
                  <a:extLst>
                    <a:ext uri="{9D8B030D-6E8A-4147-A177-3AD203B41FA5}">
                      <a16:colId xmlns:a16="http://schemas.microsoft.com/office/drawing/2014/main" val="2755083937"/>
                    </a:ext>
                  </a:extLst>
                </a:gridCol>
              </a:tblGrid>
              <a:tr h="667976">
                <a:tc>
                  <a:txBody>
                    <a:bodyPr/>
                    <a:lstStyle/>
                    <a:p>
                      <a:pPr algn="ctr"/>
                      <a:r>
                        <a:rPr lang="en-GB" dirty="0"/>
                        <a:t>Component of Fitness </a:t>
                      </a:r>
                    </a:p>
                  </a:txBody>
                  <a:tcPr>
                    <a:solidFill>
                      <a:srgbClr val="FF6699"/>
                    </a:solidFill>
                  </a:tcPr>
                </a:tc>
                <a:tc>
                  <a:txBody>
                    <a:bodyPr/>
                    <a:lstStyle/>
                    <a:p>
                      <a:pPr algn="ctr"/>
                      <a:r>
                        <a:rPr lang="en-GB" dirty="0"/>
                        <a:t>Test</a:t>
                      </a:r>
                    </a:p>
                  </a:txBody>
                  <a:tcPr>
                    <a:solidFill>
                      <a:srgbClr val="FF6699"/>
                    </a:solidFill>
                  </a:tcPr>
                </a:tc>
                <a:tc>
                  <a:txBody>
                    <a:bodyPr/>
                    <a:lstStyle/>
                    <a:p>
                      <a:pPr algn="ctr"/>
                      <a:r>
                        <a:rPr lang="en-GB" dirty="0"/>
                        <a:t>Results </a:t>
                      </a:r>
                    </a:p>
                  </a:txBody>
                  <a:tcPr>
                    <a:solidFill>
                      <a:srgbClr val="FF6699"/>
                    </a:solidFill>
                  </a:tcPr>
                </a:tc>
                <a:tc>
                  <a:txBody>
                    <a:bodyPr/>
                    <a:lstStyle/>
                    <a:p>
                      <a:pPr algn="ctr"/>
                      <a:r>
                        <a:rPr lang="en-GB" dirty="0"/>
                        <a:t>Level - Poor</a:t>
                      </a:r>
                    </a:p>
                  </a:txBody>
                  <a:tcPr>
                    <a:solidFill>
                      <a:srgbClr val="FF6699"/>
                    </a:solidFill>
                  </a:tcPr>
                </a:tc>
                <a:tc>
                  <a:txBody>
                    <a:bodyPr/>
                    <a:lstStyle/>
                    <a:p>
                      <a:pPr algn="ctr"/>
                      <a:r>
                        <a:rPr lang="en-GB" dirty="0"/>
                        <a:t>Level - Average</a:t>
                      </a:r>
                    </a:p>
                  </a:txBody>
                  <a:tcPr>
                    <a:solidFill>
                      <a:srgbClr val="FF6699"/>
                    </a:solidFill>
                  </a:tcPr>
                </a:tc>
                <a:tc>
                  <a:txBody>
                    <a:bodyPr/>
                    <a:lstStyle/>
                    <a:p>
                      <a:pPr algn="ctr"/>
                      <a:r>
                        <a:rPr lang="en-GB" dirty="0"/>
                        <a:t>Level – Excellent </a:t>
                      </a:r>
                    </a:p>
                  </a:txBody>
                  <a:tcPr>
                    <a:solidFill>
                      <a:srgbClr val="FF6699"/>
                    </a:solidFill>
                  </a:tcPr>
                </a:tc>
                <a:extLst>
                  <a:ext uri="{0D108BD9-81ED-4DB2-BD59-A6C34878D82A}">
                    <a16:rowId xmlns:a16="http://schemas.microsoft.com/office/drawing/2014/main" val="1912908522"/>
                  </a:ext>
                </a:extLst>
              </a:tr>
              <a:tr h="555300">
                <a:tc>
                  <a:txBody>
                    <a:bodyPr/>
                    <a:lstStyle/>
                    <a:p>
                      <a:r>
                        <a:rPr lang="en-GB" dirty="0"/>
                        <a:t>Cardiovascular Fitness</a:t>
                      </a:r>
                    </a:p>
                  </a:txBody>
                  <a:tcPr>
                    <a:solidFill>
                      <a:srgbClr val="FFB3CA"/>
                    </a:solidFill>
                  </a:tcPr>
                </a:tc>
                <a:tc>
                  <a:txBody>
                    <a:bodyPr/>
                    <a:lstStyle/>
                    <a:p>
                      <a:r>
                        <a:rPr lang="en-GB" dirty="0"/>
                        <a:t>12 minute </a:t>
                      </a:r>
                    </a:p>
                    <a:p>
                      <a:r>
                        <a:rPr lang="en-GB" dirty="0"/>
                        <a:t>Cooper run</a:t>
                      </a:r>
                    </a:p>
                  </a:txBody>
                  <a:tcPr>
                    <a:solidFill>
                      <a:srgbClr val="FFB3CA"/>
                    </a:solidFill>
                  </a:tcPr>
                </a:tc>
                <a:tc>
                  <a:txBody>
                    <a:bodyPr/>
                    <a:lstStyle/>
                    <a:p>
                      <a:r>
                        <a:rPr lang="en-GB" dirty="0"/>
                        <a:t>L4 S7</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1635343614"/>
                  </a:ext>
                </a:extLst>
              </a:tr>
              <a:tr h="387002">
                <a:tc>
                  <a:txBody>
                    <a:bodyPr/>
                    <a:lstStyle/>
                    <a:p>
                      <a:r>
                        <a:rPr lang="en-GB" dirty="0"/>
                        <a:t>Flexibility </a:t>
                      </a:r>
                    </a:p>
                  </a:txBody>
                  <a:tcPr>
                    <a:solidFill>
                      <a:srgbClr val="FFB3CA"/>
                    </a:solidFill>
                  </a:tcPr>
                </a:tc>
                <a:tc>
                  <a:txBody>
                    <a:bodyPr/>
                    <a:lstStyle/>
                    <a:p>
                      <a:r>
                        <a:rPr lang="en-GB" dirty="0"/>
                        <a:t>Sit and Reach </a:t>
                      </a:r>
                    </a:p>
                  </a:txBody>
                  <a:tcPr>
                    <a:solidFill>
                      <a:srgbClr val="FFB3CA"/>
                    </a:solidFill>
                  </a:tcPr>
                </a:tc>
                <a:tc>
                  <a:txBody>
                    <a:bodyPr/>
                    <a:lstStyle/>
                    <a:p>
                      <a:r>
                        <a:rPr lang="en-GB" dirty="0"/>
                        <a:t>45 cm</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45478904"/>
                  </a:ext>
                </a:extLst>
              </a:tr>
              <a:tr h="387002">
                <a:tc>
                  <a:txBody>
                    <a:bodyPr/>
                    <a:lstStyle/>
                    <a:p>
                      <a:r>
                        <a:rPr lang="en-GB" dirty="0"/>
                        <a:t>Strength</a:t>
                      </a:r>
                    </a:p>
                  </a:txBody>
                  <a:tcPr>
                    <a:solidFill>
                      <a:srgbClr val="FFB3CA"/>
                    </a:solidFill>
                  </a:tcPr>
                </a:tc>
                <a:tc>
                  <a:txBody>
                    <a:bodyPr/>
                    <a:lstStyle/>
                    <a:p>
                      <a:r>
                        <a:rPr lang="en-GB" dirty="0"/>
                        <a:t>1 Rep Max</a:t>
                      </a:r>
                    </a:p>
                  </a:txBody>
                  <a:tcPr>
                    <a:solidFill>
                      <a:srgbClr val="FFB3CA"/>
                    </a:solidFill>
                  </a:tcPr>
                </a:tc>
                <a:tc>
                  <a:txBody>
                    <a:bodyPr/>
                    <a:lstStyle/>
                    <a:p>
                      <a:r>
                        <a:rPr lang="en-GB" dirty="0"/>
                        <a:t>60KG </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12877925"/>
                  </a:ext>
                </a:extLst>
              </a:tr>
              <a:tr h="600365">
                <a:tc>
                  <a:txBody>
                    <a:bodyPr/>
                    <a:lstStyle/>
                    <a:p>
                      <a:r>
                        <a:rPr lang="en-GB" dirty="0"/>
                        <a:t>Muscular Endurance</a:t>
                      </a:r>
                    </a:p>
                  </a:txBody>
                  <a:tcPr>
                    <a:solidFill>
                      <a:srgbClr val="FFB3CA"/>
                    </a:solidFill>
                  </a:tcPr>
                </a:tc>
                <a:tc>
                  <a:txBody>
                    <a:bodyPr/>
                    <a:lstStyle/>
                    <a:p>
                      <a:r>
                        <a:rPr lang="en-GB" dirty="0"/>
                        <a:t>Press Up Test</a:t>
                      </a:r>
                    </a:p>
                  </a:txBody>
                  <a:tcPr>
                    <a:solidFill>
                      <a:srgbClr val="FFB3CA"/>
                    </a:solidFill>
                  </a:tcPr>
                </a:tc>
                <a:tc>
                  <a:txBody>
                    <a:bodyPr/>
                    <a:lstStyle/>
                    <a:p>
                      <a:r>
                        <a:rPr lang="en-GB" dirty="0"/>
                        <a:t>36 press ups</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3432519690"/>
                  </a:ext>
                </a:extLst>
              </a:tr>
              <a:tr h="387002">
                <a:tc>
                  <a:txBody>
                    <a:bodyPr/>
                    <a:lstStyle/>
                    <a:p>
                      <a:r>
                        <a:rPr lang="en-GB" dirty="0"/>
                        <a:t>Balance</a:t>
                      </a:r>
                    </a:p>
                  </a:txBody>
                  <a:tcPr>
                    <a:solidFill>
                      <a:srgbClr val="FFB3CA"/>
                    </a:solidFill>
                  </a:tcPr>
                </a:tc>
                <a:tc>
                  <a:txBody>
                    <a:bodyPr/>
                    <a:lstStyle/>
                    <a:p>
                      <a:r>
                        <a:rPr lang="en-GB" dirty="0"/>
                        <a:t>Stork Stand Test</a:t>
                      </a:r>
                    </a:p>
                  </a:txBody>
                  <a:tcPr>
                    <a:solidFill>
                      <a:srgbClr val="FFB3CA"/>
                    </a:solidFill>
                  </a:tcPr>
                </a:tc>
                <a:tc>
                  <a:txBody>
                    <a:bodyPr/>
                    <a:lstStyle/>
                    <a:p>
                      <a:r>
                        <a:rPr lang="en-GB" dirty="0"/>
                        <a:t>38 seconds</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245230701"/>
                  </a:ext>
                </a:extLst>
              </a:tr>
              <a:tr h="387002">
                <a:tc>
                  <a:txBody>
                    <a:bodyPr/>
                    <a:lstStyle/>
                    <a:p>
                      <a:r>
                        <a:rPr lang="en-GB" dirty="0"/>
                        <a:t>Power</a:t>
                      </a:r>
                    </a:p>
                  </a:txBody>
                  <a:tcPr>
                    <a:solidFill>
                      <a:srgbClr val="FFB3CA"/>
                    </a:solidFill>
                  </a:tcPr>
                </a:tc>
                <a:tc>
                  <a:txBody>
                    <a:bodyPr/>
                    <a:lstStyle/>
                    <a:p>
                      <a:r>
                        <a:rPr lang="en-GB" dirty="0"/>
                        <a:t>Standing Long Jump</a:t>
                      </a:r>
                    </a:p>
                  </a:txBody>
                  <a:tcPr>
                    <a:solidFill>
                      <a:srgbClr val="FFB3CA"/>
                    </a:solidFill>
                  </a:tcPr>
                </a:tc>
                <a:tc>
                  <a:txBody>
                    <a:bodyPr/>
                    <a:lstStyle/>
                    <a:p>
                      <a:r>
                        <a:rPr lang="en-GB" dirty="0"/>
                        <a:t>1.66m </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2758986459"/>
                  </a:ext>
                </a:extLst>
              </a:tr>
              <a:tr h="387002">
                <a:tc>
                  <a:txBody>
                    <a:bodyPr/>
                    <a:lstStyle/>
                    <a:p>
                      <a:r>
                        <a:rPr lang="en-GB" dirty="0"/>
                        <a:t>Coordination</a:t>
                      </a:r>
                    </a:p>
                  </a:txBody>
                  <a:tcPr>
                    <a:solidFill>
                      <a:srgbClr val="FFB3CA"/>
                    </a:solidFill>
                  </a:tcPr>
                </a:tc>
                <a:tc>
                  <a:txBody>
                    <a:bodyPr/>
                    <a:lstStyle/>
                    <a:p>
                      <a:r>
                        <a:rPr lang="en-GB" dirty="0"/>
                        <a:t>Ball and Wall Catch</a:t>
                      </a:r>
                    </a:p>
                  </a:txBody>
                  <a:tcPr>
                    <a:solidFill>
                      <a:srgbClr val="FFB3CA"/>
                    </a:solidFill>
                  </a:tcPr>
                </a:tc>
                <a:tc>
                  <a:txBody>
                    <a:bodyPr/>
                    <a:lstStyle/>
                    <a:p>
                      <a:r>
                        <a:rPr lang="en-GB" dirty="0"/>
                        <a:t>22 </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441291717"/>
                  </a:ext>
                </a:extLst>
              </a:tr>
              <a:tr h="387002">
                <a:tc>
                  <a:txBody>
                    <a:bodyPr/>
                    <a:lstStyle/>
                    <a:p>
                      <a:r>
                        <a:rPr lang="en-GB" dirty="0"/>
                        <a:t>Agility</a:t>
                      </a:r>
                    </a:p>
                  </a:txBody>
                  <a:tcPr>
                    <a:solidFill>
                      <a:srgbClr val="FFB3CA"/>
                    </a:solidFill>
                  </a:tcPr>
                </a:tc>
                <a:tc>
                  <a:txBody>
                    <a:bodyPr/>
                    <a:lstStyle/>
                    <a:p>
                      <a:r>
                        <a:rPr lang="en-GB" dirty="0"/>
                        <a:t>Illinois Agility Test </a:t>
                      </a:r>
                    </a:p>
                  </a:txBody>
                  <a:tcPr>
                    <a:solidFill>
                      <a:srgbClr val="FFB3CA"/>
                    </a:solidFill>
                  </a:tcPr>
                </a:tc>
                <a:tc>
                  <a:txBody>
                    <a:bodyPr/>
                    <a:lstStyle/>
                    <a:p>
                      <a:r>
                        <a:rPr lang="en-GB" dirty="0"/>
                        <a:t>19.34 seconds</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57278972"/>
                  </a:ext>
                </a:extLst>
              </a:tr>
              <a:tr h="387002">
                <a:tc>
                  <a:txBody>
                    <a:bodyPr/>
                    <a:lstStyle/>
                    <a:p>
                      <a:r>
                        <a:rPr lang="en-GB" dirty="0"/>
                        <a:t>Reaction Time</a:t>
                      </a:r>
                    </a:p>
                  </a:txBody>
                  <a:tcPr>
                    <a:solidFill>
                      <a:srgbClr val="FFB3CA"/>
                    </a:solidFill>
                  </a:tcPr>
                </a:tc>
                <a:tc>
                  <a:txBody>
                    <a:bodyPr/>
                    <a:lstStyle/>
                    <a:p>
                      <a:r>
                        <a:rPr lang="en-GB" dirty="0"/>
                        <a:t>Ruler Drop Test</a:t>
                      </a:r>
                    </a:p>
                  </a:txBody>
                  <a:tcPr>
                    <a:solidFill>
                      <a:srgbClr val="FFB3CA"/>
                    </a:solidFill>
                  </a:tcPr>
                </a:tc>
                <a:tc>
                  <a:txBody>
                    <a:bodyPr/>
                    <a:lstStyle/>
                    <a:p>
                      <a:r>
                        <a:rPr lang="en-GB" dirty="0"/>
                        <a:t>7cm </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1734635858"/>
                  </a:ext>
                </a:extLst>
              </a:tr>
              <a:tr h="387002">
                <a:tc>
                  <a:txBody>
                    <a:bodyPr/>
                    <a:lstStyle/>
                    <a:p>
                      <a:r>
                        <a:rPr lang="en-GB" dirty="0"/>
                        <a:t>Speed</a:t>
                      </a:r>
                    </a:p>
                  </a:txBody>
                  <a:tcPr>
                    <a:solidFill>
                      <a:srgbClr val="FFB3CA"/>
                    </a:solidFill>
                  </a:tcPr>
                </a:tc>
                <a:tc>
                  <a:txBody>
                    <a:bodyPr/>
                    <a:lstStyle/>
                    <a:p>
                      <a:r>
                        <a:rPr lang="en-GB" dirty="0"/>
                        <a:t>Sprint Test</a:t>
                      </a:r>
                    </a:p>
                  </a:txBody>
                  <a:tcPr>
                    <a:solidFill>
                      <a:srgbClr val="FFB3CA"/>
                    </a:solidFill>
                  </a:tcPr>
                </a:tc>
                <a:tc>
                  <a:txBody>
                    <a:bodyPr/>
                    <a:lstStyle/>
                    <a:p>
                      <a:r>
                        <a:rPr lang="en-GB" dirty="0"/>
                        <a:t>4.8 seconds</a:t>
                      </a:r>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582541505"/>
                  </a:ext>
                </a:extLst>
              </a:tr>
            </a:tbl>
          </a:graphicData>
        </a:graphic>
      </p:graphicFrame>
      <p:pic>
        <p:nvPicPr>
          <p:cNvPr id="5" name="Graphic 4" descr="Checkmark">
            <a:extLst>
              <a:ext uri="{FF2B5EF4-FFF2-40B4-BE49-F238E27FC236}">
                <a16:creationId xmlns:a16="http://schemas.microsoft.com/office/drawing/2014/main" id="{7334A900-DCA1-4AD0-9EFE-6D138B2B7E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3719" y="2743758"/>
            <a:ext cx="457200" cy="457200"/>
          </a:xfrm>
          <a:prstGeom prst="rect">
            <a:avLst/>
          </a:prstGeom>
        </p:spPr>
      </p:pic>
      <p:pic>
        <p:nvPicPr>
          <p:cNvPr id="7" name="Graphic 6" descr="Checkmark">
            <a:extLst>
              <a:ext uri="{FF2B5EF4-FFF2-40B4-BE49-F238E27FC236}">
                <a16:creationId xmlns:a16="http://schemas.microsoft.com/office/drawing/2014/main" id="{3257956C-41EC-4C6D-86CA-D1BB911108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3719" y="3135349"/>
            <a:ext cx="457200" cy="457200"/>
          </a:xfrm>
          <a:prstGeom prst="rect">
            <a:avLst/>
          </a:prstGeom>
        </p:spPr>
      </p:pic>
      <p:pic>
        <p:nvPicPr>
          <p:cNvPr id="9" name="Graphic 8" descr="Checkmark">
            <a:extLst>
              <a:ext uri="{FF2B5EF4-FFF2-40B4-BE49-F238E27FC236}">
                <a16:creationId xmlns:a16="http://schemas.microsoft.com/office/drawing/2014/main" id="{C363FAD7-1023-4EBB-BCBE-0E7B509A3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4689" y="3616310"/>
            <a:ext cx="555259" cy="555259"/>
          </a:xfrm>
          <a:prstGeom prst="rect">
            <a:avLst/>
          </a:prstGeom>
        </p:spPr>
      </p:pic>
      <p:pic>
        <p:nvPicPr>
          <p:cNvPr id="10" name="Graphic 9" descr="Checkmark">
            <a:extLst>
              <a:ext uri="{FF2B5EF4-FFF2-40B4-BE49-F238E27FC236}">
                <a16:creationId xmlns:a16="http://schemas.microsoft.com/office/drawing/2014/main" id="{05507133-9671-4522-922E-2C0F62CCDF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3719" y="4147808"/>
            <a:ext cx="457200" cy="457200"/>
          </a:xfrm>
          <a:prstGeom prst="rect">
            <a:avLst/>
          </a:prstGeom>
        </p:spPr>
      </p:pic>
      <p:pic>
        <p:nvPicPr>
          <p:cNvPr id="11" name="Graphic 10" descr="Checkmark">
            <a:extLst>
              <a:ext uri="{FF2B5EF4-FFF2-40B4-BE49-F238E27FC236}">
                <a16:creationId xmlns:a16="http://schemas.microsoft.com/office/drawing/2014/main" id="{B98F7284-0500-4158-84E3-93C9F68320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3310" y="4939242"/>
            <a:ext cx="457200" cy="457200"/>
          </a:xfrm>
          <a:prstGeom prst="rect">
            <a:avLst/>
          </a:prstGeom>
        </p:spPr>
      </p:pic>
      <p:pic>
        <p:nvPicPr>
          <p:cNvPr id="12" name="Graphic 11" descr="Checkmark">
            <a:extLst>
              <a:ext uri="{FF2B5EF4-FFF2-40B4-BE49-F238E27FC236}">
                <a16:creationId xmlns:a16="http://schemas.microsoft.com/office/drawing/2014/main" id="{FE306DA4-0437-46C5-B055-49229EC313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8706" y="5722476"/>
            <a:ext cx="457200" cy="457200"/>
          </a:xfrm>
          <a:prstGeom prst="rect">
            <a:avLst/>
          </a:prstGeom>
        </p:spPr>
      </p:pic>
      <p:pic>
        <p:nvPicPr>
          <p:cNvPr id="13" name="Graphic 12" descr="Checkmark">
            <a:extLst>
              <a:ext uri="{FF2B5EF4-FFF2-40B4-BE49-F238E27FC236}">
                <a16:creationId xmlns:a16="http://schemas.microsoft.com/office/drawing/2014/main" id="{D7BC8DBA-B671-4DF4-889E-ABB50B8F9D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3310" y="5330859"/>
            <a:ext cx="457200" cy="457200"/>
          </a:xfrm>
          <a:prstGeom prst="rect">
            <a:avLst/>
          </a:prstGeom>
        </p:spPr>
      </p:pic>
      <p:pic>
        <p:nvPicPr>
          <p:cNvPr id="14" name="Graphic 13" descr="Checkmark">
            <a:extLst>
              <a:ext uri="{FF2B5EF4-FFF2-40B4-BE49-F238E27FC236}">
                <a16:creationId xmlns:a16="http://schemas.microsoft.com/office/drawing/2014/main" id="{DD3D39A6-4E04-47F4-8847-1DFE87FDE8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7784" y="2271369"/>
            <a:ext cx="457200" cy="457200"/>
          </a:xfrm>
          <a:prstGeom prst="rect">
            <a:avLst/>
          </a:prstGeom>
        </p:spPr>
      </p:pic>
      <p:pic>
        <p:nvPicPr>
          <p:cNvPr id="15" name="Graphic 14" descr="Checkmark">
            <a:extLst>
              <a:ext uri="{FF2B5EF4-FFF2-40B4-BE49-F238E27FC236}">
                <a16:creationId xmlns:a16="http://schemas.microsoft.com/office/drawing/2014/main" id="{D8F1835C-83EB-4EED-8DA1-A4FF79A42F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7784" y="4529471"/>
            <a:ext cx="457200" cy="457200"/>
          </a:xfrm>
          <a:prstGeom prst="rect">
            <a:avLst/>
          </a:prstGeom>
        </p:spPr>
      </p:pic>
      <p:pic>
        <p:nvPicPr>
          <p:cNvPr id="16" name="Graphic 15" descr="Checkmark">
            <a:extLst>
              <a:ext uri="{FF2B5EF4-FFF2-40B4-BE49-F238E27FC236}">
                <a16:creationId xmlns:a16="http://schemas.microsoft.com/office/drawing/2014/main" id="{5F9EEBE7-476D-452D-B092-A9E57CD8F6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3310" y="6098563"/>
            <a:ext cx="457200" cy="457200"/>
          </a:xfrm>
          <a:prstGeom prst="rect">
            <a:avLst/>
          </a:prstGeom>
        </p:spPr>
      </p:pic>
      <p:pic>
        <p:nvPicPr>
          <p:cNvPr id="6" name="Graphic 5" descr="Muscular arm">
            <a:extLst>
              <a:ext uri="{FF2B5EF4-FFF2-40B4-BE49-F238E27FC236}">
                <a16:creationId xmlns:a16="http://schemas.microsoft.com/office/drawing/2014/main" id="{0603AA3B-1D60-4ED5-A53B-E5FF17BF05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90714" y="396236"/>
            <a:ext cx="1127446" cy="1127446"/>
          </a:xfrm>
          <a:prstGeom prst="rect">
            <a:avLst/>
          </a:prstGeom>
        </p:spPr>
      </p:pic>
      <p:pic>
        <p:nvPicPr>
          <p:cNvPr id="17" name="Picture 16">
            <a:extLst>
              <a:ext uri="{FF2B5EF4-FFF2-40B4-BE49-F238E27FC236}">
                <a16:creationId xmlns:a16="http://schemas.microsoft.com/office/drawing/2014/main" id="{3A68AC40-D800-4A36-B2CB-14E36D920C90}"/>
              </a:ext>
            </a:extLst>
          </p:cNvPr>
          <p:cNvPicPr>
            <a:picLocks noChangeAspect="1"/>
          </p:cNvPicPr>
          <p:nvPr/>
        </p:nvPicPr>
        <p:blipFill>
          <a:blip r:embed="rId6"/>
          <a:stretch>
            <a:fillRect/>
          </a:stretch>
        </p:blipFill>
        <p:spPr>
          <a:xfrm flipH="1">
            <a:off x="-14054" y="381075"/>
            <a:ext cx="1098294" cy="1127858"/>
          </a:xfrm>
          <a:prstGeom prst="rect">
            <a:avLst/>
          </a:prstGeom>
        </p:spPr>
      </p:pic>
    </p:spTree>
    <p:extLst>
      <p:ext uri="{BB962C8B-B14F-4D97-AF65-F5344CB8AC3E}">
        <p14:creationId xmlns:p14="http://schemas.microsoft.com/office/powerpoint/2010/main" val="201192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33EE-78BA-4DC2-B616-BAA86EA12900}"/>
              </a:ext>
            </a:extLst>
          </p:cNvPr>
          <p:cNvSpPr>
            <a:spLocks noGrp="1"/>
          </p:cNvSpPr>
          <p:nvPr>
            <p:ph type="title"/>
          </p:nvPr>
        </p:nvSpPr>
        <p:spPr>
          <a:xfrm>
            <a:off x="534772" y="191630"/>
            <a:ext cx="10353762" cy="970450"/>
          </a:xfrm>
        </p:spPr>
        <p:txBody>
          <a:bodyPr/>
          <a:lstStyle/>
          <a:p>
            <a:r>
              <a:rPr lang="en-GB" u="sng" dirty="0">
                <a:solidFill>
                  <a:schemeClr val="tx1"/>
                </a:solidFill>
              </a:rPr>
              <a:t>Aims &amp; Targets    </a:t>
            </a:r>
          </a:p>
        </p:txBody>
      </p:sp>
      <p:graphicFrame>
        <p:nvGraphicFramePr>
          <p:cNvPr id="4" name="Table 4">
            <a:extLst>
              <a:ext uri="{FF2B5EF4-FFF2-40B4-BE49-F238E27FC236}">
                <a16:creationId xmlns:a16="http://schemas.microsoft.com/office/drawing/2014/main" id="{546EC4F1-467A-4B28-AC04-5A095455382A}"/>
              </a:ext>
            </a:extLst>
          </p:cNvPr>
          <p:cNvGraphicFramePr>
            <a:graphicFrameLocks noGrp="1"/>
          </p:cNvGraphicFramePr>
          <p:nvPr>
            <p:extLst>
              <p:ext uri="{D42A27DB-BD31-4B8C-83A1-F6EECF244321}">
                <p14:modId xmlns:p14="http://schemas.microsoft.com/office/powerpoint/2010/main" val="2264716155"/>
              </p:ext>
            </p:extLst>
          </p:nvPr>
        </p:nvGraphicFramePr>
        <p:xfrm>
          <a:off x="1000641" y="1221076"/>
          <a:ext cx="10353761" cy="3978721"/>
        </p:xfrm>
        <a:graphic>
          <a:graphicData uri="http://schemas.openxmlformats.org/drawingml/2006/table">
            <a:tbl>
              <a:tblPr firstRow="1" bandRow="1">
                <a:tableStyleId>{5C22544A-7EE6-4342-B048-85BDC9FD1C3A}</a:tableStyleId>
              </a:tblPr>
              <a:tblGrid>
                <a:gridCol w="2728639">
                  <a:extLst>
                    <a:ext uri="{9D8B030D-6E8A-4147-A177-3AD203B41FA5}">
                      <a16:colId xmlns:a16="http://schemas.microsoft.com/office/drawing/2014/main" val="1858068315"/>
                    </a:ext>
                  </a:extLst>
                </a:gridCol>
                <a:gridCol w="5247515">
                  <a:extLst>
                    <a:ext uri="{9D8B030D-6E8A-4147-A177-3AD203B41FA5}">
                      <a16:colId xmlns:a16="http://schemas.microsoft.com/office/drawing/2014/main" val="3409520889"/>
                    </a:ext>
                  </a:extLst>
                </a:gridCol>
                <a:gridCol w="2377607">
                  <a:extLst>
                    <a:ext uri="{9D8B030D-6E8A-4147-A177-3AD203B41FA5}">
                      <a16:colId xmlns:a16="http://schemas.microsoft.com/office/drawing/2014/main" val="3752185316"/>
                    </a:ext>
                  </a:extLst>
                </a:gridCol>
              </a:tblGrid>
              <a:tr h="448205">
                <a:tc>
                  <a:txBody>
                    <a:bodyPr/>
                    <a:lstStyle/>
                    <a:p>
                      <a:endParaRPr lang="en-GB" dirty="0"/>
                    </a:p>
                  </a:txBody>
                  <a:tcPr>
                    <a:solidFill>
                      <a:srgbClr val="FF6699"/>
                    </a:solidFill>
                  </a:tcPr>
                </a:tc>
                <a:tc>
                  <a:txBody>
                    <a:bodyPr/>
                    <a:lstStyle/>
                    <a:p>
                      <a:r>
                        <a:rPr lang="en-GB" dirty="0"/>
                        <a:t>Reason</a:t>
                      </a:r>
                    </a:p>
                  </a:txBody>
                  <a:tcPr>
                    <a:solidFill>
                      <a:srgbClr val="FF6699"/>
                    </a:solidFill>
                  </a:tcPr>
                </a:tc>
                <a:tc>
                  <a:txBody>
                    <a:bodyPr/>
                    <a:lstStyle/>
                    <a:p>
                      <a:r>
                        <a:rPr lang="en-GB" dirty="0"/>
                        <a:t>SMART</a:t>
                      </a:r>
                    </a:p>
                  </a:txBody>
                  <a:tcPr>
                    <a:solidFill>
                      <a:srgbClr val="FF6699"/>
                    </a:solidFill>
                  </a:tcPr>
                </a:tc>
                <a:extLst>
                  <a:ext uri="{0D108BD9-81ED-4DB2-BD59-A6C34878D82A}">
                    <a16:rowId xmlns:a16="http://schemas.microsoft.com/office/drawing/2014/main" val="3216934933"/>
                  </a:ext>
                </a:extLst>
              </a:tr>
              <a:tr h="1854955">
                <a:tc>
                  <a:txBody>
                    <a:bodyPr/>
                    <a:lstStyle/>
                    <a:p>
                      <a:r>
                        <a:rPr lang="en-GB" dirty="0"/>
                        <a:t>Cardiovascular Endurance</a:t>
                      </a:r>
                    </a:p>
                  </a:txBody>
                  <a:tcPr>
                    <a:solidFill>
                      <a:srgbClr val="FFB3CA"/>
                    </a:solidFill>
                  </a:tcPr>
                </a:tc>
                <a:tc>
                  <a:txBody>
                    <a:bodyPr/>
                    <a:lstStyle/>
                    <a:p>
                      <a:r>
                        <a:rPr lang="en-GB" sz="1600" dirty="0"/>
                        <a:t>I have chosen cardiovascular endurance because in netball with short bursts of intense game play whilst jumping as a defender it will help decrease the risk of early fatigue after the first quarter which could cause me to be substituted for another player. Cardiovascular training also helps improve bone density which will help prevent injury and make my bones strong if I was to fall during a match</a:t>
                      </a:r>
                      <a:r>
                        <a:rPr lang="en-GB" dirty="0"/>
                        <a:t>. </a:t>
                      </a:r>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426216162"/>
                  </a:ext>
                </a:extLst>
              </a:tr>
              <a:tr h="1675561">
                <a:tc>
                  <a:txBody>
                    <a:bodyPr/>
                    <a:lstStyle/>
                    <a:p>
                      <a:r>
                        <a:rPr lang="en-GB" dirty="0"/>
                        <a:t>Muscular Endurance</a:t>
                      </a:r>
                    </a:p>
                  </a:txBody>
                  <a:tcPr>
                    <a:solidFill>
                      <a:srgbClr val="FFB3CA"/>
                    </a:solidFill>
                  </a:tcPr>
                </a:tc>
                <a:tc>
                  <a:txBody>
                    <a:bodyPr/>
                    <a:lstStyle/>
                    <a:p>
                      <a:r>
                        <a:rPr lang="en-GB" sz="1600" dirty="0"/>
                        <a:t>My next component of fitness is muscular endurance because as a dancer I need to have good core stability and it will allow me to maintain positions for longer. This also reduces the risk of injury, as I am always trying new moves at dance if my muscles are prepared and strong it will reduce the chance of me gaining an injury. </a:t>
                      </a:r>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2200834265"/>
                  </a:ext>
                </a:extLst>
              </a:tr>
            </a:tbl>
          </a:graphicData>
        </a:graphic>
      </p:graphicFrame>
      <p:graphicFrame>
        <p:nvGraphicFramePr>
          <p:cNvPr id="8" name="Table 8">
            <a:extLst>
              <a:ext uri="{FF2B5EF4-FFF2-40B4-BE49-F238E27FC236}">
                <a16:creationId xmlns:a16="http://schemas.microsoft.com/office/drawing/2014/main" id="{0C3BE86B-6532-4DAE-917A-A91F3FFDE0AD}"/>
              </a:ext>
            </a:extLst>
          </p:cNvPr>
          <p:cNvGraphicFramePr>
            <a:graphicFrameLocks noGrp="1"/>
          </p:cNvGraphicFramePr>
          <p:nvPr>
            <p:extLst>
              <p:ext uri="{D42A27DB-BD31-4B8C-83A1-F6EECF244321}">
                <p14:modId xmlns:p14="http://schemas.microsoft.com/office/powerpoint/2010/main" val="119994767"/>
              </p:ext>
            </p:extLst>
          </p:nvPr>
        </p:nvGraphicFramePr>
        <p:xfrm>
          <a:off x="8965835" y="1221077"/>
          <a:ext cx="2388567" cy="3971442"/>
        </p:xfrm>
        <a:graphic>
          <a:graphicData uri="http://schemas.openxmlformats.org/drawingml/2006/table">
            <a:tbl>
              <a:tblPr firstRow="1" bandRow="1">
                <a:tableStyleId>{5C22544A-7EE6-4342-B048-85BDC9FD1C3A}</a:tableStyleId>
              </a:tblPr>
              <a:tblGrid>
                <a:gridCol w="467955">
                  <a:extLst>
                    <a:ext uri="{9D8B030D-6E8A-4147-A177-3AD203B41FA5}">
                      <a16:colId xmlns:a16="http://schemas.microsoft.com/office/drawing/2014/main" val="4211179956"/>
                    </a:ext>
                  </a:extLst>
                </a:gridCol>
                <a:gridCol w="560589">
                  <a:extLst>
                    <a:ext uri="{9D8B030D-6E8A-4147-A177-3AD203B41FA5}">
                      <a16:colId xmlns:a16="http://schemas.microsoft.com/office/drawing/2014/main" val="2112592181"/>
                    </a:ext>
                  </a:extLst>
                </a:gridCol>
                <a:gridCol w="474345">
                  <a:extLst>
                    <a:ext uri="{9D8B030D-6E8A-4147-A177-3AD203B41FA5}">
                      <a16:colId xmlns:a16="http://schemas.microsoft.com/office/drawing/2014/main" val="3252751137"/>
                    </a:ext>
                  </a:extLst>
                </a:gridCol>
                <a:gridCol w="416848">
                  <a:extLst>
                    <a:ext uri="{9D8B030D-6E8A-4147-A177-3AD203B41FA5}">
                      <a16:colId xmlns:a16="http://schemas.microsoft.com/office/drawing/2014/main" val="4106989837"/>
                    </a:ext>
                  </a:extLst>
                </a:gridCol>
                <a:gridCol w="468830">
                  <a:extLst>
                    <a:ext uri="{9D8B030D-6E8A-4147-A177-3AD203B41FA5}">
                      <a16:colId xmlns:a16="http://schemas.microsoft.com/office/drawing/2014/main" val="516682869"/>
                    </a:ext>
                  </a:extLst>
                </a:gridCol>
              </a:tblGrid>
              <a:tr h="430302">
                <a:tc>
                  <a:txBody>
                    <a:bodyPr/>
                    <a:lstStyle/>
                    <a:p>
                      <a:r>
                        <a:rPr lang="en-GB" dirty="0"/>
                        <a:t>S</a:t>
                      </a:r>
                    </a:p>
                  </a:txBody>
                  <a:tcPr>
                    <a:solidFill>
                      <a:srgbClr val="FF6699"/>
                    </a:solidFill>
                  </a:tcPr>
                </a:tc>
                <a:tc>
                  <a:txBody>
                    <a:bodyPr/>
                    <a:lstStyle/>
                    <a:p>
                      <a:r>
                        <a:rPr lang="en-GB" dirty="0"/>
                        <a:t>M</a:t>
                      </a:r>
                    </a:p>
                  </a:txBody>
                  <a:tcPr>
                    <a:solidFill>
                      <a:srgbClr val="FF6699"/>
                    </a:solidFill>
                  </a:tcPr>
                </a:tc>
                <a:tc>
                  <a:txBody>
                    <a:bodyPr/>
                    <a:lstStyle/>
                    <a:p>
                      <a:r>
                        <a:rPr lang="en-GB" dirty="0"/>
                        <a:t>A</a:t>
                      </a:r>
                    </a:p>
                  </a:txBody>
                  <a:tcPr>
                    <a:solidFill>
                      <a:srgbClr val="FF6699"/>
                    </a:solidFill>
                  </a:tcPr>
                </a:tc>
                <a:tc>
                  <a:txBody>
                    <a:bodyPr/>
                    <a:lstStyle/>
                    <a:p>
                      <a:r>
                        <a:rPr lang="en-GB" dirty="0"/>
                        <a:t>R</a:t>
                      </a:r>
                    </a:p>
                  </a:txBody>
                  <a:tcPr>
                    <a:solidFill>
                      <a:srgbClr val="FF6699"/>
                    </a:solidFill>
                  </a:tcPr>
                </a:tc>
                <a:tc>
                  <a:txBody>
                    <a:bodyPr/>
                    <a:lstStyle/>
                    <a:p>
                      <a:r>
                        <a:rPr lang="en-GB" dirty="0"/>
                        <a:t>T</a:t>
                      </a:r>
                    </a:p>
                  </a:txBody>
                  <a:tcPr>
                    <a:solidFill>
                      <a:srgbClr val="FF6699"/>
                    </a:solidFill>
                  </a:tcPr>
                </a:tc>
                <a:extLst>
                  <a:ext uri="{0D108BD9-81ED-4DB2-BD59-A6C34878D82A}">
                    <a16:rowId xmlns:a16="http://schemas.microsoft.com/office/drawing/2014/main" val="1432817018"/>
                  </a:ext>
                </a:extLst>
              </a:tr>
              <a:tr h="1883391">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1048498757"/>
                  </a:ext>
                </a:extLst>
              </a:tr>
              <a:tr h="1657749">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3269203930"/>
                  </a:ext>
                </a:extLst>
              </a:tr>
            </a:tbl>
          </a:graphicData>
        </a:graphic>
      </p:graphicFrame>
      <p:pic>
        <p:nvPicPr>
          <p:cNvPr id="17" name="Graphic 16" descr="Signal">
            <a:extLst>
              <a:ext uri="{FF2B5EF4-FFF2-40B4-BE49-F238E27FC236}">
                <a16:creationId xmlns:a16="http://schemas.microsoft.com/office/drawing/2014/main" id="{D4744AD9-5961-49D1-A48B-8BDA3703F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6578" y="-265246"/>
            <a:ext cx="1661511" cy="1661511"/>
          </a:xfrm>
          <a:prstGeom prst="rect">
            <a:avLst/>
          </a:prstGeom>
        </p:spPr>
      </p:pic>
      <p:pic>
        <p:nvPicPr>
          <p:cNvPr id="9" name="Graphic 8" descr="Checkmark">
            <a:extLst>
              <a:ext uri="{FF2B5EF4-FFF2-40B4-BE49-F238E27FC236}">
                <a16:creationId xmlns:a16="http://schemas.microsoft.com/office/drawing/2014/main" id="{222FD0BC-4581-4981-B0B1-F1555D5C03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3687" y="2557670"/>
            <a:ext cx="457200" cy="457200"/>
          </a:xfrm>
          <a:prstGeom prst="rect">
            <a:avLst/>
          </a:prstGeom>
        </p:spPr>
      </p:pic>
      <p:pic>
        <p:nvPicPr>
          <p:cNvPr id="10" name="Graphic 9" descr="Checkmark">
            <a:extLst>
              <a:ext uri="{FF2B5EF4-FFF2-40B4-BE49-F238E27FC236}">
                <a16:creationId xmlns:a16="http://schemas.microsoft.com/office/drawing/2014/main" id="{C754D69C-EB21-47CA-BD9F-F3612F4537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62836" y="2514163"/>
            <a:ext cx="457200" cy="457200"/>
          </a:xfrm>
          <a:prstGeom prst="rect">
            <a:avLst/>
          </a:prstGeom>
        </p:spPr>
      </p:pic>
      <p:pic>
        <p:nvPicPr>
          <p:cNvPr id="11" name="Graphic 10" descr="Checkmark">
            <a:extLst>
              <a:ext uri="{FF2B5EF4-FFF2-40B4-BE49-F238E27FC236}">
                <a16:creationId xmlns:a16="http://schemas.microsoft.com/office/drawing/2014/main" id="{E20C5928-96FE-4E9B-900F-2A3BB224A9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28471" y="2514165"/>
            <a:ext cx="457200" cy="457200"/>
          </a:xfrm>
          <a:prstGeom prst="rect">
            <a:avLst/>
          </a:prstGeom>
        </p:spPr>
      </p:pic>
      <p:pic>
        <p:nvPicPr>
          <p:cNvPr id="12" name="Graphic 11" descr="Checkmark">
            <a:extLst>
              <a:ext uri="{FF2B5EF4-FFF2-40B4-BE49-F238E27FC236}">
                <a16:creationId xmlns:a16="http://schemas.microsoft.com/office/drawing/2014/main" id="{90D08ED7-44B8-4F77-B817-1B56631A9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7465" y="2487671"/>
            <a:ext cx="457200" cy="457200"/>
          </a:xfrm>
          <a:prstGeom prst="rect">
            <a:avLst/>
          </a:prstGeom>
        </p:spPr>
      </p:pic>
      <p:pic>
        <p:nvPicPr>
          <p:cNvPr id="13" name="Graphic 12" descr="Checkmark">
            <a:extLst>
              <a:ext uri="{FF2B5EF4-FFF2-40B4-BE49-F238E27FC236}">
                <a16:creationId xmlns:a16="http://schemas.microsoft.com/office/drawing/2014/main" id="{46AE55A8-B969-4649-B7BD-EABA64E18D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499" y="2475399"/>
            <a:ext cx="457200" cy="457200"/>
          </a:xfrm>
          <a:prstGeom prst="rect">
            <a:avLst/>
          </a:prstGeom>
        </p:spPr>
      </p:pic>
      <p:pic>
        <p:nvPicPr>
          <p:cNvPr id="14" name="Graphic 13" descr="Checkmark">
            <a:extLst>
              <a:ext uri="{FF2B5EF4-FFF2-40B4-BE49-F238E27FC236}">
                <a16:creationId xmlns:a16="http://schemas.microsoft.com/office/drawing/2014/main" id="{34D1D8B2-BCF2-4D24-9F64-B0BE1C239F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3687" y="4135872"/>
            <a:ext cx="457200" cy="457200"/>
          </a:xfrm>
          <a:prstGeom prst="rect">
            <a:avLst/>
          </a:prstGeom>
        </p:spPr>
      </p:pic>
      <p:pic>
        <p:nvPicPr>
          <p:cNvPr id="15" name="Graphic 14" descr="Checkmark">
            <a:extLst>
              <a:ext uri="{FF2B5EF4-FFF2-40B4-BE49-F238E27FC236}">
                <a16:creationId xmlns:a16="http://schemas.microsoft.com/office/drawing/2014/main" id="{F2466CB7-AAA8-4D99-A8B1-12469B3CED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5671" y="4135874"/>
            <a:ext cx="457200" cy="457200"/>
          </a:xfrm>
          <a:prstGeom prst="rect">
            <a:avLst/>
          </a:prstGeom>
        </p:spPr>
      </p:pic>
      <p:pic>
        <p:nvPicPr>
          <p:cNvPr id="16" name="Graphic 15" descr="Checkmark">
            <a:extLst>
              <a:ext uri="{FF2B5EF4-FFF2-40B4-BE49-F238E27FC236}">
                <a16:creationId xmlns:a16="http://schemas.microsoft.com/office/drawing/2014/main" id="{D852CD73-D366-47F6-9F03-5DA2D86DB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28471" y="4116902"/>
            <a:ext cx="457200" cy="457200"/>
          </a:xfrm>
          <a:prstGeom prst="rect">
            <a:avLst/>
          </a:prstGeom>
        </p:spPr>
      </p:pic>
      <p:pic>
        <p:nvPicPr>
          <p:cNvPr id="18" name="Graphic 17" descr="Checkmark">
            <a:extLst>
              <a:ext uri="{FF2B5EF4-FFF2-40B4-BE49-F238E27FC236}">
                <a16:creationId xmlns:a16="http://schemas.microsoft.com/office/drawing/2014/main" id="{D69BC47A-9FA9-4957-8429-89D7A96F2F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1895" y="4141729"/>
            <a:ext cx="457200" cy="457200"/>
          </a:xfrm>
          <a:prstGeom prst="rect">
            <a:avLst/>
          </a:prstGeom>
        </p:spPr>
      </p:pic>
      <p:pic>
        <p:nvPicPr>
          <p:cNvPr id="19" name="Graphic 18" descr="Checkmark">
            <a:extLst>
              <a:ext uri="{FF2B5EF4-FFF2-40B4-BE49-F238E27FC236}">
                <a16:creationId xmlns:a16="http://schemas.microsoft.com/office/drawing/2014/main" id="{55D89DB7-16AD-4F77-80DB-DCF7F7B3DE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0265" y="4141729"/>
            <a:ext cx="457200" cy="457200"/>
          </a:xfrm>
          <a:prstGeom prst="rect">
            <a:avLst/>
          </a:prstGeom>
        </p:spPr>
      </p:pic>
      <p:graphicFrame>
        <p:nvGraphicFramePr>
          <p:cNvPr id="5" name="Table 19">
            <a:extLst>
              <a:ext uri="{FF2B5EF4-FFF2-40B4-BE49-F238E27FC236}">
                <a16:creationId xmlns:a16="http://schemas.microsoft.com/office/drawing/2014/main" id="{EF1EAE3E-19B6-4DD3-985E-88A72B5400BA}"/>
              </a:ext>
            </a:extLst>
          </p:cNvPr>
          <p:cNvGraphicFramePr>
            <a:graphicFrameLocks noGrp="1"/>
          </p:cNvGraphicFramePr>
          <p:nvPr>
            <p:extLst>
              <p:ext uri="{D42A27DB-BD31-4B8C-83A1-F6EECF244321}">
                <p14:modId xmlns:p14="http://schemas.microsoft.com/office/powerpoint/2010/main" val="3092626119"/>
              </p:ext>
            </p:extLst>
          </p:nvPr>
        </p:nvGraphicFramePr>
        <p:xfrm>
          <a:off x="988427" y="5174603"/>
          <a:ext cx="10365975" cy="1310640"/>
        </p:xfrm>
        <a:graphic>
          <a:graphicData uri="http://schemas.openxmlformats.org/drawingml/2006/table">
            <a:tbl>
              <a:tblPr firstRow="1" bandRow="1">
                <a:tableStyleId>{5C22544A-7EE6-4342-B048-85BDC9FD1C3A}</a:tableStyleId>
              </a:tblPr>
              <a:tblGrid>
                <a:gridCol w="2740184">
                  <a:extLst>
                    <a:ext uri="{9D8B030D-6E8A-4147-A177-3AD203B41FA5}">
                      <a16:colId xmlns:a16="http://schemas.microsoft.com/office/drawing/2014/main" val="4201399564"/>
                    </a:ext>
                  </a:extLst>
                </a:gridCol>
                <a:gridCol w="5233012">
                  <a:extLst>
                    <a:ext uri="{9D8B030D-6E8A-4147-A177-3AD203B41FA5}">
                      <a16:colId xmlns:a16="http://schemas.microsoft.com/office/drawing/2014/main" val="2361124191"/>
                    </a:ext>
                  </a:extLst>
                </a:gridCol>
                <a:gridCol w="2392779">
                  <a:extLst>
                    <a:ext uri="{9D8B030D-6E8A-4147-A177-3AD203B41FA5}">
                      <a16:colId xmlns:a16="http://schemas.microsoft.com/office/drawing/2014/main" val="794454316"/>
                    </a:ext>
                  </a:extLst>
                </a:gridCol>
              </a:tblGrid>
              <a:tr h="339834">
                <a:tc>
                  <a:txBody>
                    <a:bodyPr/>
                    <a:lstStyle/>
                    <a:p>
                      <a:r>
                        <a:rPr lang="en-GB" b="0" dirty="0">
                          <a:solidFill>
                            <a:schemeClr val="bg1"/>
                          </a:solidFill>
                        </a:rPr>
                        <a:t>Flexibility</a:t>
                      </a:r>
                    </a:p>
                  </a:txBody>
                  <a:tcPr>
                    <a:solidFill>
                      <a:srgbClr val="FFB3CA"/>
                    </a:solidFill>
                  </a:tcPr>
                </a:tc>
                <a:tc>
                  <a:txBody>
                    <a:bodyPr/>
                    <a:lstStyle/>
                    <a:p>
                      <a:r>
                        <a:rPr lang="en-GB" sz="1600" b="0" dirty="0">
                          <a:solidFill>
                            <a:schemeClr val="bg1"/>
                          </a:solidFill>
                        </a:rPr>
                        <a:t>My final component is flexibility. Even though I am already flat in both right and left leg splits; you never be to flexy. So this will be a chance to really focus on pushing and developing my flexibility. Flexibility also decreases the chance of injury as my muscles are already stretched.</a:t>
                      </a:r>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2786088543"/>
                  </a:ext>
                </a:extLst>
              </a:tr>
            </a:tbl>
          </a:graphicData>
        </a:graphic>
      </p:graphicFrame>
      <p:graphicFrame>
        <p:nvGraphicFramePr>
          <p:cNvPr id="21" name="Table 21">
            <a:extLst>
              <a:ext uri="{FF2B5EF4-FFF2-40B4-BE49-F238E27FC236}">
                <a16:creationId xmlns:a16="http://schemas.microsoft.com/office/drawing/2014/main" id="{0C9A29E8-FC94-436D-A324-09B72EAD43DD}"/>
              </a:ext>
            </a:extLst>
          </p:cNvPr>
          <p:cNvGraphicFramePr>
            <a:graphicFrameLocks noGrp="1"/>
          </p:cNvGraphicFramePr>
          <p:nvPr>
            <p:extLst>
              <p:ext uri="{D42A27DB-BD31-4B8C-83A1-F6EECF244321}">
                <p14:modId xmlns:p14="http://schemas.microsoft.com/office/powerpoint/2010/main" val="1351687603"/>
              </p:ext>
            </p:extLst>
          </p:nvPr>
        </p:nvGraphicFramePr>
        <p:xfrm>
          <a:off x="8964499" y="5183105"/>
          <a:ext cx="2381235" cy="1293635"/>
        </p:xfrm>
        <a:graphic>
          <a:graphicData uri="http://schemas.openxmlformats.org/drawingml/2006/table">
            <a:tbl>
              <a:tblPr firstRow="1" bandRow="1">
                <a:tableStyleId>{5C22544A-7EE6-4342-B048-85BDC9FD1C3A}</a:tableStyleId>
              </a:tblPr>
              <a:tblGrid>
                <a:gridCol w="458260">
                  <a:extLst>
                    <a:ext uri="{9D8B030D-6E8A-4147-A177-3AD203B41FA5}">
                      <a16:colId xmlns:a16="http://schemas.microsoft.com/office/drawing/2014/main" val="254771592"/>
                    </a:ext>
                  </a:extLst>
                </a:gridCol>
                <a:gridCol w="565179">
                  <a:extLst>
                    <a:ext uri="{9D8B030D-6E8A-4147-A177-3AD203B41FA5}">
                      <a16:colId xmlns:a16="http://schemas.microsoft.com/office/drawing/2014/main" val="2785922181"/>
                    </a:ext>
                  </a:extLst>
                </a:gridCol>
                <a:gridCol w="457528">
                  <a:extLst>
                    <a:ext uri="{9D8B030D-6E8A-4147-A177-3AD203B41FA5}">
                      <a16:colId xmlns:a16="http://schemas.microsoft.com/office/drawing/2014/main" val="640587348"/>
                    </a:ext>
                  </a:extLst>
                </a:gridCol>
                <a:gridCol w="403700">
                  <a:extLst>
                    <a:ext uri="{9D8B030D-6E8A-4147-A177-3AD203B41FA5}">
                      <a16:colId xmlns:a16="http://schemas.microsoft.com/office/drawing/2014/main" val="1580885230"/>
                    </a:ext>
                  </a:extLst>
                </a:gridCol>
                <a:gridCol w="496568">
                  <a:extLst>
                    <a:ext uri="{9D8B030D-6E8A-4147-A177-3AD203B41FA5}">
                      <a16:colId xmlns:a16="http://schemas.microsoft.com/office/drawing/2014/main" val="155669023"/>
                    </a:ext>
                  </a:extLst>
                </a:gridCol>
              </a:tblGrid>
              <a:tr h="1293635">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tc>
                  <a:txBody>
                    <a:bodyPr/>
                    <a:lstStyle/>
                    <a:p>
                      <a:endParaRPr lang="en-GB" dirty="0"/>
                    </a:p>
                  </a:txBody>
                  <a:tcPr>
                    <a:solidFill>
                      <a:srgbClr val="FFB3CA"/>
                    </a:solidFill>
                  </a:tcPr>
                </a:tc>
                <a:extLst>
                  <a:ext uri="{0D108BD9-81ED-4DB2-BD59-A6C34878D82A}">
                    <a16:rowId xmlns:a16="http://schemas.microsoft.com/office/drawing/2014/main" val="1826691733"/>
                  </a:ext>
                </a:extLst>
              </a:tr>
            </a:tbl>
          </a:graphicData>
        </a:graphic>
      </p:graphicFrame>
      <p:pic>
        <p:nvPicPr>
          <p:cNvPr id="23" name="Graphic 22" descr="Checkmark">
            <a:extLst>
              <a:ext uri="{FF2B5EF4-FFF2-40B4-BE49-F238E27FC236}">
                <a16:creationId xmlns:a16="http://schemas.microsoft.com/office/drawing/2014/main" id="{9AA5839A-8D3E-4280-A928-766540245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8534" y="5488673"/>
            <a:ext cx="457200" cy="457200"/>
          </a:xfrm>
          <a:prstGeom prst="rect">
            <a:avLst/>
          </a:prstGeom>
        </p:spPr>
      </p:pic>
      <p:pic>
        <p:nvPicPr>
          <p:cNvPr id="24" name="Graphic 23" descr="Checkmark">
            <a:extLst>
              <a:ext uri="{FF2B5EF4-FFF2-40B4-BE49-F238E27FC236}">
                <a16:creationId xmlns:a16="http://schemas.microsoft.com/office/drawing/2014/main" id="{43C8C063-7985-405C-87DB-C1115D3077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6109" y="5538831"/>
            <a:ext cx="457200" cy="457200"/>
          </a:xfrm>
          <a:prstGeom prst="rect">
            <a:avLst/>
          </a:prstGeom>
        </p:spPr>
      </p:pic>
      <p:pic>
        <p:nvPicPr>
          <p:cNvPr id="25" name="Graphic 24" descr="Checkmark">
            <a:extLst>
              <a:ext uri="{FF2B5EF4-FFF2-40B4-BE49-F238E27FC236}">
                <a16:creationId xmlns:a16="http://schemas.microsoft.com/office/drawing/2014/main" id="{0DD02636-4E96-441E-8C0A-68FB7D6C8B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28471" y="5488673"/>
            <a:ext cx="457200" cy="457200"/>
          </a:xfrm>
          <a:prstGeom prst="rect">
            <a:avLst/>
          </a:prstGeom>
        </p:spPr>
      </p:pic>
      <p:pic>
        <p:nvPicPr>
          <p:cNvPr id="26" name="Graphic 25" descr="Checkmark">
            <a:extLst>
              <a:ext uri="{FF2B5EF4-FFF2-40B4-BE49-F238E27FC236}">
                <a16:creationId xmlns:a16="http://schemas.microsoft.com/office/drawing/2014/main" id="{DE28479A-BA54-4902-A0BA-B720851BAE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4133" y="5488673"/>
            <a:ext cx="457200" cy="457200"/>
          </a:xfrm>
          <a:prstGeom prst="rect">
            <a:avLst/>
          </a:prstGeom>
        </p:spPr>
      </p:pic>
      <p:pic>
        <p:nvPicPr>
          <p:cNvPr id="27" name="Graphic 26" descr="Checkmark">
            <a:extLst>
              <a:ext uri="{FF2B5EF4-FFF2-40B4-BE49-F238E27FC236}">
                <a16:creationId xmlns:a16="http://schemas.microsoft.com/office/drawing/2014/main" id="{43462358-6B67-4CBB-8183-6E961C506C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499" y="5473546"/>
            <a:ext cx="457200" cy="457200"/>
          </a:xfrm>
          <a:prstGeom prst="rect">
            <a:avLst/>
          </a:prstGeom>
        </p:spPr>
      </p:pic>
    </p:spTree>
    <p:extLst>
      <p:ext uri="{BB962C8B-B14F-4D97-AF65-F5344CB8AC3E}">
        <p14:creationId xmlns:p14="http://schemas.microsoft.com/office/powerpoint/2010/main" val="174403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97F-8B5F-4592-A046-0E854CB1C4C5}"/>
              </a:ext>
            </a:extLst>
          </p:cNvPr>
          <p:cNvSpPr>
            <a:spLocks noGrp="1"/>
          </p:cNvSpPr>
          <p:nvPr>
            <p:ph type="title"/>
          </p:nvPr>
        </p:nvSpPr>
        <p:spPr/>
        <p:txBody>
          <a:bodyPr/>
          <a:lstStyle/>
          <a:p>
            <a:r>
              <a:rPr lang="en-GB" u="sng" dirty="0"/>
              <a:t>Types of Training</a:t>
            </a:r>
          </a:p>
        </p:txBody>
      </p:sp>
      <p:sp>
        <p:nvSpPr>
          <p:cNvPr id="3" name="Content Placeholder 2">
            <a:extLst>
              <a:ext uri="{FF2B5EF4-FFF2-40B4-BE49-F238E27FC236}">
                <a16:creationId xmlns:a16="http://schemas.microsoft.com/office/drawing/2014/main" id="{CB51F114-5508-4B07-A8E5-9E766B492A90}"/>
              </a:ext>
            </a:extLst>
          </p:cNvPr>
          <p:cNvSpPr>
            <a:spLocks noGrp="1"/>
          </p:cNvSpPr>
          <p:nvPr>
            <p:ph idx="1"/>
          </p:nvPr>
        </p:nvSpPr>
        <p:spPr>
          <a:xfrm>
            <a:off x="913795" y="1732449"/>
            <a:ext cx="10353762" cy="5008593"/>
          </a:xfrm>
        </p:spPr>
        <p:txBody>
          <a:bodyPr>
            <a:normAutofit/>
          </a:bodyPr>
          <a:lstStyle/>
          <a:p>
            <a:r>
              <a:rPr lang="en-GB" sz="2800" b="1" dirty="0">
                <a:solidFill>
                  <a:srgbClr val="FF6699"/>
                </a:solidFill>
              </a:rPr>
              <a:t>Fartlek</a:t>
            </a:r>
            <a:r>
              <a:rPr lang="en-GB" dirty="0"/>
              <a:t> – </a:t>
            </a:r>
            <a:r>
              <a:rPr lang="en-GB" sz="2400" dirty="0"/>
              <a:t>As a netball player I can sometimes just be standing before a 					     burst of fast moving where I have to run, jump and defend the           	                 ball. Fartlek training will help improve my speed play and how to      				jump between walking to a sprint on the netball court.</a:t>
            </a:r>
          </a:p>
          <a:p>
            <a:r>
              <a:rPr lang="en-GB" sz="2800" b="1" dirty="0">
                <a:solidFill>
                  <a:srgbClr val="FF6699"/>
                </a:solidFill>
              </a:rPr>
              <a:t>Circuit</a:t>
            </a:r>
            <a:r>
              <a:rPr lang="en-GB" dirty="0"/>
              <a:t>– </a:t>
            </a:r>
            <a:r>
              <a:rPr lang="en-GB" sz="2400" dirty="0"/>
              <a:t>This is easily adaptable to my individual needs as well as allowing 			    me to develop an make it harder when I need to. The flexibility 				    circuit will help loosen my hips which I can target easily.</a:t>
            </a:r>
          </a:p>
          <a:p>
            <a:r>
              <a:rPr lang="en-GB" sz="2400" dirty="0"/>
              <a:t> </a:t>
            </a:r>
            <a:r>
              <a:rPr lang="en-GB" sz="2800" b="1" dirty="0">
                <a:solidFill>
                  <a:srgbClr val="FF6699"/>
                </a:solidFill>
              </a:rPr>
              <a:t>Fitness Class </a:t>
            </a:r>
            <a:r>
              <a:rPr lang="en-GB" dirty="0"/>
              <a:t>– </a:t>
            </a:r>
            <a:r>
              <a:rPr lang="en-GB" sz="2400" dirty="0"/>
              <a:t>My fitness class is a body conditioning class in which is 							designed for dancers and their needs. This targets core 		                              stability, muscle strengthening and toning. </a:t>
            </a:r>
            <a:endParaRPr lang="en-GB" dirty="0"/>
          </a:p>
        </p:txBody>
      </p:sp>
      <p:pic>
        <p:nvPicPr>
          <p:cNvPr id="5" name="Graphic 4" descr="Run">
            <a:extLst>
              <a:ext uri="{FF2B5EF4-FFF2-40B4-BE49-F238E27FC236}">
                <a16:creationId xmlns:a16="http://schemas.microsoft.com/office/drawing/2014/main" id="{1CC9A28D-94B0-4C86-AF5A-FCE2DEAD7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4456" y="5330456"/>
            <a:ext cx="1527544" cy="1527544"/>
          </a:xfrm>
          <a:prstGeom prst="rect">
            <a:avLst/>
          </a:prstGeom>
        </p:spPr>
      </p:pic>
      <p:pic>
        <p:nvPicPr>
          <p:cNvPr id="7" name="Graphic 6" descr="Dumbbell">
            <a:extLst>
              <a:ext uri="{FF2B5EF4-FFF2-40B4-BE49-F238E27FC236}">
                <a16:creationId xmlns:a16="http://schemas.microsoft.com/office/drawing/2014/main" id="{7ED832BC-CB5F-4BCF-A682-6C01F6A4A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869" y="148199"/>
            <a:ext cx="1431851" cy="1431851"/>
          </a:xfrm>
          <a:prstGeom prst="rect">
            <a:avLst/>
          </a:prstGeom>
        </p:spPr>
      </p:pic>
    </p:spTree>
    <p:extLst>
      <p:ext uri="{BB962C8B-B14F-4D97-AF65-F5344CB8AC3E}">
        <p14:creationId xmlns:p14="http://schemas.microsoft.com/office/powerpoint/2010/main" val="49799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A60-3A13-4251-9556-E88B2B77AACB}"/>
              </a:ext>
            </a:extLst>
          </p:cNvPr>
          <p:cNvSpPr>
            <a:spLocks noGrp="1"/>
          </p:cNvSpPr>
          <p:nvPr>
            <p:ph type="title"/>
          </p:nvPr>
        </p:nvSpPr>
        <p:spPr>
          <a:xfrm>
            <a:off x="919118" y="-243946"/>
            <a:ext cx="10353762" cy="970450"/>
          </a:xfrm>
        </p:spPr>
        <p:txBody>
          <a:bodyPr/>
          <a:lstStyle/>
          <a:p>
            <a:r>
              <a:rPr lang="en-GB" u="sng" dirty="0">
                <a:effectLst>
                  <a:outerShdw blurRad="38100" dist="38100" dir="2700000" algn="tl">
                    <a:srgbClr val="000000">
                      <a:alpha val="43137"/>
                    </a:srgbClr>
                  </a:outerShdw>
                </a:effectLst>
              </a:rPr>
              <a:t>Principles of Training</a:t>
            </a:r>
          </a:p>
        </p:txBody>
      </p:sp>
      <p:graphicFrame>
        <p:nvGraphicFramePr>
          <p:cNvPr id="4" name="Table 4">
            <a:extLst>
              <a:ext uri="{FF2B5EF4-FFF2-40B4-BE49-F238E27FC236}">
                <a16:creationId xmlns:a16="http://schemas.microsoft.com/office/drawing/2014/main" id="{0F01A367-FF98-4031-A05B-170C642C7F97}"/>
              </a:ext>
            </a:extLst>
          </p:cNvPr>
          <p:cNvGraphicFramePr>
            <a:graphicFrameLocks noGrp="1"/>
          </p:cNvGraphicFramePr>
          <p:nvPr>
            <p:extLst>
              <p:ext uri="{D42A27DB-BD31-4B8C-83A1-F6EECF244321}">
                <p14:modId xmlns:p14="http://schemas.microsoft.com/office/powerpoint/2010/main" val="906551041"/>
              </p:ext>
            </p:extLst>
          </p:nvPr>
        </p:nvGraphicFramePr>
        <p:xfrm>
          <a:off x="0" y="671913"/>
          <a:ext cx="12191999" cy="6186087"/>
        </p:xfrm>
        <a:graphic>
          <a:graphicData uri="http://schemas.openxmlformats.org/drawingml/2006/table">
            <a:tbl>
              <a:tblPr firstRow="1" bandRow="1">
                <a:tableStyleId>{5C22544A-7EE6-4342-B048-85BDC9FD1C3A}</a:tableStyleId>
              </a:tblPr>
              <a:tblGrid>
                <a:gridCol w="998547">
                  <a:extLst>
                    <a:ext uri="{9D8B030D-6E8A-4147-A177-3AD203B41FA5}">
                      <a16:colId xmlns:a16="http://schemas.microsoft.com/office/drawing/2014/main" val="1912850637"/>
                    </a:ext>
                  </a:extLst>
                </a:gridCol>
                <a:gridCol w="2604320">
                  <a:extLst>
                    <a:ext uri="{9D8B030D-6E8A-4147-A177-3AD203B41FA5}">
                      <a16:colId xmlns:a16="http://schemas.microsoft.com/office/drawing/2014/main" val="244980328"/>
                    </a:ext>
                  </a:extLst>
                </a:gridCol>
                <a:gridCol w="2239986">
                  <a:extLst>
                    <a:ext uri="{9D8B030D-6E8A-4147-A177-3AD203B41FA5}">
                      <a16:colId xmlns:a16="http://schemas.microsoft.com/office/drawing/2014/main" val="4225920277"/>
                    </a:ext>
                  </a:extLst>
                </a:gridCol>
                <a:gridCol w="2212997">
                  <a:extLst>
                    <a:ext uri="{9D8B030D-6E8A-4147-A177-3AD203B41FA5}">
                      <a16:colId xmlns:a16="http://schemas.microsoft.com/office/drawing/2014/main" val="1151570692"/>
                    </a:ext>
                  </a:extLst>
                </a:gridCol>
                <a:gridCol w="1824197">
                  <a:extLst>
                    <a:ext uri="{9D8B030D-6E8A-4147-A177-3AD203B41FA5}">
                      <a16:colId xmlns:a16="http://schemas.microsoft.com/office/drawing/2014/main" val="1607548596"/>
                    </a:ext>
                  </a:extLst>
                </a:gridCol>
                <a:gridCol w="2311952">
                  <a:extLst>
                    <a:ext uri="{9D8B030D-6E8A-4147-A177-3AD203B41FA5}">
                      <a16:colId xmlns:a16="http://schemas.microsoft.com/office/drawing/2014/main" val="570413234"/>
                    </a:ext>
                  </a:extLst>
                </a:gridCol>
              </a:tblGrid>
              <a:tr h="620849">
                <a:tc>
                  <a:txBody>
                    <a:bodyPr/>
                    <a:lstStyle/>
                    <a:p>
                      <a:r>
                        <a:rPr lang="en-GB" dirty="0"/>
                        <a:t>Sport</a:t>
                      </a:r>
                    </a:p>
                  </a:txBody>
                  <a:tcPr>
                    <a:solidFill>
                      <a:srgbClr val="FF6699"/>
                    </a:solidFill>
                  </a:tcPr>
                </a:tc>
                <a:tc>
                  <a:txBody>
                    <a:bodyPr/>
                    <a:lstStyle/>
                    <a:p>
                      <a:r>
                        <a:rPr lang="en-GB" dirty="0"/>
                        <a:t>Specific</a:t>
                      </a:r>
                    </a:p>
                  </a:txBody>
                  <a:tcPr>
                    <a:solidFill>
                      <a:srgbClr val="FF6699"/>
                    </a:solidFill>
                  </a:tcPr>
                </a:tc>
                <a:tc>
                  <a:txBody>
                    <a:bodyPr/>
                    <a:lstStyle/>
                    <a:p>
                      <a:r>
                        <a:rPr lang="en-GB" dirty="0"/>
                        <a:t>Progressive Overload</a:t>
                      </a:r>
                    </a:p>
                  </a:txBody>
                  <a:tcPr>
                    <a:solidFill>
                      <a:srgbClr val="FF6699"/>
                    </a:solidFill>
                  </a:tcPr>
                </a:tc>
                <a:tc>
                  <a:txBody>
                    <a:bodyPr/>
                    <a:lstStyle/>
                    <a:p>
                      <a:r>
                        <a:rPr lang="en-GB" dirty="0"/>
                        <a:t>Individual Needs</a:t>
                      </a:r>
                    </a:p>
                    <a:p>
                      <a:endParaRPr lang="en-GB" dirty="0"/>
                    </a:p>
                  </a:txBody>
                  <a:tcPr>
                    <a:solidFill>
                      <a:srgbClr val="FF6699"/>
                    </a:solidFill>
                  </a:tcPr>
                </a:tc>
                <a:tc>
                  <a:txBody>
                    <a:bodyPr/>
                    <a:lstStyle/>
                    <a:p>
                      <a:r>
                        <a:rPr lang="en-GB" dirty="0"/>
                        <a:t>Reversibility</a:t>
                      </a:r>
                    </a:p>
                  </a:txBody>
                  <a:tcPr>
                    <a:solidFill>
                      <a:srgbClr val="FF6699"/>
                    </a:solidFill>
                  </a:tcPr>
                </a:tc>
                <a:tc>
                  <a:txBody>
                    <a:bodyPr/>
                    <a:lstStyle/>
                    <a:p>
                      <a:r>
                        <a:rPr lang="en-GB" dirty="0"/>
                        <a:t>Overtraining</a:t>
                      </a:r>
                    </a:p>
                  </a:txBody>
                  <a:tcPr>
                    <a:solidFill>
                      <a:srgbClr val="FF6699"/>
                    </a:solidFill>
                  </a:tcPr>
                </a:tc>
                <a:extLst>
                  <a:ext uri="{0D108BD9-81ED-4DB2-BD59-A6C34878D82A}">
                    <a16:rowId xmlns:a16="http://schemas.microsoft.com/office/drawing/2014/main" val="1276912680"/>
                  </a:ext>
                </a:extLst>
              </a:tr>
              <a:tr h="1909605">
                <a:tc>
                  <a:txBody>
                    <a:bodyPr/>
                    <a:lstStyle/>
                    <a:p>
                      <a:r>
                        <a:rPr lang="en-GB" dirty="0"/>
                        <a:t>Netball</a:t>
                      </a:r>
                    </a:p>
                  </a:txBody>
                  <a:tcPr>
                    <a:solidFill>
                      <a:srgbClr val="FFB3CA"/>
                    </a:solidFill>
                  </a:tcPr>
                </a:tc>
                <a:tc>
                  <a:txBody>
                    <a:bodyPr/>
                    <a:lstStyle/>
                    <a:p>
                      <a:r>
                        <a:rPr lang="en-GB" sz="1600" dirty="0"/>
                        <a:t>Making my cardiovascular training specific to netball will be using Fartlek because I can play around with speed play to mimic the same feeling that is in a game</a:t>
                      </a:r>
                    </a:p>
                  </a:txBody>
                  <a:tcPr>
                    <a:solidFill>
                      <a:srgbClr val="FFB3CA"/>
                    </a:solidFill>
                  </a:tcPr>
                </a:tc>
                <a:tc>
                  <a:txBody>
                    <a:bodyPr/>
                    <a:lstStyle/>
                    <a:p>
                      <a:r>
                        <a:rPr lang="en-GB" sz="1600" dirty="0"/>
                        <a:t>I will make training harder by increasing the duration of time I practice for. I will also increase the amount of times I am training a week. </a:t>
                      </a:r>
                    </a:p>
                  </a:txBody>
                  <a:tcPr>
                    <a:solidFill>
                      <a:srgbClr val="FFB3CA"/>
                    </a:solidFill>
                  </a:tcPr>
                </a:tc>
                <a:tc>
                  <a:txBody>
                    <a:bodyPr/>
                    <a:lstStyle/>
                    <a:p>
                      <a:r>
                        <a:rPr lang="en-GB" sz="1600" dirty="0"/>
                        <a:t>I will ensure my drills target defending as that is my position. I would be working on jumping, holding form and blocking</a:t>
                      </a:r>
                    </a:p>
                    <a:p>
                      <a:endParaRPr lang="en-GB" dirty="0"/>
                    </a:p>
                  </a:txBody>
                  <a:tcPr>
                    <a:solidFill>
                      <a:srgbClr val="FFB3CA"/>
                    </a:solidFill>
                  </a:tcPr>
                </a:tc>
                <a:tc>
                  <a:txBody>
                    <a:bodyPr/>
                    <a:lstStyle/>
                    <a:p>
                      <a:r>
                        <a:rPr lang="en-GB" sz="1600" dirty="0"/>
                        <a:t>If I were to get injured I would adapt my training to low intensity circuits to limit the chances of the effects reversing</a:t>
                      </a:r>
                    </a:p>
                  </a:txBody>
                  <a:tcPr>
                    <a:solidFill>
                      <a:srgbClr val="FFB3CA"/>
                    </a:solidFill>
                  </a:tcPr>
                </a:tc>
                <a:tc>
                  <a:txBody>
                    <a:bodyPr/>
                    <a:lstStyle/>
                    <a:p>
                      <a:r>
                        <a:rPr lang="en-GB" sz="1600" dirty="0"/>
                        <a:t>I will ensure fitted in breaks are added in my week in order to recover between training sessions</a:t>
                      </a:r>
                    </a:p>
                  </a:txBody>
                  <a:tcPr>
                    <a:solidFill>
                      <a:srgbClr val="FFB3CA"/>
                    </a:solidFill>
                  </a:tcPr>
                </a:tc>
                <a:extLst>
                  <a:ext uri="{0D108BD9-81ED-4DB2-BD59-A6C34878D82A}">
                    <a16:rowId xmlns:a16="http://schemas.microsoft.com/office/drawing/2014/main" val="3479575354"/>
                  </a:ext>
                </a:extLst>
              </a:tr>
              <a:tr h="3636402">
                <a:tc>
                  <a:txBody>
                    <a:bodyPr/>
                    <a:lstStyle/>
                    <a:p>
                      <a:r>
                        <a:rPr lang="en-GB" dirty="0"/>
                        <a:t>Dance</a:t>
                      </a:r>
                    </a:p>
                  </a:txBody>
                  <a:tcPr>
                    <a:solidFill>
                      <a:srgbClr val="FFB3CA"/>
                    </a:solidFill>
                  </a:tcPr>
                </a:tc>
                <a:tc>
                  <a:txBody>
                    <a:bodyPr/>
                    <a:lstStyle/>
                    <a:p>
                      <a:pPr marL="285750" indent="-285750">
                        <a:buFont typeface="Courier New" panose="02070309020205020404" pitchFamily="49" charset="0"/>
                        <a:buChar char="o"/>
                      </a:pPr>
                      <a:r>
                        <a:rPr lang="en-GB" sz="1600" dirty="0"/>
                        <a:t>My muscular endurance will be specific to my dance training because it will include stretches and toning to help improve my core stability to ensure I can hold positions for the maximum time if not longer</a:t>
                      </a:r>
                    </a:p>
                    <a:p>
                      <a:pPr marL="285750" indent="-285750">
                        <a:buFont typeface="Courier New" panose="02070309020205020404" pitchFamily="49" charset="0"/>
                        <a:buChar char="o"/>
                      </a:pPr>
                      <a:r>
                        <a:rPr lang="en-GB" sz="1600" dirty="0"/>
                        <a:t>My flexibility will focus on improving and gaining control in movements</a:t>
                      </a:r>
                    </a:p>
                  </a:txBody>
                  <a:tcPr>
                    <a:solidFill>
                      <a:srgbClr val="FFB3CA"/>
                    </a:solidFill>
                  </a:tcPr>
                </a:tc>
                <a:tc>
                  <a:txBody>
                    <a:bodyPr/>
                    <a:lstStyle/>
                    <a:p>
                      <a:pPr marL="285750" indent="-285750">
                        <a:buFont typeface="Courier New" panose="02070309020205020404" pitchFamily="49" charset="0"/>
                        <a:buChar char="o"/>
                      </a:pPr>
                      <a:r>
                        <a:rPr lang="en-GB" sz="1600" dirty="0"/>
                        <a:t>My training will become increasingly harder by adding more reps and training sessions. As well as increasing the time of the sessions.</a:t>
                      </a:r>
                    </a:p>
                    <a:p>
                      <a:pPr marL="285750" indent="-285750">
                        <a:buFont typeface="Courier New" panose="02070309020205020404" pitchFamily="49" charset="0"/>
                        <a:buChar char="o"/>
                      </a:pPr>
                      <a:r>
                        <a:rPr lang="en-GB" sz="1600" dirty="0"/>
                        <a:t>My training sessions will become longer and my circuit will become harder as more reps are added </a:t>
                      </a:r>
                    </a:p>
                  </a:txBody>
                  <a:tcPr>
                    <a:solidFill>
                      <a:srgbClr val="FFB3CA"/>
                    </a:solidFill>
                  </a:tcPr>
                </a:tc>
                <a:tc>
                  <a:txBody>
                    <a:bodyPr/>
                    <a:lstStyle/>
                    <a:p>
                      <a:pPr marL="285750" indent="-285750">
                        <a:buFont typeface="Courier New" panose="02070309020205020404" pitchFamily="49" charset="0"/>
                        <a:buChar char="o"/>
                      </a:pPr>
                      <a:r>
                        <a:rPr lang="en-GB" sz="1600" dirty="0"/>
                        <a:t>My muscular endurance will focus on my abdominal muscles and toning them because core stability is very important in dance. </a:t>
                      </a:r>
                    </a:p>
                    <a:p>
                      <a:pPr marL="285750" indent="-285750">
                        <a:buFont typeface="Courier New" panose="02070309020205020404" pitchFamily="49" charset="0"/>
                        <a:buChar char="o"/>
                      </a:pPr>
                      <a:r>
                        <a:rPr lang="en-GB" sz="1600" dirty="0"/>
                        <a:t>My flexibility training will focus of hip loosening </a:t>
                      </a:r>
                    </a:p>
                  </a:txBody>
                  <a:tcPr>
                    <a:solidFill>
                      <a:srgbClr val="FFB3CA"/>
                    </a:solidFill>
                  </a:tcPr>
                </a:tc>
                <a:tc>
                  <a:txBody>
                    <a:bodyPr/>
                    <a:lstStyle/>
                    <a:p>
                      <a:pPr marL="285750" indent="-285750">
                        <a:buFont typeface="Courier New" panose="02070309020205020404" pitchFamily="49" charset="0"/>
                        <a:buChar char="o"/>
                      </a:pPr>
                      <a:r>
                        <a:rPr lang="en-GB" sz="1600" dirty="0"/>
                        <a:t>If I were to become injured I would modify my exercises by making them easier or changing the point in which I’m focusing my exercise on. </a:t>
                      </a:r>
                    </a:p>
                  </a:txBody>
                  <a:tcPr>
                    <a:solidFill>
                      <a:srgbClr val="FFB3CA"/>
                    </a:solidFill>
                  </a:tcPr>
                </a:tc>
                <a:tc>
                  <a:txBody>
                    <a:bodyPr/>
                    <a:lstStyle/>
                    <a:p>
                      <a:pPr marL="285750" indent="-285750">
                        <a:buFont typeface="Courier New" panose="02070309020205020404" pitchFamily="49" charset="0"/>
                        <a:buChar char="o"/>
                      </a:pPr>
                      <a:r>
                        <a:rPr lang="en-GB" sz="1500" dirty="0"/>
                        <a:t>After I have finished my class I will ensure I do a cool down to enable my muscles to rebuild the broken muscle fibres. </a:t>
                      </a:r>
                    </a:p>
                    <a:p>
                      <a:pPr marL="285750" indent="-285750">
                        <a:buFont typeface="Courier New" panose="02070309020205020404" pitchFamily="49" charset="0"/>
                        <a:buChar char="o"/>
                      </a:pPr>
                      <a:r>
                        <a:rPr lang="en-GB" sz="1500" dirty="0"/>
                        <a:t>My flexibility circuit will have fitted rest periods in between exercises</a:t>
                      </a:r>
                    </a:p>
                  </a:txBody>
                  <a:tcPr>
                    <a:solidFill>
                      <a:srgbClr val="FFB3CA"/>
                    </a:solidFill>
                  </a:tcPr>
                </a:tc>
                <a:extLst>
                  <a:ext uri="{0D108BD9-81ED-4DB2-BD59-A6C34878D82A}">
                    <a16:rowId xmlns:a16="http://schemas.microsoft.com/office/drawing/2014/main" val="2863032854"/>
                  </a:ext>
                </a:extLst>
              </a:tr>
            </a:tbl>
          </a:graphicData>
        </a:graphic>
      </p:graphicFrame>
    </p:spTree>
    <p:extLst>
      <p:ext uri="{BB962C8B-B14F-4D97-AF65-F5344CB8AC3E}">
        <p14:creationId xmlns:p14="http://schemas.microsoft.com/office/powerpoint/2010/main" val="78981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D5D2-A5B6-476D-A3CE-A43478FCB7BF}"/>
              </a:ext>
            </a:extLst>
          </p:cNvPr>
          <p:cNvSpPr>
            <a:spLocks noGrp="1"/>
          </p:cNvSpPr>
          <p:nvPr>
            <p:ph type="title"/>
          </p:nvPr>
        </p:nvSpPr>
        <p:spPr/>
        <p:txBody>
          <a:bodyPr/>
          <a:lstStyle/>
          <a:p>
            <a:r>
              <a:rPr lang="en-GB" u="sng" dirty="0"/>
              <a:t>Appendix X – Warm Up</a:t>
            </a:r>
          </a:p>
        </p:txBody>
      </p:sp>
      <p:pic>
        <p:nvPicPr>
          <p:cNvPr id="4" name="Picture 3">
            <a:extLst>
              <a:ext uri="{FF2B5EF4-FFF2-40B4-BE49-F238E27FC236}">
                <a16:creationId xmlns:a16="http://schemas.microsoft.com/office/drawing/2014/main" id="{7B0D861D-F388-475F-82B0-A7057C6AAC1D}"/>
              </a:ext>
            </a:extLst>
          </p:cNvPr>
          <p:cNvPicPr>
            <a:picLocks noChangeAspect="1"/>
          </p:cNvPicPr>
          <p:nvPr/>
        </p:nvPicPr>
        <p:blipFill rotWithShape="1">
          <a:blip r:embed="rId2"/>
          <a:srcRect l="39512" t="5406" r="11354"/>
          <a:stretch/>
        </p:blipFill>
        <p:spPr>
          <a:xfrm>
            <a:off x="786810" y="1339703"/>
            <a:ext cx="1212112" cy="1747948"/>
          </a:xfrm>
          <a:prstGeom prst="rect">
            <a:avLst/>
          </a:prstGeom>
        </p:spPr>
      </p:pic>
      <p:pic>
        <p:nvPicPr>
          <p:cNvPr id="5" name="Picture 4">
            <a:extLst>
              <a:ext uri="{FF2B5EF4-FFF2-40B4-BE49-F238E27FC236}">
                <a16:creationId xmlns:a16="http://schemas.microsoft.com/office/drawing/2014/main" id="{6F739463-1179-4017-96D6-A59543054C15}"/>
              </a:ext>
            </a:extLst>
          </p:cNvPr>
          <p:cNvPicPr>
            <a:picLocks noChangeAspect="1"/>
          </p:cNvPicPr>
          <p:nvPr/>
        </p:nvPicPr>
        <p:blipFill rotWithShape="1">
          <a:blip r:embed="rId3"/>
          <a:srcRect l="27144" r="19769"/>
          <a:stretch/>
        </p:blipFill>
        <p:spPr>
          <a:xfrm>
            <a:off x="2721428" y="3429000"/>
            <a:ext cx="1567543" cy="1543050"/>
          </a:xfrm>
          <a:prstGeom prst="rect">
            <a:avLst/>
          </a:prstGeom>
        </p:spPr>
      </p:pic>
      <p:pic>
        <p:nvPicPr>
          <p:cNvPr id="6" name="Picture 5">
            <a:extLst>
              <a:ext uri="{FF2B5EF4-FFF2-40B4-BE49-F238E27FC236}">
                <a16:creationId xmlns:a16="http://schemas.microsoft.com/office/drawing/2014/main" id="{02AA5D9E-667F-4108-90FB-7A7754124587}"/>
              </a:ext>
            </a:extLst>
          </p:cNvPr>
          <p:cNvPicPr>
            <a:picLocks noChangeAspect="1"/>
          </p:cNvPicPr>
          <p:nvPr/>
        </p:nvPicPr>
        <p:blipFill>
          <a:blip r:embed="rId4"/>
          <a:stretch>
            <a:fillRect/>
          </a:stretch>
        </p:blipFill>
        <p:spPr>
          <a:xfrm>
            <a:off x="5027884" y="1816825"/>
            <a:ext cx="1567544" cy="1567544"/>
          </a:xfrm>
          <a:prstGeom prst="rect">
            <a:avLst/>
          </a:prstGeom>
        </p:spPr>
      </p:pic>
      <p:pic>
        <p:nvPicPr>
          <p:cNvPr id="7" name="Picture 6">
            <a:extLst>
              <a:ext uri="{FF2B5EF4-FFF2-40B4-BE49-F238E27FC236}">
                <a16:creationId xmlns:a16="http://schemas.microsoft.com/office/drawing/2014/main" id="{B46DF36E-A0A1-4AE2-8949-47167628CCF2}"/>
              </a:ext>
            </a:extLst>
          </p:cNvPr>
          <p:cNvPicPr>
            <a:picLocks noChangeAspect="1"/>
          </p:cNvPicPr>
          <p:nvPr/>
        </p:nvPicPr>
        <p:blipFill rotWithShape="1">
          <a:blip r:embed="rId5"/>
          <a:srcRect l="21908" t="7447" r="21001" b="557"/>
          <a:stretch/>
        </p:blipFill>
        <p:spPr>
          <a:xfrm>
            <a:off x="9420041" y="1861456"/>
            <a:ext cx="2469935" cy="1567544"/>
          </a:xfrm>
          <a:prstGeom prst="rect">
            <a:avLst/>
          </a:prstGeom>
        </p:spPr>
      </p:pic>
      <p:pic>
        <p:nvPicPr>
          <p:cNvPr id="1028" name="Picture 4" descr="Image result for squats">
            <a:hlinkClick r:id="rId6"/>
            <a:extLst>
              <a:ext uri="{FF2B5EF4-FFF2-40B4-BE49-F238E27FC236}">
                <a16:creationId xmlns:a16="http://schemas.microsoft.com/office/drawing/2014/main" id="{4B100702-7E9F-440C-9EBD-ACB8D28CD6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7414" y="4188278"/>
            <a:ext cx="1567544" cy="1567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675A74-34E9-4B9A-AE47-EBC8CF62A14F}"/>
              </a:ext>
            </a:extLst>
          </p:cNvPr>
          <p:cNvSpPr txBox="1"/>
          <p:nvPr/>
        </p:nvSpPr>
        <p:spPr>
          <a:xfrm>
            <a:off x="2072744" y="1451589"/>
            <a:ext cx="2130560" cy="1477328"/>
          </a:xfrm>
          <a:prstGeom prst="rect">
            <a:avLst/>
          </a:prstGeom>
          <a:noFill/>
        </p:spPr>
        <p:txBody>
          <a:bodyPr wrap="square" rtlCol="0">
            <a:spAutoFit/>
          </a:bodyPr>
          <a:lstStyle/>
          <a:p>
            <a:r>
              <a:rPr lang="en-GB" dirty="0"/>
              <a:t>I will start by jogging on the spot, high knees and bum flicks to get my pulse raised</a:t>
            </a:r>
          </a:p>
        </p:txBody>
      </p:sp>
      <p:sp>
        <p:nvSpPr>
          <p:cNvPr id="9" name="TextBox 8">
            <a:extLst>
              <a:ext uri="{FF2B5EF4-FFF2-40B4-BE49-F238E27FC236}">
                <a16:creationId xmlns:a16="http://schemas.microsoft.com/office/drawing/2014/main" id="{61639983-815A-4CE6-BE4D-28319BCD8B36}"/>
              </a:ext>
            </a:extLst>
          </p:cNvPr>
          <p:cNvSpPr txBox="1"/>
          <p:nvPr/>
        </p:nvSpPr>
        <p:spPr>
          <a:xfrm>
            <a:off x="2604977" y="5188688"/>
            <a:ext cx="1913861" cy="1200329"/>
          </a:xfrm>
          <a:prstGeom prst="rect">
            <a:avLst/>
          </a:prstGeom>
          <a:noFill/>
        </p:spPr>
        <p:txBody>
          <a:bodyPr wrap="square" rtlCol="0">
            <a:spAutoFit/>
          </a:bodyPr>
          <a:lstStyle/>
          <a:p>
            <a:r>
              <a:rPr lang="en-GB" dirty="0"/>
              <a:t>Followed by jumping jacks as another pulse raiser</a:t>
            </a:r>
          </a:p>
        </p:txBody>
      </p:sp>
      <p:sp>
        <p:nvSpPr>
          <p:cNvPr id="10" name="TextBox 9">
            <a:extLst>
              <a:ext uri="{FF2B5EF4-FFF2-40B4-BE49-F238E27FC236}">
                <a16:creationId xmlns:a16="http://schemas.microsoft.com/office/drawing/2014/main" id="{B6BEA0E5-059C-40B3-BC48-145DAC0B28D4}"/>
              </a:ext>
            </a:extLst>
          </p:cNvPr>
          <p:cNvSpPr txBox="1"/>
          <p:nvPr/>
        </p:nvSpPr>
        <p:spPr>
          <a:xfrm>
            <a:off x="6595428" y="1768065"/>
            <a:ext cx="2531208" cy="1754326"/>
          </a:xfrm>
          <a:prstGeom prst="rect">
            <a:avLst/>
          </a:prstGeom>
          <a:noFill/>
        </p:spPr>
        <p:txBody>
          <a:bodyPr wrap="square" rtlCol="0">
            <a:spAutoFit/>
          </a:bodyPr>
          <a:lstStyle/>
          <a:p>
            <a:r>
              <a:rPr lang="en-GB" dirty="0"/>
              <a:t>Next I will do walking lungs to the front, side and back in a series because dynamic stretches also increase heart rate</a:t>
            </a:r>
          </a:p>
        </p:txBody>
      </p:sp>
      <p:cxnSp>
        <p:nvCxnSpPr>
          <p:cNvPr id="13" name="Connector: Elbow 12">
            <a:extLst>
              <a:ext uri="{FF2B5EF4-FFF2-40B4-BE49-F238E27FC236}">
                <a16:creationId xmlns:a16="http://schemas.microsoft.com/office/drawing/2014/main" id="{5049B712-2683-422C-A6FA-A06EB76430E2}"/>
              </a:ext>
            </a:extLst>
          </p:cNvPr>
          <p:cNvCxnSpPr>
            <a:cxnSpLocks/>
          </p:cNvCxnSpPr>
          <p:nvPr/>
        </p:nvCxnSpPr>
        <p:spPr>
          <a:xfrm>
            <a:off x="1769509" y="3075328"/>
            <a:ext cx="951919" cy="86877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4C4DDC29-FCAC-4D2A-B26D-45CF7818224E}"/>
              </a:ext>
            </a:extLst>
          </p:cNvPr>
          <p:cNvCxnSpPr>
            <a:cxnSpLocks/>
          </p:cNvCxnSpPr>
          <p:nvPr/>
        </p:nvCxnSpPr>
        <p:spPr>
          <a:xfrm flipV="1">
            <a:off x="4288970" y="3212362"/>
            <a:ext cx="738914" cy="60472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FC344915-0200-48AA-BD2B-2FFF180CAA57}"/>
              </a:ext>
            </a:extLst>
          </p:cNvPr>
          <p:cNvCxnSpPr/>
          <p:nvPr/>
        </p:nvCxnSpPr>
        <p:spPr>
          <a:xfrm>
            <a:off x="5733523" y="3384369"/>
            <a:ext cx="1213891" cy="105165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40DADB1-9598-4F0F-B1BE-FEDB5F75F5E7}"/>
              </a:ext>
            </a:extLst>
          </p:cNvPr>
          <p:cNvCxnSpPr/>
          <p:nvPr/>
        </p:nvCxnSpPr>
        <p:spPr>
          <a:xfrm rot="5400000" flipH="1" flipV="1">
            <a:off x="8327073" y="3663580"/>
            <a:ext cx="1449659" cy="107388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11F7BE-ED35-4752-A75D-C7CAF25F860F}"/>
              </a:ext>
            </a:extLst>
          </p:cNvPr>
          <p:cNvSpPr txBox="1"/>
          <p:nvPr/>
        </p:nvSpPr>
        <p:spPr>
          <a:xfrm>
            <a:off x="6872679" y="5806286"/>
            <a:ext cx="2547361" cy="923330"/>
          </a:xfrm>
          <a:prstGeom prst="rect">
            <a:avLst/>
          </a:prstGeom>
          <a:noFill/>
        </p:spPr>
        <p:txBody>
          <a:bodyPr wrap="square" rtlCol="0">
            <a:spAutoFit/>
          </a:bodyPr>
          <a:lstStyle/>
          <a:p>
            <a:r>
              <a:rPr lang="en-GB" dirty="0"/>
              <a:t>I will the do a series of squats and squat pulses to warm up the gluteus </a:t>
            </a:r>
          </a:p>
        </p:txBody>
      </p:sp>
      <p:sp>
        <p:nvSpPr>
          <p:cNvPr id="25" name="TextBox 24">
            <a:extLst>
              <a:ext uri="{FF2B5EF4-FFF2-40B4-BE49-F238E27FC236}">
                <a16:creationId xmlns:a16="http://schemas.microsoft.com/office/drawing/2014/main" id="{6AD29BA9-969C-4B54-BC49-FD85A2E69D35}"/>
              </a:ext>
            </a:extLst>
          </p:cNvPr>
          <p:cNvSpPr txBox="1"/>
          <p:nvPr/>
        </p:nvSpPr>
        <p:spPr>
          <a:xfrm>
            <a:off x="9760688" y="3522391"/>
            <a:ext cx="2129288" cy="2031325"/>
          </a:xfrm>
          <a:prstGeom prst="rect">
            <a:avLst/>
          </a:prstGeom>
          <a:noFill/>
        </p:spPr>
        <p:txBody>
          <a:bodyPr wrap="square" rtlCol="0">
            <a:spAutoFit/>
          </a:bodyPr>
          <a:lstStyle/>
          <a:p>
            <a:r>
              <a:rPr lang="en-GB" dirty="0"/>
              <a:t>Finally I will do arm swings in coordination with a knee bend to mobilise the knee, should and elbow joints </a:t>
            </a:r>
          </a:p>
        </p:txBody>
      </p:sp>
    </p:spTree>
    <p:extLst>
      <p:ext uri="{BB962C8B-B14F-4D97-AF65-F5344CB8AC3E}">
        <p14:creationId xmlns:p14="http://schemas.microsoft.com/office/powerpoint/2010/main" val="177531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F36D-EF9D-4F85-BC3B-A9CEBC8DBB46}"/>
              </a:ext>
            </a:extLst>
          </p:cNvPr>
          <p:cNvSpPr>
            <a:spLocks noGrp="1"/>
          </p:cNvSpPr>
          <p:nvPr>
            <p:ph type="title"/>
          </p:nvPr>
        </p:nvSpPr>
        <p:spPr>
          <a:xfrm>
            <a:off x="1493855" y="50506"/>
            <a:ext cx="10353762" cy="970450"/>
          </a:xfrm>
        </p:spPr>
        <p:txBody>
          <a:bodyPr/>
          <a:lstStyle/>
          <a:p>
            <a:r>
              <a:rPr lang="en-GB" u="sng" dirty="0"/>
              <a:t>Appendix Y – Cool Down</a:t>
            </a:r>
          </a:p>
        </p:txBody>
      </p:sp>
      <p:pic>
        <p:nvPicPr>
          <p:cNvPr id="4" name="Picture 3">
            <a:extLst>
              <a:ext uri="{FF2B5EF4-FFF2-40B4-BE49-F238E27FC236}">
                <a16:creationId xmlns:a16="http://schemas.microsoft.com/office/drawing/2014/main" id="{98D5CFE9-8A56-4B75-BFA8-8BD35003757C}"/>
              </a:ext>
            </a:extLst>
          </p:cNvPr>
          <p:cNvPicPr>
            <a:picLocks noChangeAspect="1"/>
          </p:cNvPicPr>
          <p:nvPr/>
        </p:nvPicPr>
        <p:blipFill rotWithShape="1">
          <a:blip r:embed="rId2"/>
          <a:srcRect t="19607"/>
          <a:stretch/>
        </p:blipFill>
        <p:spPr>
          <a:xfrm>
            <a:off x="9215239" y="934907"/>
            <a:ext cx="2466975" cy="1485542"/>
          </a:xfrm>
          <a:prstGeom prst="rect">
            <a:avLst/>
          </a:prstGeom>
        </p:spPr>
      </p:pic>
      <p:pic>
        <p:nvPicPr>
          <p:cNvPr id="5" name="Picture 4">
            <a:extLst>
              <a:ext uri="{FF2B5EF4-FFF2-40B4-BE49-F238E27FC236}">
                <a16:creationId xmlns:a16="http://schemas.microsoft.com/office/drawing/2014/main" id="{C2194E62-0CC8-42B9-B40F-B1A8FC421ADB}"/>
              </a:ext>
            </a:extLst>
          </p:cNvPr>
          <p:cNvPicPr>
            <a:picLocks noChangeAspect="1"/>
          </p:cNvPicPr>
          <p:nvPr/>
        </p:nvPicPr>
        <p:blipFill rotWithShape="1">
          <a:blip r:embed="rId3"/>
          <a:srcRect l="24370" t="20870" r="16666" b="8436"/>
          <a:stretch/>
        </p:blipFill>
        <p:spPr>
          <a:xfrm>
            <a:off x="81996" y="303372"/>
            <a:ext cx="1684894" cy="1131252"/>
          </a:xfrm>
          <a:prstGeom prst="rect">
            <a:avLst/>
          </a:prstGeom>
        </p:spPr>
      </p:pic>
      <p:pic>
        <p:nvPicPr>
          <p:cNvPr id="6" name="Picture 5">
            <a:extLst>
              <a:ext uri="{FF2B5EF4-FFF2-40B4-BE49-F238E27FC236}">
                <a16:creationId xmlns:a16="http://schemas.microsoft.com/office/drawing/2014/main" id="{FF5746B2-5828-4C78-A5F0-95BFF92B07A3}"/>
              </a:ext>
            </a:extLst>
          </p:cNvPr>
          <p:cNvPicPr>
            <a:picLocks noChangeAspect="1"/>
          </p:cNvPicPr>
          <p:nvPr/>
        </p:nvPicPr>
        <p:blipFill>
          <a:blip r:embed="rId4"/>
          <a:stretch>
            <a:fillRect/>
          </a:stretch>
        </p:blipFill>
        <p:spPr>
          <a:xfrm>
            <a:off x="2194072" y="5555068"/>
            <a:ext cx="1967024" cy="1101533"/>
          </a:xfrm>
          <a:prstGeom prst="rect">
            <a:avLst/>
          </a:prstGeom>
        </p:spPr>
      </p:pic>
      <p:pic>
        <p:nvPicPr>
          <p:cNvPr id="7" name="Picture 6">
            <a:extLst>
              <a:ext uri="{FF2B5EF4-FFF2-40B4-BE49-F238E27FC236}">
                <a16:creationId xmlns:a16="http://schemas.microsoft.com/office/drawing/2014/main" id="{D83F82DE-F6D8-49B6-AB00-AB4BB1864F7B}"/>
              </a:ext>
            </a:extLst>
          </p:cNvPr>
          <p:cNvPicPr>
            <a:picLocks noChangeAspect="1"/>
          </p:cNvPicPr>
          <p:nvPr/>
        </p:nvPicPr>
        <p:blipFill rotWithShape="1">
          <a:blip r:embed="rId5"/>
          <a:srcRect t="14313" b="21216"/>
          <a:stretch/>
        </p:blipFill>
        <p:spPr>
          <a:xfrm>
            <a:off x="5151918" y="5555068"/>
            <a:ext cx="2381250" cy="1240465"/>
          </a:xfrm>
          <a:prstGeom prst="rect">
            <a:avLst/>
          </a:prstGeom>
        </p:spPr>
      </p:pic>
      <p:pic>
        <p:nvPicPr>
          <p:cNvPr id="8" name="Picture 7">
            <a:extLst>
              <a:ext uri="{FF2B5EF4-FFF2-40B4-BE49-F238E27FC236}">
                <a16:creationId xmlns:a16="http://schemas.microsoft.com/office/drawing/2014/main" id="{9FDF3DBE-E1D2-4A56-8F81-4B738537BC84}"/>
              </a:ext>
            </a:extLst>
          </p:cNvPr>
          <p:cNvPicPr>
            <a:picLocks noChangeAspect="1"/>
          </p:cNvPicPr>
          <p:nvPr/>
        </p:nvPicPr>
        <p:blipFill rotWithShape="1">
          <a:blip r:embed="rId6"/>
          <a:srcRect l="18876" t="37662" r="17337" b="8714"/>
          <a:stretch/>
        </p:blipFill>
        <p:spPr>
          <a:xfrm>
            <a:off x="2091512" y="3278302"/>
            <a:ext cx="1616148" cy="970451"/>
          </a:xfrm>
          <a:prstGeom prst="rect">
            <a:avLst/>
          </a:prstGeom>
        </p:spPr>
      </p:pic>
      <p:pic>
        <p:nvPicPr>
          <p:cNvPr id="9" name="Picture 8">
            <a:extLst>
              <a:ext uri="{FF2B5EF4-FFF2-40B4-BE49-F238E27FC236}">
                <a16:creationId xmlns:a16="http://schemas.microsoft.com/office/drawing/2014/main" id="{98E6B118-D150-4DA4-BC22-10B4D36F2DA3}"/>
              </a:ext>
            </a:extLst>
          </p:cNvPr>
          <p:cNvPicPr>
            <a:picLocks noChangeAspect="1"/>
          </p:cNvPicPr>
          <p:nvPr/>
        </p:nvPicPr>
        <p:blipFill rotWithShape="1">
          <a:blip r:embed="rId7"/>
          <a:srcRect l="5555" t="11244" r="16516" b="6670"/>
          <a:stretch/>
        </p:blipFill>
        <p:spPr>
          <a:xfrm>
            <a:off x="5687224" y="1229217"/>
            <a:ext cx="1967024" cy="1485542"/>
          </a:xfrm>
          <a:prstGeom prst="rect">
            <a:avLst/>
          </a:prstGeom>
        </p:spPr>
      </p:pic>
      <p:pic>
        <p:nvPicPr>
          <p:cNvPr id="10" name="Picture 9">
            <a:extLst>
              <a:ext uri="{FF2B5EF4-FFF2-40B4-BE49-F238E27FC236}">
                <a16:creationId xmlns:a16="http://schemas.microsoft.com/office/drawing/2014/main" id="{777B3E2F-1A61-44FB-A517-A0C7DADDBB9D}"/>
              </a:ext>
            </a:extLst>
          </p:cNvPr>
          <p:cNvPicPr>
            <a:picLocks noChangeAspect="1"/>
          </p:cNvPicPr>
          <p:nvPr/>
        </p:nvPicPr>
        <p:blipFill rotWithShape="1">
          <a:blip r:embed="rId8"/>
          <a:srcRect l="11303" t="21026" r="41611" b="21025"/>
          <a:stretch/>
        </p:blipFill>
        <p:spPr>
          <a:xfrm>
            <a:off x="9932379" y="3877789"/>
            <a:ext cx="1696538" cy="1389406"/>
          </a:xfrm>
          <a:prstGeom prst="rect">
            <a:avLst/>
          </a:prstGeom>
        </p:spPr>
      </p:pic>
      <p:sp>
        <p:nvSpPr>
          <p:cNvPr id="11" name="TextBox 10">
            <a:extLst>
              <a:ext uri="{FF2B5EF4-FFF2-40B4-BE49-F238E27FC236}">
                <a16:creationId xmlns:a16="http://schemas.microsoft.com/office/drawing/2014/main" id="{EE543412-A845-4E36-88B5-03F18D627B69}"/>
              </a:ext>
            </a:extLst>
          </p:cNvPr>
          <p:cNvSpPr txBox="1"/>
          <p:nvPr/>
        </p:nvSpPr>
        <p:spPr>
          <a:xfrm>
            <a:off x="1756242" y="217662"/>
            <a:ext cx="1684894" cy="1754326"/>
          </a:xfrm>
          <a:prstGeom prst="rect">
            <a:avLst/>
          </a:prstGeom>
          <a:noFill/>
        </p:spPr>
        <p:txBody>
          <a:bodyPr wrap="square" rtlCol="0">
            <a:spAutoFit/>
          </a:bodyPr>
          <a:lstStyle/>
          <a:p>
            <a:r>
              <a:rPr lang="en-GB" dirty="0"/>
              <a:t>Staring with down dog and walking out my feet to get a stretch in my gastrocnemius </a:t>
            </a:r>
          </a:p>
        </p:txBody>
      </p:sp>
      <p:cxnSp>
        <p:nvCxnSpPr>
          <p:cNvPr id="13" name="Connector: Elbow 12">
            <a:extLst>
              <a:ext uri="{FF2B5EF4-FFF2-40B4-BE49-F238E27FC236}">
                <a16:creationId xmlns:a16="http://schemas.microsoft.com/office/drawing/2014/main" id="{ABC329B7-D103-4978-A3C6-E12475808EBC}"/>
              </a:ext>
            </a:extLst>
          </p:cNvPr>
          <p:cNvCxnSpPr/>
          <p:nvPr/>
        </p:nvCxnSpPr>
        <p:spPr>
          <a:xfrm rot="16200000" flipH="1">
            <a:off x="621978" y="1613854"/>
            <a:ext cx="1751322" cy="139286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39BE7C1-5D92-4B29-BB88-F951955C52EA}"/>
              </a:ext>
            </a:extLst>
          </p:cNvPr>
          <p:cNvSpPr txBox="1"/>
          <p:nvPr/>
        </p:nvSpPr>
        <p:spPr>
          <a:xfrm>
            <a:off x="227750" y="2958871"/>
            <a:ext cx="1863762" cy="2308324"/>
          </a:xfrm>
          <a:prstGeom prst="rect">
            <a:avLst/>
          </a:prstGeom>
          <a:noFill/>
        </p:spPr>
        <p:txBody>
          <a:bodyPr wrap="square" rtlCol="0">
            <a:spAutoFit/>
          </a:bodyPr>
          <a:lstStyle/>
          <a:p>
            <a:r>
              <a:rPr lang="en-GB" dirty="0"/>
              <a:t>Then sitting in pike to stretch my hamstrings. Then flexing my feet to get a deeper stretch in my gastrocnemius</a:t>
            </a:r>
          </a:p>
        </p:txBody>
      </p:sp>
      <p:cxnSp>
        <p:nvCxnSpPr>
          <p:cNvPr id="16" name="Connector: Elbow 15">
            <a:extLst>
              <a:ext uri="{FF2B5EF4-FFF2-40B4-BE49-F238E27FC236}">
                <a16:creationId xmlns:a16="http://schemas.microsoft.com/office/drawing/2014/main" id="{9A37A648-1A21-4482-B15D-FEB74E31FC38}"/>
              </a:ext>
            </a:extLst>
          </p:cNvPr>
          <p:cNvCxnSpPr>
            <a:cxnSpLocks/>
          </p:cNvCxnSpPr>
          <p:nvPr/>
        </p:nvCxnSpPr>
        <p:spPr>
          <a:xfrm rot="16200000" flipH="1">
            <a:off x="2968850" y="4717461"/>
            <a:ext cx="1309893" cy="36532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71F6260-96D6-44DD-9E21-2CCAACC28279}"/>
              </a:ext>
            </a:extLst>
          </p:cNvPr>
          <p:cNvSpPr txBox="1"/>
          <p:nvPr/>
        </p:nvSpPr>
        <p:spPr>
          <a:xfrm>
            <a:off x="307878" y="5505669"/>
            <a:ext cx="2009516" cy="1200329"/>
          </a:xfrm>
          <a:prstGeom prst="rect">
            <a:avLst/>
          </a:prstGeom>
          <a:noFill/>
        </p:spPr>
        <p:txBody>
          <a:bodyPr wrap="square" rtlCol="0">
            <a:spAutoFit/>
          </a:bodyPr>
          <a:lstStyle/>
          <a:p>
            <a:r>
              <a:rPr lang="en-GB" dirty="0"/>
              <a:t>Butterfly will help release any tension gained in my hip flexors </a:t>
            </a:r>
          </a:p>
        </p:txBody>
      </p:sp>
      <p:cxnSp>
        <p:nvCxnSpPr>
          <p:cNvPr id="20" name="Straight Arrow Connector 19">
            <a:extLst>
              <a:ext uri="{FF2B5EF4-FFF2-40B4-BE49-F238E27FC236}">
                <a16:creationId xmlns:a16="http://schemas.microsoft.com/office/drawing/2014/main" id="{5B603AF0-60CA-4666-9B30-B3A627851505}"/>
              </a:ext>
            </a:extLst>
          </p:cNvPr>
          <p:cNvCxnSpPr>
            <a:stCxn id="6" idx="3"/>
            <a:endCxn id="7" idx="1"/>
          </p:cNvCxnSpPr>
          <p:nvPr/>
        </p:nvCxnSpPr>
        <p:spPr>
          <a:xfrm>
            <a:off x="4161096" y="6105835"/>
            <a:ext cx="990822" cy="69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B9373D-2C27-4352-96FC-AEF51821EFCD}"/>
              </a:ext>
            </a:extLst>
          </p:cNvPr>
          <p:cNvSpPr txBox="1"/>
          <p:nvPr/>
        </p:nvSpPr>
        <p:spPr>
          <a:xfrm>
            <a:off x="7644376" y="5657671"/>
            <a:ext cx="4335846" cy="1200329"/>
          </a:xfrm>
          <a:prstGeom prst="rect">
            <a:avLst/>
          </a:prstGeom>
          <a:noFill/>
        </p:spPr>
        <p:txBody>
          <a:bodyPr wrap="square" rtlCol="0">
            <a:spAutoFit/>
          </a:bodyPr>
          <a:lstStyle/>
          <a:p>
            <a:r>
              <a:rPr lang="en-GB" dirty="0"/>
              <a:t>The stretching my box splits by reaching over to each leg before folding in the middle. This will stretch my obliques and my shoulders </a:t>
            </a:r>
          </a:p>
        </p:txBody>
      </p:sp>
      <p:cxnSp>
        <p:nvCxnSpPr>
          <p:cNvPr id="23" name="Connector: Elbow 22">
            <a:extLst>
              <a:ext uri="{FF2B5EF4-FFF2-40B4-BE49-F238E27FC236}">
                <a16:creationId xmlns:a16="http://schemas.microsoft.com/office/drawing/2014/main" id="{D1362036-4A06-4FDB-AC19-5175BE7A9E0D}"/>
              </a:ext>
            </a:extLst>
          </p:cNvPr>
          <p:cNvCxnSpPr/>
          <p:nvPr/>
        </p:nvCxnSpPr>
        <p:spPr>
          <a:xfrm flipV="1">
            <a:off x="6847367" y="4572492"/>
            <a:ext cx="2964932" cy="96756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D0D6CDE-5746-45EE-8885-7DD3F5B1462C}"/>
              </a:ext>
            </a:extLst>
          </p:cNvPr>
          <p:cNvSpPr txBox="1"/>
          <p:nvPr/>
        </p:nvSpPr>
        <p:spPr>
          <a:xfrm>
            <a:off x="5695330" y="3651368"/>
            <a:ext cx="4335846" cy="923330"/>
          </a:xfrm>
          <a:prstGeom prst="rect">
            <a:avLst/>
          </a:prstGeom>
          <a:noFill/>
        </p:spPr>
        <p:txBody>
          <a:bodyPr wrap="square" rtlCol="0">
            <a:spAutoFit/>
          </a:bodyPr>
          <a:lstStyle/>
          <a:p>
            <a:r>
              <a:rPr lang="en-GB" dirty="0"/>
              <a:t>Lunging will follow. This will stretch my psoas and my hip flexor. I can also deepen the stretch by picking up the back leg. </a:t>
            </a:r>
          </a:p>
        </p:txBody>
      </p:sp>
      <p:cxnSp>
        <p:nvCxnSpPr>
          <p:cNvPr id="28" name="Connector: Elbow 27">
            <a:extLst>
              <a:ext uri="{FF2B5EF4-FFF2-40B4-BE49-F238E27FC236}">
                <a16:creationId xmlns:a16="http://schemas.microsoft.com/office/drawing/2014/main" id="{D985CB4B-E4CC-4C5E-A768-94A334786BC0}"/>
              </a:ext>
            </a:extLst>
          </p:cNvPr>
          <p:cNvCxnSpPr/>
          <p:nvPr/>
        </p:nvCxnSpPr>
        <p:spPr>
          <a:xfrm rot="5400000" flipH="1" flipV="1">
            <a:off x="5618261" y="2830980"/>
            <a:ext cx="1163030" cy="94629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F05B651-5FE5-4624-893C-7C4EA84C7724}"/>
              </a:ext>
            </a:extLst>
          </p:cNvPr>
          <p:cNvSpPr txBox="1"/>
          <p:nvPr/>
        </p:nvSpPr>
        <p:spPr>
          <a:xfrm>
            <a:off x="4025905" y="1124163"/>
            <a:ext cx="1678750" cy="1754326"/>
          </a:xfrm>
          <a:prstGeom prst="rect">
            <a:avLst/>
          </a:prstGeom>
          <a:noFill/>
        </p:spPr>
        <p:txBody>
          <a:bodyPr wrap="square" rtlCol="0">
            <a:spAutoFit/>
          </a:bodyPr>
          <a:lstStyle/>
          <a:p>
            <a:r>
              <a:rPr lang="en-GB" dirty="0"/>
              <a:t>Pigeon is preparing me for my splits. Then reaching forward to release tension </a:t>
            </a:r>
          </a:p>
        </p:txBody>
      </p:sp>
      <p:sp>
        <p:nvSpPr>
          <p:cNvPr id="30" name="TextBox 29">
            <a:extLst>
              <a:ext uri="{FF2B5EF4-FFF2-40B4-BE49-F238E27FC236}">
                <a16:creationId xmlns:a16="http://schemas.microsoft.com/office/drawing/2014/main" id="{3DACF811-A645-4CE9-91F3-BA88F7DF3306}"/>
              </a:ext>
            </a:extLst>
          </p:cNvPr>
          <p:cNvSpPr txBox="1"/>
          <p:nvPr/>
        </p:nvSpPr>
        <p:spPr>
          <a:xfrm>
            <a:off x="9215239" y="2420449"/>
            <a:ext cx="2632378" cy="646331"/>
          </a:xfrm>
          <a:prstGeom prst="rect">
            <a:avLst/>
          </a:prstGeom>
          <a:noFill/>
        </p:spPr>
        <p:txBody>
          <a:bodyPr wrap="square" rtlCol="0">
            <a:spAutoFit/>
          </a:bodyPr>
          <a:lstStyle/>
          <a:p>
            <a:r>
              <a:rPr lang="en-GB" dirty="0"/>
              <a:t>Finally finishing with the splits right and left leg</a:t>
            </a:r>
          </a:p>
        </p:txBody>
      </p:sp>
      <p:cxnSp>
        <p:nvCxnSpPr>
          <p:cNvPr id="2048" name="Connector: Elbow 2047">
            <a:extLst>
              <a:ext uri="{FF2B5EF4-FFF2-40B4-BE49-F238E27FC236}">
                <a16:creationId xmlns:a16="http://schemas.microsoft.com/office/drawing/2014/main" id="{C448D98E-81D7-4313-A88E-9332297AE73A}"/>
              </a:ext>
            </a:extLst>
          </p:cNvPr>
          <p:cNvCxnSpPr>
            <a:cxnSpLocks/>
            <a:stCxn id="9" idx="3"/>
          </p:cNvCxnSpPr>
          <p:nvPr/>
        </p:nvCxnSpPr>
        <p:spPr>
          <a:xfrm flipV="1">
            <a:off x="7654248" y="1229218"/>
            <a:ext cx="1560991" cy="74277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53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5047-B05C-4F93-99D3-9E680B3A0CF1}"/>
              </a:ext>
            </a:extLst>
          </p:cNvPr>
          <p:cNvSpPr>
            <a:spLocks noGrp="1"/>
          </p:cNvSpPr>
          <p:nvPr>
            <p:ph type="title"/>
          </p:nvPr>
        </p:nvSpPr>
        <p:spPr/>
        <p:txBody>
          <a:bodyPr>
            <a:normAutofit fontScale="90000"/>
          </a:bodyPr>
          <a:lstStyle/>
          <a:p>
            <a:r>
              <a:rPr lang="en-GB" dirty="0">
                <a:solidFill>
                  <a:schemeClr val="tx1"/>
                </a:solidFill>
              </a:rPr>
              <a:t>Appendix A – Fartlek Training</a:t>
            </a:r>
            <a:br>
              <a:rPr lang="en-GB" dirty="0">
                <a:solidFill>
                  <a:schemeClr val="tx1"/>
                </a:solidFill>
              </a:rPr>
            </a:br>
            <a:r>
              <a:rPr lang="en-GB" sz="2200" dirty="0">
                <a:solidFill>
                  <a:schemeClr val="tx1"/>
                </a:solidFill>
              </a:rPr>
              <a:t>Focus – Cardiovascular Endurance </a:t>
            </a:r>
            <a:endParaRPr lang="en-GB" dirty="0">
              <a:solidFill>
                <a:schemeClr val="tx1"/>
              </a:solidFill>
            </a:endParaRPr>
          </a:p>
        </p:txBody>
      </p:sp>
      <p:sp>
        <p:nvSpPr>
          <p:cNvPr id="32" name="TextBox 31">
            <a:extLst>
              <a:ext uri="{FF2B5EF4-FFF2-40B4-BE49-F238E27FC236}">
                <a16:creationId xmlns:a16="http://schemas.microsoft.com/office/drawing/2014/main" id="{FC6F3DAB-CEB6-4B20-89C9-0BF6E00975A3}"/>
              </a:ext>
            </a:extLst>
          </p:cNvPr>
          <p:cNvSpPr txBox="1"/>
          <p:nvPr/>
        </p:nvSpPr>
        <p:spPr>
          <a:xfrm>
            <a:off x="9486744" y="180729"/>
            <a:ext cx="2534834" cy="2308324"/>
          </a:xfrm>
          <a:prstGeom prst="rect">
            <a:avLst/>
          </a:prstGeom>
          <a:noFill/>
        </p:spPr>
        <p:txBody>
          <a:bodyPr wrap="square" rtlCol="0">
            <a:spAutoFit/>
          </a:bodyPr>
          <a:lstStyle/>
          <a:p>
            <a:pPr algn="r"/>
            <a:r>
              <a:rPr lang="en-GB" dirty="0"/>
              <a:t>I’ll be using the country park and will be using trees to mark out how far I need to go. The surface is nice and flat and there is loads of surrounding space to carry out my warm up</a:t>
            </a:r>
          </a:p>
        </p:txBody>
      </p:sp>
      <p:graphicFrame>
        <p:nvGraphicFramePr>
          <p:cNvPr id="3" name="Table 4">
            <a:extLst>
              <a:ext uri="{FF2B5EF4-FFF2-40B4-BE49-F238E27FC236}">
                <a16:creationId xmlns:a16="http://schemas.microsoft.com/office/drawing/2014/main" id="{232C8416-39EF-4BDB-8BB9-D56560E000CA}"/>
              </a:ext>
            </a:extLst>
          </p:cNvPr>
          <p:cNvGraphicFramePr>
            <a:graphicFrameLocks noGrp="1"/>
          </p:cNvGraphicFramePr>
          <p:nvPr>
            <p:extLst>
              <p:ext uri="{D42A27DB-BD31-4B8C-83A1-F6EECF244321}">
                <p14:modId xmlns:p14="http://schemas.microsoft.com/office/powerpoint/2010/main" val="2787382405"/>
              </p:ext>
            </p:extLst>
          </p:nvPr>
        </p:nvGraphicFramePr>
        <p:xfrm>
          <a:off x="278324" y="3141933"/>
          <a:ext cx="11619893" cy="3716057"/>
        </p:xfrm>
        <a:graphic>
          <a:graphicData uri="http://schemas.openxmlformats.org/drawingml/2006/table">
            <a:tbl>
              <a:tblPr firstRow="1" bandRow="1">
                <a:tableStyleId>{5C22544A-7EE6-4342-B048-85BDC9FD1C3A}</a:tableStyleId>
              </a:tblPr>
              <a:tblGrid>
                <a:gridCol w="772633">
                  <a:extLst>
                    <a:ext uri="{9D8B030D-6E8A-4147-A177-3AD203B41FA5}">
                      <a16:colId xmlns:a16="http://schemas.microsoft.com/office/drawing/2014/main" val="1489759628"/>
                    </a:ext>
                  </a:extLst>
                </a:gridCol>
                <a:gridCol w="3281574">
                  <a:extLst>
                    <a:ext uri="{9D8B030D-6E8A-4147-A177-3AD203B41FA5}">
                      <a16:colId xmlns:a16="http://schemas.microsoft.com/office/drawing/2014/main" val="3941348762"/>
                    </a:ext>
                  </a:extLst>
                </a:gridCol>
                <a:gridCol w="2699133">
                  <a:extLst>
                    <a:ext uri="{9D8B030D-6E8A-4147-A177-3AD203B41FA5}">
                      <a16:colId xmlns:a16="http://schemas.microsoft.com/office/drawing/2014/main" val="1474521190"/>
                    </a:ext>
                  </a:extLst>
                </a:gridCol>
                <a:gridCol w="4866553">
                  <a:extLst>
                    <a:ext uri="{9D8B030D-6E8A-4147-A177-3AD203B41FA5}">
                      <a16:colId xmlns:a16="http://schemas.microsoft.com/office/drawing/2014/main" val="783379676"/>
                    </a:ext>
                  </a:extLst>
                </a:gridCol>
              </a:tblGrid>
              <a:tr h="460591">
                <a:tc>
                  <a:txBody>
                    <a:bodyPr/>
                    <a:lstStyle/>
                    <a:p>
                      <a:r>
                        <a:rPr lang="en-GB" dirty="0"/>
                        <a:t>Week</a:t>
                      </a:r>
                    </a:p>
                  </a:txBody>
                  <a:tcPr>
                    <a:solidFill>
                      <a:srgbClr val="FF6699"/>
                    </a:solidFill>
                  </a:tcPr>
                </a:tc>
                <a:tc>
                  <a:txBody>
                    <a:bodyPr/>
                    <a:lstStyle/>
                    <a:p>
                      <a:r>
                        <a:rPr lang="en-GB" dirty="0"/>
                        <a:t>Format </a:t>
                      </a:r>
                    </a:p>
                  </a:txBody>
                  <a:tcPr>
                    <a:solidFill>
                      <a:srgbClr val="FF6699"/>
                    </a:solidFill>
                  </a:tcPr>
                </a:tc>
                <a:tc>
                  <a:txBody>
                    <a:bodyPr/>
                    <a:lstStyle/>
                    <a:p>
                      <a:r>
                        <a:rPr lang="en-GB" dirty="0"/>
                        <a:t>Distance/Time</a:t>
                      </a:r>
                    </a:p>
                  </a:txBody>
                  <a:tcPr>
                    <a:solidFill>
                      <a:srgbClr val="FF6699"/>
                    </a:solidFill>
                  </a:tcPr>
                </a:tc>
                <a:tc>
                  <a:txBody>
                    <a:bodyPr/>
                    <a:lstStyle/>
                    <a:p>
                      <a:r>
                        <a:rPr lang="en-GB" dirty="0"/>
                        <a:t>Feedback</a:t>
                      </a:r>
                    </a:p>
                  </a:txBody>
                  <a:tcPr>
                    <a:solidFill>
                      <a:srgbClr val="FF6699"/>
                    </a:solidFill>
                  </a:tcPr>
                </a:tc>
                <a:extLst>
                  <a:ext uri="{0D108BD9-81ED-4DB2-BD59-A6C34878D82A}">
                    <a16:rowId xmlns:a16="http://schemas.microsoft.com/office/drawing/2014/main" val="2288173557"/>
                  </a:ext>
                </a:extLst>
              </a:tr>
              <a:tr h="794991">
                <a:tc>
                  <a:txBody>
                    <a:bodyPr/>
                    <a:lstStyle/>
                    <a:p>
                      <a:r>
                        <a:rPr lang="en-GB" dirty="0"/>
                        <a:t>1</a:t>
                      </a:r>
                    </a:p>
                  </a:txBody>
                  <a:tcPr>
                    <a:solidFill>
                      <a:srgbClr val="FFB3CA"/>
                    </a:solidFill>
                  </a:tcPr>
                </a:tc>
                <a:tc>
                  <a:txBody>
                    <a:bodyPr/>
                    <a:lstStyle/>
                    <a:p>
                      <a:r>
                        <a:rPr lang="en-GB" sz="1200" dirty="0"/>
                        <a:t>Wa</a:t>
                      </a:r>
                      <a:r>
                        <a:rPr lang="en-GB" sz="1400" dirty="0"/>
                        <a:t>l</a:t>
                      </a:r>
                      <a:r>
                        <a:rPr lang="en-GB" sz="1200" dirty="0"/>
                        <a:t>k 50m, Jog 100m, Sprint 50m</a:t>
                      </a:r>
                    </a:p>
                  </a:txBody>
                  <a:tcPr>
                    <a:solidFill>
                      <a:srgbClr val="FFB3CA"/>
                    </a:solidFill>
                  </a:tcPr>
                </a:tc>
                <a:tc>
                  <a:txBody>
                    <a:bodyPr/>
                    <a:lstStyle/>
                    <a:p>
                      <a:r>
                        <a:rPr lang="en-GB" sz="1200" dirty="0"/>
                        <a:t>Total = 200mx 2reps </a:t>
                      </a:r>
                    </a:p>
                    <a:p>
                      <a:r>
                        <a:rPr lang="en-GB" sz="1200" dirty="0"/>
                        <a:t> Time = 3minutes 10seconds</a:t>
                      </a:r>
                    </a:p>
                  </a:txBody>
                  <a:tcPr>
                    <a:solidFill>
                      <a:srgbClr val="FFB3CA"/>
                    </a:solidFill>
                  </a:tcPr>
                </a:tc>
                <a:tc>
                  <a:txBody>
                    <a:bodyPr/>
                    <a:lstStyle/>
                    <a:p>
                      <a:r>
                        <a:rPr lang="en-GB" sz="1200" dirty="0"/>
                        <a:t>Found it ok but need to do it again to make it easier before trying to increase it</a:t>
                      </a:r>
                    </a:p>
                  </a:txBody>
                  <a:tcPr>
                    <a:solidFill>
                      <a:srgbClr val="FFB3CA"/>
                    </a:solidFill>
                  </a:tcPr>
                </a:tc>
                <a:extLst>
                  <a:ext uri="{0D108BD9-81ED-4DB2-BD59-A6C34878D82A}">
                    <a16:rowId xmlns:a16="http://schemas.microsoft.com/office/drawing/2014/main" val="87416048"/>
                  </a:ext>
                </a:extLst>
              </a:tr>
              <a:tr h="539351">
                <a:tc>
                  <a:txBody>
                    <a:bodyPr/>
                    <a:lstStyle/>
                    <a:p>
                      <a:r>
                        <a:rPr lang="en-GB" sz="1400" dirty="0"/>
                        <a:t>2</a:t>
                      </a:r>
                    </a:p>
                  </a:txBody>
                  <a:tcPr>
                    <a:solidFill>
                      <a:srgbClr val="FFB3CA"/>
                    </a:solidFill>
                  </a:tcPr>
                </a:tc>
                <a:tc>
                  <a:txBody>
                    <a:bodyPr/>
                    <a:lstStyle/>
                    <a:p>
                      <a:r>
                        <a:rPr lang="en-GB" sz="1200" dirty="0"/>
                        <a:t>Walk 50m, Jog 100m, Sprint 50m</a:t>
                      </a:r>
                    </a:p>
                  </a:txBody>
                  <a:tcPr>
                    <a:solidFill>
                      <a:srgbClr val="FFB3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Total = 200mx 2reps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Time = 2 minute 44 seconds</a:t>
                      </a:r>
                    </a:p>
                  </a:txBody>
                  <a:tcPr>
                    <a:solidFill>
                      <a:srgbClr val="FFB3CA"/>
                    </a:solidFill>
                  </a:tcPr>
                </a:tc>
                <a:tc>
                  <a:txBody>
                    <a:bodyPr/>
                    <a:lstStyle/>
                    <a:p>
                      <a:r>
                        <a:rPr lang="en-GB" sz="1200" dirty="0"/>
                        <a:t>Easier than last week and I completed it quicker also so can increase for next time</a:t>
                      </a:r>
                    </a:p>
                  </a:txBody>
                  <a:tcPr>
                    <a:solidFill>
                      <a:srgbClr val="FFB3CA"/>
                    </a:solidFill>
                  </a:tcPr>
                </a:tc>
                <a:extLst>
                  <a:ext uri="{0D108BD9-81ED-4DB2-BD59-A6C34878D82A}">
                    <a16:rowId xmlns:a16="http://schemas.microsoft.com/office/drawing/2014/main" val="2489623107"/>
                  </a:ext>
                </a:extLst>
              </a:tr>
              <a:tr h="539351">
                <a:tc>
                  <a:txBody>
                    <a:bodyPr/>
                    <a:lstStyle/>
                    <a:p>
                      <a:r>
                        <a:rPr lang="en-GB" dirty="0"/>
                        <a:t>3</a:t>
                      </a:r>
                    </a:p>
                  </a:txBody>
                  <a:tcPr>
                    <a:solidFill>
                      <a:srgbClr val="FFB3CA"/>
                    </a:solidFill>
                  </a:tcPr>
                </a:tc>
                <a:tc>
                  <a:txBody>
                    <a:bodyPr/>
                    <a:lstStyle/>
                    <a:p>
                      <a:r>
                        <a:rPr lang="en-GB" sz="1200" dirty="0"/>
                        <a:t>Walk 50, Jog 100m, Sprint 50m, Jog 50m</a:t>
                      </a:r>
                    </a:p>
                  </a:txBody>
                  <a:tcPr>
                    <a:solidFill>
                      <a:srgbClr val="FFB3CA"/>
                    </a:solidFill>
                  </a:tcPr>
                </a:tc>
                <a:tc>
                  <a:txBody>
                    <a:bodyPr/>
                    <a:lstStyle/>
                    <a:p>
                      <a:r>
                        <a:rPr lang="en-GB" sz="1200" dirty="0"/>
                        <a:t>Total = 250mx 2reps</a:t>
                      </a:r>
                    </a:p>
                    <a:p>
                      <a:r>
                        <a:rPr lang="en-GB" sz="1200" dirty="0"/>
                        <a:t>Time = 2minutes 31 seconds</a:t>
                      </a:r>
                    </a:p>
                  </a:txBody>
                  <a:tcPr>
                    <a:solidFill>
                      <a:srgbClr val="FFB3CA"/>
                    </a:solidFill>
                  </a:tcPr>
                </a:tc>
                <a:tc>
                  <a:txBody>
                    <a:bodyPr/>
                    <a:lstStyle/>
                    <a:p>
                      <a:r>
                        <a:rPr lang="en-GB" sz="1200" dirty="0"/>
                        <a:t>Quite hard so will repeat until easier</a:t>
                      </a:r>
                    </a:p>
                  </a:txBody>
                  <a:tcPr>
                    <a:solidFill>
                      <a:srgbClr val="FFB3CA"/>
                    </a:solidFill>
                  </a:tcPr>
                </a:tc>
                <a:extLst>
                  <a:ext uri="{0D108BD9-81ED-4DB2-BD59-A6C34878D82A}">
                    <a16:rowId xmlns:a16="http://schemas.microsoft.com/office/drawing/2014/main" val="2750380787"/>
                  </a:ext>
                </a:extLst>
              </a:tr>
              <a:tr h="460591">
                <a:tc>
                  <a:txBody>
                    <a:bodyPr/>
                    <a:lstStyle/>
                    <a:p>
                      <a:r>
                        <a:rPr lang="en-GB" dirty="0"/>
                        <a:t>4</a:t>
                      </a:r>
                    </a:p>
                  </a:txBody>
                  <a:tcPr>
                    <a:solidFill>
                      <a:srgbClr val="FFB3CA"/>
                    </a:solidFill>
                  </a:tcPr>
                </a:tc>
                <a:tc>
                  <a:txBody>
                    <a:bodyPr/>
                    <a:lstStyle/>
                    <a:p>
                      <a:r>
                        <a:rPr lang="en-GB" sz="1200" dirty="0"/>
                        <a:t>Walk 50m, Jog 100m, sprint 50m, jog 50m</a:t>
                      </a:r>
                    </a:p>
                  </a:txBody>
                  <a:tcPr>
                    <a:solidFill>
                      <a:srgbClr val="FFB3CA"/>
                    </a:solidFill>
                  </a:tcPr>
                </a:tc>
                <a:tc>
                  <a:txBody>
                    <a:bodyPr/>
                    <a:lstStyle/>
                    <a:p>
                      <a:r>
                        <a:rPr lang="en-GB" sz="1200" dirty="0"/>
                        <a:t>Total = 250mx2reps</a:t>
                      </a:r>
                    </a:p>
                    <a:p>
                      <a:r>
                        <a:rPr lang="en-GB" sz="1200" dirty="0"/>
                        <a:t>Time = 2minutes 28 seconds</a:t>
                      </a:r>
                    </a:p>
                  </a:txBody>
                  <a:tcPr>
                    <a:solidFill>
                      <a:srgbClr val="FFB3CA"/>
                    </a:solidFill>
                  </a:tcPr>
                </a:tc>
                <a:tc>
                  <a:txBody>
                    <a:bodyPr/>
                    <a:lstStyle/>
                    <a:p>
                      <a:r>
                        <a:rPr lang="en-GB" sz="1200" dirty="0"/>
                        <a:t>Easier than the week before so will make harder</a:t>
                      </a:r>
                    </a:p>
                  </a:txBody>
                  <a:tcPr>
                    <a:solidFill>
                      <a:srgbClr val="FFB3CA"/>
                    </a:solidFill>
                  </a:tcPr>
                </a:tc>
                <a:extLst>
                  <a:ext uri="{0D108BD9-81ED-4DB2-BD59-A6C34878D82A}">
                    <a16:rowId xmlns:a16="http://schemas.microsoft.com/office/drawing/2014/main" val="2151607821"/>
                  </a:ext>
                </a:extLst>
              </a:tr>
              <a:tr h="460591">
                <a:tc>
                  <a:txBody>
                    <a:bodyPr/>
                    <a:lstStyle/>
                    <a:p>
                      <a:r>
                        <a:rPr lang="en-GB" dirty="0"/>
                        <a:t>5</a:t>
                      </a:r>
                    </a:p>
                  </a:txBody>
                  <a:tcPr>
                    <a:solidFill>
                      <a:srgbClr val="FFB3CA"/>
                    </a:solidFill>
                  </a:tcPr>
                </a:tc>
                <a:tc>
                  <a:txBody>
                    <a:bodyPr/>
                    <a:lstStyle/>
                    <a:p>
                      <a:r>
                        <a:rPr lang="en-GB" sz="1200" dirty="0"/>
                        <a:t>Walk 25m, Jog 125m, sprint 75m, Jog 50m </a:t>
                      </a:r>
                    </a:p>
                  </a:txBody>
                  <a:tcPr>
                    <a:solidFill>
                      <a:srgbClr val="FFB3CA"/>
                    </a:solidFill>
                  </a:tcPr>
                </a:tc>
                <a:tc>
                  <a:txBody>
                    <a:bodyPr/>
                    <a:lstStyle/>
                    <a:p>
                      <a:r>
                        <a:rPr lang="en-GB" sz="1200" dirty="0"/>
                        <a:t>Total = 275mx1 rep</a:t>
                      </a:r>
                    </a:p>
                    <a:p>
                      <a:r>
                        <a:rPr lang="en-GB" sz="1200" dirty="0"/>
                        <a:t>Time = 2 minutes 56 seconds</a:t>
                      </a:r>
                    </a:p>
                  </a:txBody>
                  <a:tcPr>
                    <a:solidFill>
                      <a:srgbClr val="FFB3CA"/>
                    </a:solidFill>
                  </a:tcPr>
                </a:tc>
                <a:tc>
                  <a:txBody>
                    <a:bodyPr/>
                    <a:lstStyle/>
                    <a:p>
                      <a:r>
                        <a:rPr lang="en-GB" sz="1100" dirty="0"/>
                        <a:t>This was really hard so will retry next week with an extra rep</a:t>
                      </a:r>
                    </a:p>
                  </a:txBody>
                  <a:tcPr>
                    <a:solidFill>
                      <a:srgbClr val="FFB3CA"/>
                    </a:solidFill>
                  </a:tcPr>
                </a:tc>
                <a:extLst>
                  <a:ext uri="{0D108BD9-81ED-4DB2-BD59-A6C34878D82A}">
                    <a16:rowId xmlns:a16="http://schemas.microsoft.com/office/drawing/2014/main" val="1683841515"/>
                  </a:ext>
                </a:extLst>
              </a:tr>
              <a:tr h="460591">
                <a:tc>
                  <a:txBody>
                    <a:bodyPr/>
                    <a:lstStyle/>
                    <a:p>
                      <a:r>
                        <a:rPr lang="en-GB" dirty="0"/>
                        <a:t>6</a:t>
                      </a:r>
                    </a:p>
                  </a:txBody>
                  <a:tcPr>
                    <a:solidFill>
                      <a:srgbClr val="FFB3CA"/>
                    </a:solidFill>
                  </a:tcPr>
                </a:tc>
                <a:tc>
                  <a:txBody>
                    <a:bodyPr/>
                    <a:lstStyle/>
                    <a:p>
                      <a:r>
                        <a:rPr lang="en-GB" sz="1200" dirty="0"/>
                        <a:t>Walk 25m, Jog 125m, sprint 75m, Jog 50m </a:t>
                      </a:r>
                    </a:p>
                  </a:txBody>
                  <a:tcPr>
                    <a:solidFill>
                      <a:srgbClr val="FFB3CA"/>
                    </a:solidFill>
                  </a:tcPr>
                </a:tc>
                <a:tc>
                  <a:txBody>
                    <a:bodyPr/>
                    <a:lstStyle/>
                    <a:p>
                      <a:r>
                        <a:rPr lang="en-GB" sz="1200" dirty="0"/>
                        <a:t>Total = 275mx2 rep</a:t>
                      </a:r>
                    </a:p>
                    <a:p>
                      <a:r>
                        <a:rPr lang="en-GB" sz="1200" dirty="0"/>
                        <a:t>Time </a:t>
                      </a:r>
                      <a:r>
                        <a:rPr lang="en-GB" sz="1200"/>
                        <a:t>= 2 minutes 40 seconds</a:t>
                      </a:r>
                      <a:endParaRPr lang="en-GB" sz="1200" dirty="0"/>
                    </a:p>
                  </a:txBody>
                  <a:tcPr>
                    <a:solidFill>
                      <a:srgbClr val="FFB3CA"/>
                    </a:solidFill>
                  </a:tcPr>
                </a:tc>
                <a:tc>
                  <a:txBody>
                    <a:bodyPr/>
                    <a:lstStyle/>
                    <a:p>
                      <a:r>
                        <a:rPr lang="en-GB" sz="1100" dirty="0"/>
                        <a:t>This was easier than last week and I feel really good about how much I have increased on reps and distance since week 1</a:t>
                      </a:r>
                    </a:p>
                  </a:txBody>
                  <a:tcPr>
                    <a:solidFill>
                      <a:srgbClr val="FFB3CA"/>
                    </a:solidFill>
                  </a:tcPr>
                </a:tc>
                <a:extLst>
                  <a:ext uri="{0D108BD9-81ED-4DB2-BD59-A6C34878D82A}">
                    <a16:rowId xmlns:a16="http://schemas.microsoft.com/office/drawing/2014/main" val="790183718"/>
                  </a:ext>
                </a:extLst>
              </a:tr>
            </a:tbl>
          </a:graphicData>
        </a:graphic>
      </p:graphicFrame>
      <p:pic>
        <p:nvPicPr>
          <p:cNvPr id="20" name="Picture 19">
            <a:extLst>
              <a:ext uri="{FF2B5EF4-FFF2-40B4-BE49-F238E27FC236}">
                <a16:creationId xmlns:a16="http://schemas.microsoft.com/office/drawing/2014/main" id="{DD600D41-983E-4542-9BD0-9C6840B0A4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135" y="1497086"/>
            <a:ext cx="1405637" cy="1503802"/>
          </a:xfrm>
          <a:prstGeom prst="rect">
            <a:avLst/>
          </a:prstGeom>
        </p:spPr>
      </p:pic>
      <p:pic>
        <p:nvPicPr>
          <p:cNvPr id="31" name="Picture 30">
            <a:extLst>
              <a:ext uri="{FF2B5EF4-FFF2-40B4-BE49-F238E27FC236}">
                <a16:creationId xmlns:a16="http://schemas.microsoft.com/office/drawing/2014/main" id="{D74E94B3-32A1-4DD5-ACA6-396F8BD3A3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65473" y="1491516"/>
            <a:ext cx="1405637" cy="1503802"/>
          </a:xfrm>
          <a:prstGeom prst="rect">
            <a:avLst/>
          </a:prstGeom>
        </p:spPr>
      </p:pic>
      <p:pic>
        <p:nvPicPr>
          <p:cNvPr id="33" name="Picture 32">
            <a:extLst>
              <a:ext uri="{FF2B5EF4-FFF2-40B4-BE49-F238E27FC236}">
                <a16:creationId xmlns:a16="http://schemas.microsoft.com/office/drawing/2014/main" id="{F915FA1A-C5E4-4E06-A72A-0639E64ACE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87453" y="1512663"/>
            <a:ext cx="1405637" cy="1503802"/>
          </a:xfrm>
          <a:prstGeom prst="rect">
            <a:avLst/>
          </a:prstGeom>
        </p:spPr>
      </p:pic>
      <p:pic>
        <p:nvPicPr>
          <p:cNvPr id="34" name="Picture 33">
            <a:extLst>
              <a:ext uri="{FF2B5EF4-FFF2-40B4-BE49-F238E27FC236}">
                <a16:creationId xmlns:a16="http://schemas.microsoft.com/office/drawing/2014/main" id="{D0209DD9-6A97-4CC9-8ABA-A8EC2C1D6A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55755" y="1491516"/>
            <a:ext cx="1405637" cy="1503802"/>
          </a:xfrm>
          <a:prstGeom prst="rect">
            <a:avLst/>
          </a:prstGeom>
        </p:spPr>
      </p:pic>
      <p:pic>
        <p:nvPicPr>
          <p:cNvPr id="35" name="Picture 34">
            <a:extLst>
              <a:ext uri="{FF2B5EF4-FFF2-40B4-BE49-F238E27FC236}">
                <a16:creationId xmlns:a16="http://schemas.microsoft.com/office/drawing/2014/main" id="{375D4196-D31F-4AD7-8AF8-244A980B5E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74222" y="1507432"/>
            <a:ext cx="1405637" cy="1503802"/>
          </a:xfrm>
          <a:prstGeom prst="rect">
            <a:avLst/>
          </a:prstGeom>
        </p:spPr>
      </p:pic>
      <p:pic>
        <p:nvPicPr>
          <p:cNvPr id="36" name="Picture 35">
            <a:extLst>
              <a:ext uri="{FF2B5EF4-FFF2-40B4-BE49-F238E27FC236}">
                <a16:creationId xmlns:a16="http://schemas.microsoft.com/office/drawing/2014/main" id="{668E5523-9A27-4BE7-88E3-93079EE41B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18071" y="1456197"/>
            <a:ext cx="1405637" cy="1503802"/>
          </a:xfrm>
          <a:prstGeom prst="rect">
            <a:avLst/>
          </a:prstGeom>
        </p:spPr>
      </p:pic>
      <p:pic>
        <p:nvPicPr>
          <p:cNvPr id="29" name="Picture 28" descr="A close up of a logo&#10;&#10;Description automatically generated">
            <a:extLst>
              <a:ext uri="{FF2B5EF4-FFF2-40B4-BE49-F238E27FC236}">
                <a16:creationId xmlns:a16="http://schemas.microsoft.com/office/drawing/2014/main" id="{C495BADA-0D17-43B9-843C-6C2DFB58920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9172" y="1839019"/>
            <a:ext cx="2486953" cy="1398911"/>
          </a:xfrm>
          <a:prstGeom prst="rect">
            <a:avLst/>
          </a:prstGeom>
        </p:spPr>
      </p:pic>
      <p:cxnSp>
        <p:nvCxnSpPr>
          <p:cNvPr id="39" name="Straight Arrow Connector 38">
            <a:extLst>
              <a:ext uri="{FF2B5EF4-FFF2-40B4-BE49-F238E27FC236}">
                <a16:creationId xmlns:a16="http://schemas.microsoft.com/office/drawing/2014/main" id="{097833A9-B0A3-4EDE-BA36-9D778039A8AA}"/>
              </a:ext>
            </a:extLst>
          </p:cNvPr>
          <p:cNvCxnSpPr>
            <a:cxnSpLocks/>
          </p:cNvCxnSpPr>
          <p:nvPr/>
        </p:nvCxnSpPr>
        <p:spPr>
          <a:xfrm>
            <a:off x="1252643" y="2243417"/>
            <a:ext cx="2460041"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pic>
        <p:nvPicPr>
          <p:cNvPr id="41" name="Picture 40" descr="A picture containing ball, player&#10;&#10;Description automatically generated">
            <a:extLst>
              <a:ext uri="{FF2B5EF4-FFF2-40B4-BE49-F238E27FC236}">
                <a16:creationId xmlns:a16="http://schemas.microsoft.com/office/drawing/2014/main" id="{940661E8-04EA-45AE-9030-E1031EDBBE7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610173" y="1590536"/>
            <a:ext cx="2856008" cy="1606505"/>
          </a:xfrm>
          <a:prstGeom prst="rect">
            <a:avLst/>
          </a:prstGeom>
        </p:spPr>
      </p:pic>
      <p:cxnSp>
        <p:nvCxnSpPr>
          <p:cNvPr id="43" name="Straight Arrow Connector 42">
            <a:extLst>
              <a:ext uri="{FF2B5EF4-FFF2-40B4-BE49-F238E27FC236}">
                <a16:creationId xmlns:a16="http://schemas.microsoft.com/office/drawing/2014/main" id="{EE386635-5C7C-4CE1-BEFE-F70CB33BFE29}"/>
              </a:ext>
            </a:extLst>
          </p:cNvPr>
          <p:cNvCxnSpPr>
            <a:cxnSpLocks/>
          </p:cNvCxnSpPr>
          <p:nvPr/>
        </p:nvCxnSpPr>
        <p:spPr>
          <a:xfrm>
            <a:off x="4464841" y="2259333"/>
            <a:ext cx="2787463"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pic>
        <p:nvPicPr>
          <p:cNvPr id="46" name="Picture 45" descr="A picture containing game&#10;&#10;Description automatically generated">
            <a:extLst>
              <a:ext uri="{FF2B5EF4-FFF2-40B4-BE49-F238E27FC236}">
                <a16:creationId xmlns:a16="http://schemas.microsoft.com/office/drawing/2014/main" id="{9E1445FB-3A40-4FFA-ADE8-1D52F764D6D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741628" y="2066467"/>
            <a:ext cx="1511146" cy="755573"/>
          </a:xfrm>
          <a:prstGeom prst="rect">
            <a:avLst/>
          </a:prstGeom>
        </p:spPr>
      </p:pic>
      <p:cxnSp>
        <p:nvCxnSpPr>
          <p:cNvPr id="47" name="Straight Arrow Connector 46">
            <a:extLst>
              <a:ext uri="{FF2B5EF4-FFF2-40B4-BE49-F238E27FC236}">
                <a16:creationId xmlns:a16="http://schemas.microsoft.com/office/drawing/2014/main" id="{20771201-0C50-48F6-BA50-61B43E66A8E3}"/>
              </a:ext>
            </a:extLst>
          </p:cNvPr>
          <p:cNvCxnSpPr>
            <a:cxnSpLocks/>
            <a:stCxn id="35" idx="3"/>
          </p:cNvCxnSpPr>
          <p:nvPr/>
        </p:nvCxnSpPr>
        <p:spPr>
          <a:xfrm>
            <a:off x="8379859" y="2259333"/>
            <a:ext cx="863293"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23946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1" ma:contentTypeDescription="Create a new document." ma:contentTypeScope="" ma:versionID="dbf59631a2e16d29a23a0bc06430171f">
  <xsd:schema xmlns:xsd="http://www.w3.org/2001/XMLSchema" xmlns:xs="http://www.w3.org/2001/XMLSchema" xmlns:p="http://schemas.microsoft.com/office/2006/metadata/properties" xmlns:ns2="49be1582-01cb-402f-b61d-49502c721104" targetNamespace="http://schemas.microsoft.com/office/2006/metadata/properties" ma:root="true" ma:fieldsID="ce634e74cbbce83dc9074363c53ab644"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A8AA53-305A-4C0A-BA1F-E03882BCD728}"/>
</file>

<file path=customXml/itemProps2.xml><?xml version="1.0" encoding="utf-8"?>
<ds:datastoreItem xmlns:ds="http://schemas.openxmlformats.org/officeDocument/2006/customXml" ds:itemID="{0C2C89E2-8475-4DA8-B2C0-67F0B4B9768F}"/>
</file>

<file path=customXml/itemProps3.xml><?xml version="1.0" encoding="utf-8"?>
<ds:datastoreItem xmlns:ds="http://schemas.openxmlformats.org/officeDocument/2006/customXml" ds:itemID="{42C2C788-A642-4201-9A41-5B265BB1356C}"/>
</file>

<file path=docProps/app.xml><?xml version="1.0" encoding="utf-8"?>
<Properties xmlns="http://schemas.openxmlformats.org/officeDocument/2006/extended-properties" xmlns:vt="http://schemas.openxmlformats.org/officeDocument/2006/docPropsVTypes">
  <TotalTime>600</TotalTime>
  <Words>2010</Words>
  <Application>Microsoft Office PowerPoint</Application>
  <PresentationFormat>Widescreen</PresentationFormat>
  <Paragraphs>269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Slate</vt:lpstr>
      <vt:lpstr>PEP Coursework Pollyanna Hawkes</vt:lpstr>
      <vt:lpstr>PARQ  Questionnaire</vt:lpstr>
      <vt:lpstr>Strength and Weakness Identification </vt:lpstr>
      <vt:lpstr>Aims &amp; Targets    </vt:lpstr>
      <vt:lpstr>Types of Training</vt:lpstr>
      <vt:lpstr>Principles of Training</vt:lpstr>
      <vt:lpstr>Appendix X – Warm Up</vt:lpstr>
      <vt:lpstr>Appendix Y – Cool Down</vt:lpstr>
      <vt:lpstr>Appendix A – Fartlek Training Focus – Cardiovascular Endurance </vt:lpstr>
      <vt:lpstr>Appendix B – Circuit Focus – Flexibility</vt:lpstr>
      <vt:lpstr>Appendix C – Fitness Class Focus – Muscular Endurance</vt:lpstr>
      <vt:lpstr>Heart Rate</vt:lpstr>
      <vt:lpstr>Adaptations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 Coursework Pollyanna Hawkes</dc:title>
  <dc:creator>10PHawkes</dc:creator>
  <cp:lastModifiedBy>Pollyanna</cp:lastModifiedBy>
  <cp:revision>61</cp:revision>
  <dcterms:created xsi:type="dcterms:W3CDTF">2020-03-17T14:26:19Z</dcterms:created>
  <dcterms:modified xsi:type="dcterms:W3CDTF">2021-11-02T11:40:06Z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0x0101009965576D18F07B45AACD1DA43D0180BB</vt:lpwstr>
  </property>
</Properties>
</file>