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DC7E"/>
    <a:srgbClr val="FF4747"/>
    <a:srgbClr val="AC75D5"/>
    <a:srgbClr val="F494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11697-5422-2B42-1265-3DDD0A2A4E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26FB25-A97F-6177-2086-056EC5B13A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A9394-FCFE-3E58-31D4-806FF82A0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AA6-AB0C-44A1-9F53-B6E5B13F4F8B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604E1-3F14-4B0F-5E57-2BAD691F2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CE498-2BE6-CD79-2A38-F1D9CE0E1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FE656-AFC4-45B2-B240-3CE4AD9D97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816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93135-00A4-BBBB-4E02-6C8E25CE9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2AF560-FA79-9084-F03A-599277933D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605A3C-051A-5E65-ED42-4606EF0DA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AA6-AB0C-44A1-9F53-B6E5B13F4F8B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F2776B-563F-9279-3F4D-0A3C1AC93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D8D33A-CF61-69EC-034E-111AD146E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FE656-AFC4-45B2-B240-3CE4AD9D97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273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369AD-3CD8-9DD0-02FA-9A23DA57A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FC005C-0856-DAED-2E2A-102A8A314C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933596-8626-0C14-F038-182E2B4C6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AA6-AB0C-44A1-9F53-B6E5B13F4F8B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9B5EB-2846-71A2-AB58-601D5EF33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F5013A-58B5-268D-7A9B-C28C8C7BF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FE656-AFC4-45B2-B240-3CE4AD9D97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794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0F657-1A16-6102-C92D-2C9BDD74F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B683DC-50FF-CDF2-98F1-F926B1E897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642486-6CF6-E556-4F9E-39C696D5A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5EFBFC-58D1-99BE-AF1D-37504EE60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AA6-AB0C-44A1-9F53-B6E5B13F4F8B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9C7C83-9517-4D01-CE6C-AF937BF7C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DB2EE3-E4E6-08AD-D600-9C46F0E5F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FE656-AFC4-45B2-B240-3CE4AD9D97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197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73927-E243-1C2C-FE8B-BF192116C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6AE98D-8AA1-2CDE-D2EB-42B67398EC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15D336-74ED-4B7D-A837-5225635F6D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8972C0-181F-7B83-D2F9-97CD784955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E9C6CB-2030-2569-C8D9-EE1AE5CB12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B9A4D1-E908-15D8-69C0-F71CAEE44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AA6-AB0C-44A1-9F53-B6E5B13F4F8B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2D15CF-ED80-45C8-9184-1225BC0CF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411974-6EF8-9BD1-E28C-A610EF14E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FE656-AFC4-45B2-B240-3CE4AD9D97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902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98E25-5D09-0A56-A895-5781AE125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C3FE9B-BB19-A6F4-A8A2-836952047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AA6-AB0C-44A1-9F53-B6E5B13F4F8B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3D7323-A0C2-52CF-4EAC-30BFD1F24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C486C5-A255-1726-9137-A8ABCF6F1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FE656-AFC4-45B2-B240-3CE4AD9D97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263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3DADDF-A142-D3C0-99CC-3550D5D20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AA6-AB0C-44A1-9F53-B6E5B13F4F8B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4A073E-F939-E1D4-A838-AA57D8914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36EDE1-3945-56CA-928D-7CDCCE309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FE656-AFC4-45B2-B240-3CE4AD9D97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054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693F3-9F2D-A793-7D89-631F672F4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F05ED7-4903-D6FA-E3BC-3FD75FE766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575F4A-B6CB-A20D-D82E-09B9D8B862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B09F66-A5AE-F405-D610-07FD0D10A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AA6-AB0C-44A1-9F53-B6E5B13F4F8B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CD3807-0BE1-D4CD-273F-6207A6C45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52E26F-E141-CABC-CF10-ADC34E5B0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FE656-AFC4-45B2-B240-3CE4AD9D97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254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7DC9B-CC58-7191-796B-2AF61C2E0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08A11AF-B684-DDCA-FF49-F09EBEC705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E20A45-9ACB-C459-A707-69EFA9FF70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518592-0393-F368-2674-3F1FABBCB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AA6-AB0C-44A1-9F53-B6E5B13F4F8B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8C2D11-118B-4D73-2ACB-FFDB28366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17412B-FAB8-7F91-FE0B-8C8391752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FE656-AFC4-45B2-B240-3CE4AD9D97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743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3DD15-55B2-DF6E-180E-AD03E81E2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E8CA44-B9CE-87AD-A026-C29CB75775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E5741F-43C2-A25B-9298-F5A9E7DCF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AA6-AB0C-44A1-9F53-B6E5B13F4F8B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E3E274-72DA-3776-82AC-5B4ADDF31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84DF3F-B82C-7363-46E1-7CC0E2AF1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FE656-AFC4-45B2-B240-3CE4AD9D97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17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AB95C7-09F1-1B17-0731-1373CB2CC0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6D2E7A-E39C-8FC6-C3ED-3325AF8346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74DD86-9045-86CD-294E-E5F014226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DCAA6-AB0C-44A1-9F53-B6E5B13F4F8B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5123E8-D77B-5433-F2FA-E68A6F69F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201D0B-A949-E095-C22C-A65D1E4A0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FE656-AFC4-45B2-B240-3CE4AD9D97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28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25B2BA-F330-EC71-621E-A27140428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6D6BA7-2F6F-2433-0517-2CE58FC980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A76457-7A63-8CE6-BD84-B8982434EC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DCAA6-AB0C-44A1-9F53-B6E5B13F4F8B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D1DEE-5EDC-3F2F-B853-36BCC2724E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E07E1F-1D92-1414-993B-166F344512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FE656-AFC4-45B2-B240-3CE4AD9D97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372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A253B-120B-CFE5-DA5D-6C48674A40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93102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haroni" panose="02010803020104030203" pitchFamily="2" charset="-79"/>
                <a:ea typeface="ADLaM Display" panose="020F0502020204030204" pitchFamily="2" charset="0"/>
                <a:cs typeface="Aharoni" panose="02010803020104030203" pitchFamily="2" charset="-79"/>
              </a:rPr>
              <a:t>PSHE Overview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7C0E9DF-FD63-75B6-BAC2-52502E1036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016870"/>
              </p:ext>
            </p:extLst>
          </p:nvPr>
        </p:nvGraphicFramePr>
        <p:xfrm>
          <a:off x="202276" y="1057383"/>
          <a:ext cx="11787447" cy="5689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994">
                  <a:extLst>
                    <a:ext uri="{9D8B030D-6E8A-4147-A177-3AD203B41FA5}">
                      <a16:colId xmlns:a16="http://schemas.microsoft.com/office/drawing/2014/main" val="2420839520"/>
                    </a:ext>
                  </a:extLst>
                </a:gridCol>
                <a:gridCol w="1895060">
                  <a:extLst>
                    <a:ext uri="{9D8B030D-6E8A-4147-A177-3AD203B41FA5}">
                      <a16:colId xmlns:a16="http://schemas.microsoft.com/office/drawing/2014/main" val="3814187898"/>
                    </a:ext>
                  </a:extLst>
                </a:gridCol>
                <a:gridCol w="1715709">
                  <a:extLst>
                    <a:ext uri="{9D8B030D-6E8A-4147-A177-3AD203B41FA5}">
                      <a16:colId xmlns:a16="http://schemas.microsoft.com/office/drawing/2014/main" val="890119171"/>
                    </a:ext>
                  </a:extLst>
                </a:gridCol>
                <a:gridCol w="1809370">
                  <a:extLst>
                    <a:ext uri="{9D8B030D-6E8A-4147-A177-3AD203B41FA5}">
                      <a16:colId xmlns:a16="http://schemas.microsoft.com/office/drawing/2014/main" val="3461639496"/>
                    </a:ext>
                  </a:extLst>
                </a:gridCol>
                <a:gridCol w="1643269">
                  <a:extLst>
                    <a:ext uri="{9D8B030D-6E8A-4147-A177-3AD203B41FA5}">
                      <a16:colId xmlns:a16="http://schemas.microsoft.com/office/drawing/2014/main" val="2214984616"/>
                    </a:ext>
                  </a:extLst>
                </a:gridCol>
                <a:gridCol w="1599124">
                  <a:extLst>
                    <a:ext uri="{9D8B030D-6E8A-4147-A177-3AD203B41FA5}">
                      <a16:colId xmlns:a16="http://schemas.microsoft.com/office/drawing/2014/main" val="2099030788"/>
                    </a:ext>
                  </a:extLst>
                </a:gridCol>
                <a:gridCol w="1683921">
                  <a:extLst>
                    <a:ext uri="{9D8B030D-6E8A-4147-A177-3AD203B41FA5}">
                      <a16:colId xmlns:a16="http://schemas.microsoft.com/office/drawing/2014/main" val="3359489303"/>
                    </a:ext>
                  </a:extLst>
                </a:gridCol>
              </a:tblGrid>
              <a:tr h="1021083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ysClr val="windowText" lastClr="000000"/>
                          </a:solidFill>
                        </a:rPr>
                        <a:t>Half term 1 </a:t>
                      </a:r>
                      <a:r>
                        <a:rPr lang="en-GB" sz="1600" b="1" dirty="0">
                          <a:solidFill>
                            <a:sysClr val="windowText" lastClr="000000"/>
                          </a:solidFill>
                        </a:rPr>
                        <a:t>(September to October half term)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ysClr val="windowText" lastClr="000000"/>
                          </a:solidFill>
                        </a:rPr>
                        <a:t>Half term 2 </a:t>
                      </a:r>
                    </a:p>
                    <a:p>
                      <a:pPr algn="ctr"/>
                      <a:r>
                        <a:rPr lang="en-GB" sz="1600" b="1" dirty="0">
                          <a:solidFill>
                            <a:sysClr val="windowText" lastClr="000000"/>
                          </a:solidFill>
                        </a:rPr>
                        <a:t>(October half term to Christmas)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ysClr val="windowText" lastClr="000000"/>
                          </a:solidFill>
                        </a:rPr>
                        <a:t>Half term 3 </a:t>
                      </a:r>
                    </a:p>
                    <a:p>
                      <a:pPr algn="ctr"/>
                      <a:r>
                        <a:rPr lang="en-GB" sz="1600" b="1" dirty="0">
                          <a:solidFill>
                            <a:sysClr val="windowText" lastClr="000000"/>
                          </a:solidFill>
                        </a:rPr>
                        <a:t>(January to February half term)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ysClr val="windowText" lastClr="000000"/>
                          </a:solidFill>
                        </a:rPr>
                        <a:t>Half term 4 </a:t>
                      </a:r>
                      <a:r>
                        <a:rPr lang="en-GB" sz="1600" b="1" dirty="0">
                          <a:solidFill>
                            <a:sysClr val="windowText" lastClr="000000"/>
                          </a:solidFill>
                        </a:rPr>
                        <a:t>(February half term to Easter)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ysClr val="windowText" lastClr="000000"/>
                          </a:solidFill>
                        </a:rPr>
                        <a:t>Half term 5 </a:t>
                      </a:r>
                      <a:r>
                        <a:rPr lang="en-GB" sz="1600" b="1" dirty="0">
                          <a:solidFill>
                            <a:sysClr val="windowText" lastClr="000000"/>
                          </a:solidFill>
                        </a:rPr>
                        <a:t>(Easter to May half term)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ysClr val="windowText" lastClr="000000"/>
                          </a:solidFill>
                        </a:rPr>
                        <a:t>Half term 6 </a:t>
                      </a:r>
                      <a:r>
                        <a:rPr lang="en-GB" sz="1600" b="1" dirty="0">
                          <a:solidFill>
                            <a:sysClr val="windowText" lastClr="000000"/>
                          </a:solidFill>
                        </a:rPr>
                        <a:t>(May half term to Summer)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967247"/>
                  </a:ext>
                </a:extLst>
              </a:tr>
              <a:tr h="91236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Year 7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Being Me in My World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Celebrating Difference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4D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Dreams &amp; Goals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75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Healthy 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Relationships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Changing 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7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4984036"/>
                  </a:ext>
                </a:extLst>
              </a:tr>
              <a:tr h="91236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Year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Being Me in My World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Celebrating Difference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4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Dreams &amp; Goals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75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Healthy Me</a:t>
                      </a:r>
                    </a:p>
                    <a:p>
                      <a:pPr algn="ctr"/>
                      <a:endParaRPr lang="en-GB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Relationships </a:t>
                      </a:r>
                    </a:p>
                    <a:p>
                      <a:pPr algn="ctr"/>
                      <a:endParaRPr lang="en-GB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Changing Me</a:t>
                      </a:r>
                    </a:p>
                    <a:p>
                      <a:pPr algn="ctr"/>
                      <a:endParaRPr lang="en-GB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7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6935131"/>
                  </a:ext>
                </a:extLst>
              </a:tr>
              <a:tr h="91236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Year 9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Being Me in My World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Celebrating Difference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4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Dreams &amp; Goals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75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Healthy Me</a:t>
                      </a:r>
                    </a:p>
                    <a:p>
                      <a:pPr algn="ctr"/>
                      <a:endParaRPr lang="en-GB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Relationships </a:t>
                      </a:r>
                    </a:p>
                    <a:p>
                      <a:pPr algn="ctr"/>
                      <a:endParaRPr lang="en-GB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Changing Me</a:t>
                      </a:r>
                    </a:p>
                    <a:p>
                      <a:pPr algn="ctr"/>
                      <a:endParaRPr lang="en-GB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7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752411"/>
                  </a:ext>
                </a:extLst>
              </a:tr>
              <a:tr h="91236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Year 10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Work experience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Being Me in My World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Celebrating Difference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4D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Healthy 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Relationships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Changing 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7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16078"/>
                  </a:ext>
                </a:extLst>
              </a:tr>
              <a:tr h="91236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Year 11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Being Me in My World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Dreams &amp; Goals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75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Healthy 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Relationships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C7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1802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9238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e17c64f-dcff-4300-abb6-f4b4b6a21c10" xsi:nil="true"/>
    <lcf76f155ced4ddcb4097134ff3c332f xmlns="7508e340-3859-482a-a810-6698fdc6ec8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26E6F24BF0FC42B45C5C821114E92A" ma:contentTypeVersion="10" ma:contentTypeDescription="Create a new document." ma:contentTypeScope="" ma:versionID="e740d6cc222fcd0f27951fa34d2e6af3">
  <xsd:schema xmlns:xsd="http://www.w3.org/2001/XMLSchema" xmlns:xs="http://www.w3.org/2001/XMLSchema" xmlns:p="http://schemas.microsoft.com/office/2006/metadata/properties" xmlns:ns2="7508e340-3859-482a-a810-6698fdc6ec87" xmlns:ns3="ee17c64f-dcff-4300-abb6-f4b4b6a21c10" targetNamespace="http://schemas.microsoft.com/office/2006/metadata/properties" ma:root="true" ma:fieldsID="0292dc813164184d0fc97b097dbd6a27" ns2:_="" ns3:_="">
    <xsd:import namespace="7508e340-3859-482a-a810-6698fdc6ec87"/>
    <xsd:import namespace="ee17c64f-dcff-4300-abb6-f4b4b6a21c1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08e340-3859-482a-a810-6698fdc6ec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9869dbf-067f-489a-80e4-9e57c342374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17c64f-dcff-4300-abb6-f4b4b6a21c1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b5c9543-10c4-4a86-b576-7cba828f6ee2}" ma:internalName="TaxCatchAll" ma:showField="CatchAllData" ma:web="ee17c64f-dcff-4300-abb6-f4b4b6a21c1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5F7361-2492-4547-8A13-88540F5EAC36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508e340-3859-482a-a810-6698fdc6ec87"/>
    <ds:schemaRef ds:uri="ee17c64f-dcff-4300-abb6-f4b4b6a21c10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90D8F47-C074-4666-95CE-CCDE2B81324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C9BA76-37BD-42B6-80AF-6BBAD9FDA2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508e340-3859-482a-a810-6698fdc6ec87"/>
    <ds:schemaRef ds:uri="ee17c64f-dcff-4300-abb6-f4b4b6a21c1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142</Words>
  <Application>Microsoft Office PowerPoint</Application>
  <PresentationFormat>Widescreen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Aharoni</vt:lpstr>
      <vt:lpstr>Arial</vt:lpstr>
      <vt:lpstr>Calibri</vt:lpstr>
      <vt:lpstr>Calibri Light</vt:lpstr>
      <vt:lpstr>Office Theme</vt:lpstr>
      <vt:lpstr>PSHE Overview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Overview</dc:title>
  <dc:creator>Anna Roworth</dc:creator>
  <cp:lastModifiedBy>Anna Roworth</cp:lastModifiedBy>
  <cp:revision>1</cp:revision>
  <dcterms:created xsi:type="dcterms:W3CDTF">2023-08-29T16:05:04Z</dcterms:created>
  <dcterms:modified xsi:type="dcterms:W3CDTF">2023-12-07T15:45:05Z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0x010100E226E6F24BF0FC42B45C5C821114E92A</vt:lpwstr>
  </property>
</Properties>
</file>