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Lst>
  <p:sldIdLst>
    <p:sldId id="256" r:id="rId5"/>
    <p:sldId id="278" r:id="rId6"/>
    <p:sldId id="279" r:id="rId7"/>
    <p:sldId id="280" r:id="rId8"/>
    <p:sldId id="281" r:id="rId9"/>
    <p:sldId id="282" r:id="rId10"/>
    <p:sldId id="257" r:id="rId11"/>
    <p:sldId id="270" r:id="rId12"/>
    <p:sldId id="271" r:id="rId13"/>
    <p:sldId id="272" r:id="rId14"/>
    <p:sldId id="273" r:id="rId15"/>
    <p:sldId id="277" r:id="rId16"/>
    <p:sldId id="274" r:id="rId17"/>
    <p:sldId id="275" r:id="rId18"/>
    <p:sldId id="258" r:id="rId19"/>
    <p:sldId id="259" r:id="rId20"/>
    <p:sldId id="260" r:id="rId21"/>
    <p:sldId id="261" r:id="rId22"/>
    <p:sldId id="262" r:id="rId23"/>
    <p:sldId id="263" r:id="rId24"/>
    <p:sldId id="264" r:id="rId25"/>
    <p:sldId id="265" r:id="rId26"/>
    <p:sldId id="266" r:id="rId27"/>
    <p:sldId id="267" r:id="rId28"/>
    <p:sldId id="268" r:id="rId29"/>
    <p:sldId id="269" r:id="rId3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112" d="100"/>
          <a:sy n="112" d="100"/>
        </p:scale>
        <p:origin x="26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an Innes" userId="f1aa35de-211c-4f35-9ff5-596ee521be97" providerId="ADAL" clId="{92C9424B-A0FA-4297-8FE7-5AD039DFEE9A}"/>
    <pc:docChg chg="custSel modSld">
      <pc:chgData name="Megan Innes" userId="f1aa35de-211c-4f35-9ff5-596ee521be97" providerId="ADAL" clId="{92C9424B-A0FA-4297-8FE7-5AD039DFEE9A}" dt="2023-01-23T08:10:18.497" v="1" actId="478"/>
      <pc:docMkLst>
        <pc:docMk/>
      </pc:docMkLst>
      <pc:sldChg chg="delSp mod">
        <pc:chgData name="Megan Innes" userId="f1aa35de-211c-4f35-9ff5-596ee521be97" providerId="ADAL" clId="{92C9424B-A0FA-4297-8FE7-5AD039DFEE9A}" dt="2023-01-23T08:10:18.497" v="1" actId="478"/>
        <pc:sldMkLst>
          <pc:docMk/>
          <pc:sldMk cId="3459998635" sldId="260"/>
        </pc:sldMkLst>
      </pc:sldChg>
      <pc:sldChg chg="delSp mod">
        <pc:chgData name="Megan Innes" userId="f1aa35de-211c-4f35-9ff5-596ee521be97" providerId="ADAL" clId="{92C9424B-A0FA-4297-8FE7-5AD039DFEE9A}" dt="2023-01-23T08:10:14.554" v="0" actId="478"/>
        <pc:sldMkLst>
          <pc:docMk/>
          <pc:sldMk cId="482208118" sldId="261"/>
        </pc:sldMkLst>
      </pc:sldChg>
    </pc:docChg>
  </pc:docChgLst>
  <pc:docChgLst>
    <pc:chgData name="Autumn Wilson-Haywood" userId="0739a27a-0ce1-45ef-a8b3-aec4cefaa10d" providerId="ADAL" clId="{8AB6BDE3-CBBE-4F0D-BB25-8B970A403E2F}"/>
    <pc:docChg chg="modSld">
      <pc:chgData name="Autumn Wilson-Haywood" userId="0739a27a-0ce1-45ef-a8b3-aec4cefaa10d" providerId="ADAL" clId="{8AB6BDE3-CBBE-4F0D-BB25-8B970A403E2F}" dt="2025-01-22T09:52:09.566" v="0" actId="20577"/>
      <pc:docMkLst>
        <pc:docMk/>
      </pc:docMkLst>
      <pc:sldChg chg="modSp mod">
        <pc:chgData name="Autumn Wilson-Haywood" userId="0739a27a-0ce1-45ef-a8b3-aec4cefaa10d" providerId="ADAL" clId="{8AB6BDE3-CBBE-4F0D-BB25-8B970A403E2F}" dt="2025-01-22T09:52:09.566" v="0" actId="20577"/>
        <pc:sldMkLst>
          <pc:docMk/>
          <pc:sldMk cId="1682385296" sldId="279"/>
        </pc:sldMkLst>
        <pc:spChg chg="mod">
          <ac:chgData name="Autumn Wilson-Haywood" userId="0739a27a-0ce1-45ef-a8b3-aec4cefaa10d" providerId="ADAL" clId="{8AB6BDE3-CBBE-4F0D-BB25-8B970A403E2F}" dt="2025-01-22T09:52:09.566" v="0" actId="20577"/>
          <ac:spMkLst>
            <pc:docMk/>
            <pc:sldMk cId="1682385296" sldId="279"/>
            <ac:spMk id="2"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1/22/2025</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1/22/2025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1/22/2025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1/22/2025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1/22/2025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1/22/2025</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1/22/2025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1/22/2025</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xml"/><Relationship Id="rId4" Type="http://schemas.openxmlformats.org/officeDocument/2006/relationships/image" Target="../media/image30.JPG"/></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 y="802298"/>
            <a:ext cx="12192000" cy="2541431"/>
          </a:xfrm>
        </p:spPr>
        <p:txBody>
          <a:bodyPr/>
          <a:lstStyle/>
          <a:p>
            <a:r>
              <a:rPr lang="en-GB" dirty="0"/>
              <a:t>          KS4 – fine </a:t>
            </a:r>
            <a:r>
              <a:rPr lang="en-GB" dirty="0" err="1"/>
              <a:t>ARt</a:t>
            </a:r>
            <a:endParaRPr lang="en-GB" sz="4000" dirty="0"/>
          </a:p>
        </p:txBody>
      </p:sp>
      <p:sp>
        <p:nvSpPr>
          <p:cNvPr id="3" name="Subtitle 2"/>
          <p:cNvSpPr>
            <a:spLocks noGrp="1"/>
          </p:cNvSpPr>
          <p:nvPr>
            <p:ph type="subTitle" idx="1"/>
          </p:nvPr>
        </p:nvSpPr>
        <p:spPr/>
        <p:txBody>
          <a:bodyPr/>
          <a:lstStyle/>
          <a:p>
            <a:r>
              <a:rPr lang="en-GB" dirty="0"/>
              <a:t>What to expect over the 2 year course…</a:t>
            </a:r>
          </a:p>
        </p:txBody>
      </p:sp>
    </p:spTree>
    <p:extLst>
      <p:ext uri="{BB962C8B-B14F-4D97-AF65-F5344CB8AC3E}">
        <p14:creationId xmlns:p14="http://schemas.microsoft.com/office/powerpoint/2010/main" val="311313689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51579" y="804519"/>
            <a:ext cx="9603275" cy="5278781"/>
          </a:xfrm>
        </p:spPr>
        <p:txBody>
          <a:bodyPr>
            <a:normAutofit fontScale="90000"/>
          </a:bodyPr>
          <a:lstStyle/>
          <a:p>
            <a:r>
              <a:rPr lang="en-GB" b="1" dirty="0"/>
              <a:t>WHY CHOOSE ART AND DESIGN?</a:t>
            </a:r>
            <a:br>
              <a:rPr lang="en-GB" dirty="0"/>
            </a:br>
            <a:br>
              <a:rPr lang="en-GB" dirty="0"/>
            </a:br>
            <a:br>
              <a:rPr lang="en-GB" dirty="0"/>
            </a:br>
            <a:r>
              <a:rPr lang="en-GB" sz="2700" dirty="0"/>
              <a:t>The opportunity to explore ideas and experiment with a wide range of media to produce creative art works, both individually, and in collaboration with other students. </a:t>
            </a:r>
            <a:br>
              <a:rPr lang="en-GB" sz="2700" dirty="0"/>
            </a:br>
            <a:r>
              <a:rPr lang="en-GB" sz="2700" dirty="0"/>
              <a:t>Broad-based projects which encourage imaginative work</a:t>
            </a:r>
            <a:br>
              <a:rPr lang="en-GB" sz="2700" dirty="0"/>
            </a:br>
            <a:r>
              <a:rPr lang="en-GB" sz="2700" dirty="0"/>
              <a:t>The chance to discover new ways of working AND</a:t>
            </a:r>
            <a:r>
              <a:rPr lang="en-GB" sz="2800" dirty="0"/>
              <a:t> to meet and work with professional ARTISTS</a:t>
            </a:r>
            <a:br>
              <a:rPr lang="en-GB" sz="2700" dirty="0"/>
            </a:br>
            <a:r>
              <a:rPr lang="en-GB" sz="2700" dirty="0"/>
              <a:t>Introduction to a large and diverse range of artists and designers, both traditional and contemporary</a:t>
            </a:r>
            <a:br>
              <a:rPr lang="en-GB" dirty="0"/>
            </a:br>
            <a:endParaRPr lang="en-GB" dirty="0"/>
          </a:p>
        </p:txBody>
      </p:sp>
    </p:spTree>
    <p:extLst>
      <p:ext uri="{BB962C8B-B14F-4D97-AF65-F5344CB8AC3E}">
        <p14:creationId xmlns:p14="http://schemas.microsoft.com/office/powerpoint/2010/main" val="196336191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579" y="804519"/>
            <a:ext cx="9603275" cy="5291481"/>
          </a:xfrm>
        </p:spPr>
        <p:txBody>
          <a:bodyPr>
            <a:normAutofit/>
          </a:bodyPr>
          <a:lstStyle/>
          <a:p>
            <a:r>
              <a:rPr lang="en-GB" b="1" dirty="0"/>
              <a:t>COURSE CONTENT AND ACTIVITIES</a:t>
            </a:r>
            <a:br>
              <a:rPr lang="en-GB" dirty="0"/>
            </a:br>
            <a:br>
              <a:rPr lang="en-GB" dirty="0"/>
            </a:br>
            <a:br>
              <a:rPr lang="en-GB" sz="2400" dirty="0"/>
            </a:br>
            <a:r>
              <a:rPr lang="en-GB" sz="2400" dirty="0"/>
              <a:t>This course offers the opportunity to explore ideas through a wide range of 2D and 3D approaches, for example: drawing, painting, printing, sculpture, PHOTOGRAPHY, ceramics, textiles, collage, the use of computer-generated imagery and mixed-media techniques. STUDENTS WILL ATTEND Gallery visits and the chance to work with professional artists </a:t>
            </a:r>
            <a:r>
              <a:rPr lang="en-GB" sz="2400" dirty="0" err="1"/>
              <a:t>anD</a:t>
            </a:r>
            <a:r>
              <a:rPr lang="en-GB" sz="2400" dirty="0"/>
              <a:t> EXHIBIT THEIR OWN WORK. STUDENTS SUBMIT WORK TO SEVERAL NATIONAL COMPETITIONS</a:t>
            </a:r>
            <a:r>
              <a:rPr lang="en-GB" sz="2400"/>
              <a:t>. </a:t>
            </a:r>
            <a:br>
              <a:rPr lang="en-GB" sz="2400" dirty="0"/>
            </a:br>
            <a:endParaRPr lang="en-GB" sz="2400" dirty="0"/>
          </a:p>
        </p:txBody>
      </p:sp>
    </p:spTree>
    <p:extLst>
      <p:ext uri="{BB962C8B-B14F-4D97-AF65-F5344CB8AC3E}">
        <p14:creationId xmlns:p14="http://schemas.microsoft.com/office/powerpoint/2010/main" val="168238529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579" y="804519"/>
            <a:ext cx="9603275" cy="5316881"/>
          </a:xfrm>
        </p:spPr>
        <p:txBody>
          <a:bodyPr/>
          <a:lstStyle/>
          <a:p>
            <a:r>
              <a:rPr lang="en-GB" b="1" dirty="0"/>
              <a:t>THIS COURSE WOULD SUIT YOU IF:</a:t>
            </a:r>
            <a:br>
              <a:rPr lang="en-GB" dirty="0"/>
            </a:br>
            <a:br>
              <a:rPr lang="en-GB" dirty="0"/>
            </a:br>
            <a:br>
              <a:rPr lang="en-GB" dirty="0"/>
            </a:br>
            <a:r>
              <a:rPr lang="en-GB" sz="2400" dirty="0"/>
              <a:t>You are </a:t>
            </a:r>
            <a:r>
              <a:rPr lang="en-GB" sz="2400" b="1" dirty="0"/>
              <a:t>ENTHUSIASTIC</a:t>
            </a:r>
            <a:r>
              <a:rPr lang="en-GB" sz="2400" dirty="0"/>
              <a:t> about visual art</a:t>
            </a:r>
            <a:br>
              <a:rPr lang="en-GB" sz="2400" dirty="0"/>
            </a:br>
            <a:r>
              <a:rPr lang="en-GB" sz="2400" dirty="0"/>
              <a:t>You have some </a:t>
            </a:r>
            <a:r>
              <a:rPr lang="en-GB" sz="2400" b="1" dirty="0"/>
              <a:t>ARTISTIC SKILL</a:t>
            </a:r>
            <a:br>
              <a:rPr lang="en-GB" sz="2400" dirty="0"/>
            </a:br>
            <a:r>
              <a:rPr lang="en-GB" sz="2400" dirty="0"/>
              <a:t>You are </a:t>
            </a:r>
            <a:r>
              <a:rPr lang="en-GB" sz="2400" b="1" dirty="0"/>
              <a:t>CREATIVE </a:t>
            </a:r>
            <a:r>
              <a:rPr lang="en-GB" sz="2400" dirty="0"/>
              <a:t>and willing to </a:t>
            </a:r>
            <a:r>
              <a:rPr lang="en-GB" sz="2400" b="1" dirty="0"/>
              <a:t>EXPLORE</a:t>
            </a:r>
            <a:br>
              <a:rPr lang="en-GB" sz="2400" dirty="0"/>
            </a:br>
            <a:r>
              <a:rPr lang="en-GB" sz="2400" dirty="0"/>
              <a:t>You are </a:t>
            </a:r>
            <a:r>
              <a:rPr lang="en-GB" sz="2400" b="1" dirty="0"/>
              <a:t>RECEPTIVE</a:t>
            </a:r>
            <a:r>
              <a:rPr lang="en-GB" sz="2400" dirty="0"/>
              <a:t> to the ideas of others</a:t>
            </a:r>
            <a:br>
              <a:rPr lang="en-GB" sz="2400" dirty="0"/>
            </a:br>
            <a:r>
              <a:rPr lang="en-GB" sz="2400" dirty="0"/>
              <a:t>You are able to work</a:t>
            </a:r>
            <a:r>
              <a:rPr lang="en-GB" sz="2400" b="1" dirty="0"/>
              <a:t> INDEPENDENTLY</a:t>
            </a:r>
            <a:br>
              <a:rPr lang="en-GB" sz="2400" dirty="0"/>
            </a:br>
            <a:r>
              <a:rPr lang="en-GB" sz="2400" dirty="0"/>
              <a:t>You are </a:t>
            </a:r>
            <a:r>
              <a:rPr lang="en-GB" sz="2400" b="1" dirty="0"/>
              <a:t>RESOURCEFUL</a:t>
            </a:r>
            <a:br>
              <a:rPr lang="en-GB" sz="2400" dirty="0"/>
            </a:br>
            <a:r>
              <a:rPr lang="en-GB" sz="2400" dirty="0"/>
              <a:t>You are</a:t>
            </a:r>
            <a:r>
              <a:rPr lang="en-GB" sz="2400" b="1" dirty="0"/>
              <a:t> </a:t>
            </a:r>
            <a:r>
              <a:rPr lang="en-GB" sz="2400" dirty="0"/>
              <a:t> </a:t>
            </a:r>
            <a:r>
              <a:rPr lang="en-GB" sz="2400" b="1" dirty="0"/>
              <a:t>HARDWORKING</a:t>
            </a:r>
            <a:br>
              <a:rPr lang="en-GB" sz="2400" dirty="0"/>
            </a:br>
            <a:endParaRPr lang="en-GB" sz="2400" dirty="0"/>
          </a:p>
        </p:txBody>
      </p:sp>
    </p:spTree>
    <p:extLst>
      <p:ext uri="{BB962C8B-B14F-4D97-AF65-F5344CB8AC3E}">
        <p14:creationId xmlns:p14="http://schemas.microsoft.com/office/powerpoint/2010/main" val="132991160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579" y="804519"/>
            <a:ext cx="9603275" cy="5202581"/>
          </a:xfrm>
        </p:spPr>
        <p:txBody>
          <a:bodyPr>
            <a:normAutofit/>
          </a:bodyPr>
          <a:lstStyle/>
          <a:p>
            <a:r>
              <a:rPr lang="en-GB" b="1" dirty="0"/>
              <a:t>CAREERS &amp; FUTURE OPPORTUNITIES </a:t>
            </a:r>
            <a:br>
              <a:rPr lang="en-GB" dirty="0"/>
            </a:br>
            <a:br>
              <a:rPr lang="en-GB" dirty="0"/>
            </a:br>
            <a:br>
              <a:rPr lang="en-GB" dirty="0"/>
            </a:br>
            <a:r>
              <a:rPr lang="en-GB" sz="2400" dirty="0"/>
              <a:t>Progression from GCSE  to A Level fine Art, followed by either a Foundation Course in Art &amp; Design or a</a:t>
            </a:r>
            <a:br>
              <a:rPr lang="en-GB" sz="2400" dirty="0"/>
            </a:br>
            <a:r>
              <a:rPr lang="en-GB" sz="2400" dirty="0"/>
              <a:t>BA (Hons) Degree; specialist areas include Fine Art, Fashion and Textiles, Illustration, Jewellery, Graphics, Interior Design, Film, Photography, Animation, Sculpture, Printmaking, Architecture</a:t>
            </a:r>
            <a:br>
              <a:rPr lang="en-GB" sz="2400" dirty="0"/>
            </a:br>
            <a:r>
              <a:rPr lang="en-GB" sz="2400" dirty="0"/>
              <a:t>Careers:  Professional Artist, Film Maker, Product Designer, Architect, Photographer, Fashion Designer, illustrator/biomedical illustrator, Teacher/Lecturer, theatre designer</a:t>
            </a:r>
            <a:br>
              <a:rPr lang="en-GB" sz="2400" dirty="0"/>
            </a:br>
            <a:endParaRPr lang="en-GB" sz="2400" dirty="0"/>
          </a:p>
        </p:txBody>
      </p:sp>
    </p:spTree>
    <p:extLst>
      <p:ext uri="{BB962C8B-B14F-4D97-AF65-F5344CB8AC3E}">
        <p14:creationId xmlns:p14="http://schemas.microsoft.com/office/powerpoint/2010/main" val="411224692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579" y="804519"/>
            <a:ext cx="9603275" cy="5215281"/>
          </a:xfrm>
        </p:spPr>
        <p:txBody>
          <a:bodyPr>
            <a:normAutofit fontScale="90000"/>
          </a:bodyPr>
          <a:lstStyle/>
          <a:p>
            <a:r>
              <a:rPr lang="en-GB" b="1" dirty="0"/>
              <a:t>ASSESSMENT INFORMATION</a:t>
            </a:r>
            <a:br>
              <a:rPr lang="en-GB" dirty="0"/>
            </a:br>
            <a:br>
              <a:rPr lang="en-GB" dirty="0"/>
            </a:br>
            <a:br>
              <a:rPr lang="en-GB" dirty="0"/>
            </a:br>
            <a:r>
              <a:rPr lang="en-GB" sz="2700" dirty="0"/>
              <a:t>All work is assessed internally by the Visual Art Team and then moderated by an external examiner. Sketchbooks will be provided for the coursework unit and the Externally Set Assignment.  Sketchbook work is central to all projects, demonstrating the development of ideas, exploration of media and techniques, and reference to the work of a variety of artists and approaches, and supports final outcomes.  The10 hour practical examination takes place in year 11.</a:t>
            </a:r>
            <a:br>
              <a:rPr lang="en-GB" sz="2700" dirty="0"/>
            </a:br>
            <a:endParaRPr lang="en-GB" sz="2700" dirty="0"/>
          </a:p>
        </p:txBody>
      </p:sp>
    </p:spTree>
    <p:extLst>
      <p:ext uri="{BB962C8B-B14F-4D97-AF65-F5344CB8AC3E}">
        <p14:creationId xmlns:p14="http://schemas.microsoft.com/office/powerpoint/2010/main" val="315397666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Students complete two projects over the 2 year course</a:t>
            </a:r>
          </a:p>
        </p:txBody>
      </p:sp>
      <p:sp>
        <p:nvSpPr>
          <p:cNvPr id="3" name="Content Placeholder 2"/>
          <p:cNvSpPr>
            <a:spLocks noGrp="1"/>
          </p:cNvSpPr>
          <p:nvPr>
            <p:ph idx="1"/>
          </p:nvPr>
        </p:nvSpPr>
        <p:spPr/>
        <p:txBody>
          <a:bodyPr/>
          <a:lstStyle/>
          <a:p>
            <a:r>
              <a:rPr lang="en-GB" sz="2800" dirty="0"/>
              <a:t>Project one – Structures (completed in Year 10)</a:t>
            </a:r>
          </a:p>
          <a:p>
            <a:r>
              <a:rPr lang="en-GB" sz="2800" dirty="0"/>
              <a:t>Project two – Students choose a theme from a variety of given themes (completed in Year 11)</a:t>
            </a:r>
          </a:p>
          <a:p>
            <a:r>
              <a:rPr lang="en-GB" sz="2800" dirty="0"/>
              <a:t>Coursework = 60% of overall mark awarded</a:t>
            </a:r>
          </a:p>
          <a:p>
            <a:endParaRPr lang="en-GB" dirty="0"/>
          </a:p>
        </p:txBody>
      </p:sp>
    </p:spTree>
    <p:extLst>
      <p:ext uri="{BB962C8B-B14F-4D97-AF65-F5344CB8AC3E}">
        <p14:creationId xmlns:p14="http://schemas.microsoft.com/office/powerpoint/2010/main" val="257195059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ExamINATION</a:t>
            </a:r>
            <a:r>
              <a:rPr lang="en-GB" dirty="0"/>
              <a:t> – 40% of overall mark</a:t>
            </a:r>
          </a:p>
        </p:txBody>
      </p:sp>
      <p:sp>
        <p:nvSpPr>
          <p:cNvPr id="3" name="Content Placeholder 2"/>
          <p:cNvSpPr>
            <a:spLocks noGrp="1"/>
          </p:cNvSpPr>
          <p:nvPr>
            <p:ph idx="1"/>
          </p:nvPr>
        </p:nvSpPr>
        <p:spPr/>
        <p:txBody>
          <a:bodyPr/>
          <a:lstStyle/>
          <a:p>
            <a:r>
              <a:rPr lang="en-GB" sz="2400" dirty="0"/>
              <a:t>Exam papers hand out in January – 4 months to produce preparatory studies in response to your chosen theme (examination question) which covers all 4 Assessments Objectives</a:t>
            </a:r>
          </a:p>
          <a:p>
            <a:r>
              <a:rPr lang="en-GB" sz="2400" dirty="0"/>
              <a:t>School arrange a trip to support the exam – usually to galleries in London</a:t>
            </a:r>
          </a:p>
          <a:p>
            <a:r>
              <a:rPr lang="en-GB" sz="2400" dirty="0"/>
              <a:t>Towards the end of April - sit a 10 hour examination (over two school days) to produce an outcome/outcomes in response to chosen theme</a:t>
            </a:r>
          </a:p>
          <a:p>
            <a:endParaRPr lang="en-GB" dirty="0"/>
          </a:p>
        </p:txBody>
      </p:sp>
    </p:spTree>
    <p:extLst>
      <p:ext uri="{BB962C8B-B14F-4D97-AF65-F5344CB8AC3E}">
        <p14:creationId xmlns:p14="http://schemas.microsoft.com/office/powerpoint/2010/main" val="104937988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 Trip to </a:t>
            </a:r>
            <a:r>
              <a:rPr lang="en-GB" dirty="0" err="1"/>
              <a:t>tate</a:t>
            </a:r>
            <a:r>
              <a:rPr lang="en-GB" dirty="0"/>
              <a:t> Britain </a:t>
            </a:r>
            <a:r>
              <a:rPr lang="en-GB" sz="1400"/>
              <a:t>with examples of work.</a:t>
            </a:r>
            <a:endParaRPr lang="en-GB" sz="1400" dirty="0"/>
          </a:p>
        </p:txBody>
      </p:sp>
      <p:pic>
        <p:nvPicPr>
          <p:cNvPr id="5" name="Content Placeholder 4"/>
          <p:cNvPicPr>
            <a:picLocks noGrp="1" noChangeAspect="1"/>
          </p:cNvPicPr>
          <p:nvPr>
            <p:ph idx="1"/>
          </p:nvPr>
        </p:nvPicPr>
        <p:blipFill>
          <a:blip r:embed="rId2"/>
          <a:stretch>
            <a:fillRect/>
          </a:stretch>
        </p:blipFill>
        <p:spPr>
          <a:xfrm>
            <a:off x="613937" y="1632504"/>
            <a:ext cx="5050263" cy="2840773"/>
          </a:xfrm>
          <a:prstGeom prst="rect">
            <a:avLst/>
          </a:prstGeom>
        </p:spPr>
      </p:pic>
      <p:pic>
        <p:nvPicPr>
          <p:cNvPr id="6" name="Picture 5"/>
          <p:cNvPicPr>
            <a:picLocks noChangeAspect="1"/>
          </p:cNvPicPr>
          <p:nvPr/>
        </p:nvPicPr>
        <p:blipFill>
          <a:blip r:embed="rId3"/>
          <a:stretch>
            <a:fillRect/>
          </a:stretch>
        </p:blipFill>
        <p:spPr>
          <a:xfrm>
            <a:off x="5795645" y="1338150"/>
            <a:ext cx="6096851" cy="3429479"/>
          </a:xfrm>
          <a:prstGeom prst="rect">
            <a:avLst/>
          </a:prstGeom>
        </p:spPr>
      </p:pic>
    </p:spTree>
    <p:extLst>
      <p:ext uri="{BB962C8B-B14F-4D97-AF65-F5344CB8AC3E}">
        <p14:creationId xmlns:p14="http://schemas.microsoft.com/office/powerpoint/2010/main" val="3619216845"/>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1451579" y="349804"/>
            <a:ext cx="6096851" cy="3429479"/>
          </a:xfrm>
          <a:prstGeom prst="rect">
            <a:avLst/>
          </a:prstGeom>
        </p:spPr>
      </p:pic>
      <p:pic>
        <p:nvPicPr>
          <p:cNvPr id="5" name="Picture 4"/>
          <p:cNvPicPr>
            <a:picLocks noChangeAspect="1"/>
          </p:cNvPicPr>
          <p:nvPr/>
        </p:nvPicPr>
        <p:blipFill>
          <a:blip r:embed="rId3"/>
          <a:stretch>
            <a:fillRect/>
          </a:stretch>
        </p:blipFill>
        <p:spPr>
          <a:xfrm>
            <a:off x="4500004" y="1891853"/>
            <a:ext cx="6096851" cy="3429479"/>
          </a:xfrm>
          <a:prstGeom prst="rect">
            <a:avLst/>
          </a:prstGeom>
        </p:spPr>
      </p:pic>
    </p:spTree>
    <p:extLst>
      <p:ext uri="{BB962C8B-B14F-4D97-AF65-F5344CB8AC3E}">
        <p14:creationId xmlns:p14="http://schemas.microsoft.com/office/powerpoint/2010/main" val="217676674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334537" y="499719"/>
            <a:ext cx="6096851" cy="3429479"/>
          </a:xfrm>
          <a:prstGeom prst="rect">
            <a:avLst/>
          </a:prstGeom>
        </p:spPr>
      </p:pic>
      <p:pic>
        <p:nvPicPr>
          <p:cNvPr id="5" name="Picture 4"/>
          <p:cNvPicPr>
            <a:picLocks noChangeAspect="1"/>
          </p:cNvPicPr>
          <p:nvPr/>
        </p:nvPicPr>
        <p:blipFill>
          <a:blip r:embed="rId3"/>
          <a:stretch>
            <a:fillRect/>
          </a:stretch>
        </p:blipFill>
        <p:spPr>
          <a:xfrm>
            <a:off x="6184900" y="2036762"/>
            <a:ext cx="5817025" cy="3272077"/>
          </a:xfrm>
          <a:prstGeom prst="rect">
            <a:avLst/>
          </a:prstGeom>
        </p:spPr>
      </p:pic>
    </p:spTree>
    <p:extLst>
      <p:ext uri="{BB962C8B-B14F-4D97-AF65-F5344CB8AC3E}">
        <p14:creationId xmlns:p14="http://schemas.microsoft.com/office/powerpoint/2010/main" val="107570878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56365" y="660399"/>
            <a:ext cx="6096851" cy="3429479"/>
          </a:xfrm>
          <a:prstGeom prst="rect">
            <a:avLst/>
          </a:prstGeom>
        </p:spPr>
      </p:pic>
      <p:pic>
        <p:nvPicPr>
          <p:cNvPr id="5" name="Content Placeholder 4"/>
          <p:cNvPicPr>
            <a:picLocks noGrp="1" noChangeAspect="1"/>
          </p:cNvPicPr>
          <p:nvPr>
            <p:ph idx="1"/>
          </p:nvPr>
        </p:nvPicPr>
        <p:blipFill>
          <a:blip r:embed="rId3"/>
          <a:stretch>
            <a:fillRect/>
          </a:stretch>
        </p:blipFill>
        <p:spPr>
          <a:xfrm>
            <a:off x="6095149" y="2375139"/>
            <a:ext cx="6096851" cy="3429479"/>
          </a:xfrm>
          <a:prstGeom prst="rect">
            <a:avLst/>
          </a:prstGeom>
        </p:spPr>
      </p:pic>
    </p:spTree>
    <p:extLst>
      <p:ext uri="{BB962C8B-B14F-4D97-AF65-F5344CB8AC3E}">
        <p14:creationId xmlns:p14="http://schemas.microsoft.com/office/powerpoint/2010/main" val="16387689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6096851" cy="3429479"/>
          </a:xfrm>
          <a:prstGeom prst="rect">
            <a:avLst/>
          </a:prstGeom>
        </p:spPr>
      </p:pic>
      <p:pic>
        <p:nvPicPr>
          <p:cNvPr id="5" name="Content Placeholder 4"/>
          <p:cNvPicPr>
            <a:picLocks noGrp="1" noChangeAspect="1"/>
          </p:cNvPicPr>
          <p:nvPr>
            <p:ph idx="1"/>
          </p:nvPr>
        </p:nvPicPr>
        <p:blipFill>
          <a:blip r:embed="rId3"/>
          <a:stretch>
            <a:fillRect/>
          </a:stretch>
        </p:blipFill>
        <p:spPr>
          <a:xfrm>
            <a:off x="5262137" y="2051604"/>
            <a:ext cx="6096851" cy="3429479"/>
          </a:xfrm>
          <a:prstGeom prst="rect">
            <a:avLst/>
          </a:prstGeom>
        </p:spPr>
      </p:pic>
    </p:spTree>
    <p:extLst>
      <p:ext uri="{BB962C8B-B14F-4D97-AF65-F5344CB8AC3E}">
        <p14:creationId xmlns:p14="http://schemas.microsoft.com/office/powerpoint/2010/main" val="424510214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stretch>
            <a:fillRect/>
          </a:stretch>
        </p:blipFill>
        <p:spPr>
          <a:xfrm>
            <a:off x="525037" y="451404"/>
            <a:ext cx="6096851" cy="3429479"/>
          </a:xfrm>
          <a:prstGeom prst="rect">
            <a:avLst/>
          </a:prstGeom>
        </p:spPr>
      </p:pic>
      <p:pic>
        <p:nvPicPr>
          <p:cNvPr id="5" name="Picture 4"/>
          <p:cNvPicPr>
            <a:picLocks noChangeAspect="1"/>
          </p:cNvPicPr>
          <p:nvPr/>
        </p:nvPicPr>
        <p:blipFill>
          <a:blip r:embed="rId3"/>
          <a:stretch>
            <a:fillRect/>
          </a:stretch>
        </p:blipFill>
        <p:spPr>
          <a:xfrm>
            <a:off x="5789946" y="2206869"/>
            <a:ext cx="6096851" cy="3429479"/>
          </a:xfrm>
          <a:prstGeom prst="rect">
            <a:avLst/>
          </a:prstGeom>
        </p:spPr>
      </p:pic>
    </p:spTree>
    <p:extLst>
      <p:ext uri="{BB962C8B-B14F-4D97-AF65-F5344CB8AC3E}">
        <p14:creationId xmlns:p14="http://schemas.microsoft.com/office/powerpoint/2010/main" val="3487807671"/>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Examples of students examination work</a:t>
            </a:r>
          </a:p>
        </p:txBody>
      </p:sp>
      <p:sp>
        <p:nvSpPr>
          <p:cNvPr id="3" name="Content Placeholder 2"/>
          <p:cNvSpPr>
            <a:spLocks noGrp="1"/>
          </p:cNvSpPr>
          <p:nvPr>
            <p:ph idx="1"/>
          </p:nvPr>
        </p:nvSpPr>
        <p:spPr/>
        <p:txBody>
          <a:bodyPr/>
          <a:lstStyle/>
          <a:p>
            <a:r>
              <a:rPr lang="en-GB" dirty="0"/>
              <a:t>Produced over 10 hours</a:t>
            </a:r>
          </a:p>
        </p:txBody>
      </p:sp>
    </p:spTree>
    <p:extLst>
      <p:ext uri="{BB962C8B-B14F-4D97-AF65-F5344CB8AC3E}">
        <p14:creationId xmlns:p14="http://schemas.microsoft.com/office/powerpoint/2010/main" val="311001298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97730" y="1239142"/>
            <a:ext cx="4648994" cy="348674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21200" y="734614"/>
            <a:ext cx="5994400" cy="4495800"/>
          </a:xfrm>
          <a:prstGeom prst="rect">
            <a:avLst/>
          </a:prstGeom>
        </p:spPr>
      </p:pic>
    </p:spTree>
    <p:extLst>
      <p:ext uri="{BB962C8B-B14F-4D97-AF65-F5344CB8AC3E}">
        <p14:creationId xmlns:p14="http://schemas.microsoft.com/office/powerpoint/2010/main" val="394432411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44104" y="1191370"/>
            <a:ext cx="5482696" cy="4112022"/>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0200" y="368300"/>
            <a:ext cx="5164667" cy="3873500"/>
          </a:xfrm>
          <a:prstGeom prst="rect">
            <a:avLst/>
          </a:prstGeom>
        </p:spPr>
      </p:pic>
    </p:spTree>
    <p:extLst>
      <p:ext uri="{BB962C8B-B14F-4D97-AF65-F5344CB8AC3E}">
        <p14:creationId xmlns:p14="http://schemas.microsoft.com/office/powerpoint/2010/main" val="3459998635"/>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5820619" y="1023741"/>
            <a:ext cx="5039713" cy="3779784"/>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854" y="963166"/>
            <a:ext cx="5201245" cy="3900934"/>
          </a:xfrm>
          <a:prstGeom prst="rect">
            <a:avLst/>
          </a:prstGeom>
        </p:spPr>
      </p:pic>
    </p:spTree>
    <p:extLst>
      <p:ext uri="{BB962C8B-B14F-4D97-AF65-F5344CB8AC3E}">
        <p14:creationId xmlns:p14="http://schemas.microsoft.com/office/powerpoint/2010/main" val="482208118"/>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5606475" y="952069"/>
            <a:ext cx="5173928" cy="388044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400" y="704850"/>
            <a:ext cx="5461000" cy="4095750"/>
          </a:xfrm>
          <a:prstGeom prst="rect">
            <a:avLst/>
          </a:prstGeom>
        </p:spPr>
      </p:pic>
    </p:spTree>
    <p:extLst>
      <p:ext uri="{BB962C8B-B14F-4D97-AF65-F5344CB8AC3E}">
        <p14:creationId xmlns:p14="http://schemas.microsoft.com/office/powerpoint/2010/main" val="798112870"/>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53216" y="1060900"/>
            <a:ext cx="4599517" cy="3449638"/>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700" y="804519"/>
            <a:ext cx="5283200" cy="3962400"/>
          </a:xfrm>
          <a:prstGeom prst="rect">
            <a:avLst/>
          </a:prstGeom>
        </p:spPr>
      </p:pic>
    </p:spTree>
    <p:extLst>
      <p:ext uri="{BB962C8B-B14F-4D97-AF65-F5344CB8AC3E}">
        <p14:creationId xmlns:p14="http://schemas.microsoft.com/office/powerpoint/2010/main" val="350371386"/>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6679370" y="836242"/>
            <a:ext cx="5000554" cy="3750415"/>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200" y="635000"/>
            <a:ext cx="5892800" cy="4419600"/>
          </a:xfrm>
          <a:prstGeom prst="rect">
            <a:avLst/>
          </a:prstGeom>
        </p:spPr>
      </p:pic>
    </p:spTree>
    <p:extLst>
      <p:ext uri="{BB962C8B-B14F-4D97-AF65-F5344CB8AC3E}">
        <p14:creationId xmlns:p14="http://schemas.microsoft.com/office/powerpoint/2010/main" val="1197992223"/>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898559" y="673100"/>
            <a:ext cx="5134270" cy="3850703"/>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604" y="475852"/>
            <a:ext cx="6206596" cy="4654947"/>
          </a:xfrm>
          <a:prstGeom prst="rect">
            <a:avLst/>
          </a:prstGeom>
        </p:spPr>
      </p:pic>
    </p:spTree>
    <p:extLst>
      <p:ext uri="{BB962C8B-B14F-4D97-AF65-F5344CB8AC3E}">
        <p14:creationId xmlns:p14="http://schemas.microsoft.com/office/powerpoint/2010/main" val="332536974"/>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3502719" y="1072653"/>
            <a:ext cx="4536282" cy="3402211"/>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329143" y="915456"/>
            <a:ext cx="4512735" cy="3384551"/>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5400000">
            <a:off x="7125757" y="953555"/>
            <a:ext cx="4817535" cy="3613151"/>
          </a:xfrm>
          <a:prstGeom prst="rect">
            <a:avLst/>
          </a:prstGeom>
        </p:spPr>
      </p:pic>
    </p:spTree>
    <p:extLst>
      <p:ext uri="{BB962C8B-B14F-4D97-AF65-F5344CB8AC3E}">
        <p14:creationId xmlns:p14="http://schemas.microsoft.com/office/powerpoint/2010/main" val="182540963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883804" y="351630"/>
            <a:ext cx="5948892" cy="4461669"/>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5537200" cy="4152900"/>
          </a:xfrm>
          <a:prstGeom prst="rect">
            <a:avLst/>
          </a:prstGeom>
        </p:spPr>
      </p:pic>
    </p:spTree>
    <p:extLst>
      <p:ext uri="{BB962C8B-B14F-4D97-AF65-F5344CB8AC3E}">
        <p14:creationId xmlns:p14="http://schemas.microsoft.com/office/powerpoint/2010/main" val="4066206322"/>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rot="5400000">
            <a:off x="5459246" y="960008"/>
            <a:ext cx="5444861" cy="4083645"/>
          </a:xfr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788004" y="1011105"/>
            <a:ext cx="5308600" cy="3981450"/>
          </a:xfrm>
          <a:prstGeom prst="rect">
            <a:avLst/>
          </a:prstGeom>
        </p:spPr>
      </p:pic>
    </p:spTree>
    <p:extLst>
      <p:ext uri="{BB962C8B-B14F-4D97-AF65-F5344CB8AC3E}">
        <p14:creationId xmlns:p14="http://schemas.microsoft.com/office/powerpoint/2010/main" val="299417581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53216" y="176283"/>
            <a:ext cx="3919484" cy="522598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5400000">
            <a:off x="248708" y="940859"/>
            <a:ext cx="5528732" cy="4146549"/>
          </a:xfrm>
          <a:prstGeom prst="rect">
            <a:avLst/>
          </a:prstGeom>
        </p:spPr>
      </p:pic>
    </p:spTree>
    <p:extLst>
      <p:ext uri="{BB962C8B-B14F-4D97-AF65-F5344CB8AC3E}">
        <p14:creationId xmlns:p14="http://schemas.microsoft.com/office/powerpoint/2010/main" val="4039372619"/>
      </p:ext>
    </p:extLst>
  </p:cSld>
  <p:clrMapOvr>
    <a:masterClrMapping/>
  </p:clrMapOvr>
  <mc:AlternateContent xmlns:mc="http://schemas.openxmlformats.org/markup-compatibility/2006" xmlns:p14="http://schemas.microsoft.com/office/powerpoint/2010/main">
    <mc:Choice Requires="p14">
      <p:transition spd="slow" p14:dur="2000" advClick="0" advTm="10000"/>
    </mc:Choice>
    <mc:Fallback xmlns="">
      <p:transition spd="slow" advClick="0" advTm="10000"/>
    </mc:Fallback>
  </mc:AlternateContent>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44A42B49F6C7E40BF16E893B8F94410" ma:contentTypeVersion="37" ma:contentTypeDescription="Create a new document." ma:contentTypeScope="" ma:versionID="b3c1131ea5ce2b2d6d5b2a220e58390b">
  <xsd:schema xmlns:xsd="http://www.w3.org/2001/XMLSchema" xmlns:xs="http://www.w3.org/2001/XMLSchema" xmlns:p="http://schemas.microsoft.com/office/2006/metadata/properties" xmlns:ns2="ca63a8c5-c8da-408d-8265-896292d885d8" xmlns:ns3="902cafa7-5c46-4131-a67f-95815cad8510" targetNamespace="http://schemas.microsoft.com/office/2006/metadata/properties" ma:root="true" ma:fieldsID="98b58240960d435d47a4018bc689c289" ns2:_="" ns3:_="">
    <xsd:import namespace="ca63a8c5-c8da-408d-8265-896292d885d8"/>
    <xsd:import namespace="902cafa7-5c46-4131-a67f-95815cad8510"/>
    <xsd:element name="properties">
      <xsd:complexType>
        <xsd:sequence>
          <xsd:element name="documentManagement">
            <xsd:complexType>
              <xsd:all>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Leaders" minOccurs="0"/>
                <xsd:element ref="ns2:Members" minOccurs="0"/>
                <xsd:element ref="ns2:Member_Groups" minOccurs="0"/>
                <xsd:element ref="ns2:Distribution_Groups" minOccurs="0"/>
                <xsd:element ref="ns2:LMS_Mappings" minOccurs="0"/>
                <xsd:element ref="ns2:Invited_Leaders" minOccurs="0"/>
                <xsd:element ref="ns2:Invited_Members" minOccurs="0"/>
                <xsd:element ref="ns2:Self_Registration_Enabled" minOccurs="0"/>
                <xsd:element ref="ns2:Has_Leaders_Only_SectionGroup" minOccurs="0"/>
                <xsd:element ref="ns2:Is_Collaboration_Space_Locked" minOccurs="0"/>
                <xsd:element ref="ns2:IsNotebookLocked" minOccurs="0"/>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2:MediaServiceAutoKeyPoints" minOccurs="0"/>
                <xsd:element ref="ns2:MediaServiceKeyPoints" minOccurs="0"/>
                <xsd:element ref="ns2:MediaServiceGenerationTime" minOccurs="0"/>
                <xsd:element ref="ns2:MediaServiceEventHashCode"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a63a8c5-c8da-408d-8265-896292d885d8" elementFormDefault="qualified">
    <xsd:import namespace="http://schemas.microsoft.com/office/2006/documentManagement/types"/>
    <xsd:import namespace="http://schemas.microsoft.com/office/infopath/2007/PartnerControls"/>
    <xsd:element name="NotebookType" ma:index="8" nillable="true" ma:displayName="Notebook Type" ma:internalName="NotebookType">
      <xsd:simpleType>
        <xsd:restriction base="dms:Text"/>
      </xsd:simpleType>
    </xsd:element>
    <xsd:element name="FolderType" ma:index="9" nillable="true" ma:displayName="Folder Type" ma:internalName="FolderType">
      <xsd:simpleType>
        <xsd:restriction base="dms:Text"/>
      </xsd:simpleType>
    </xsd:element>
    <xsd:element name="CultureName" ma:index="10" nillable="true" ma:displayName="Culture Name" ma:internalName="CultureName">
      <xsd:simpleType>
        <xsd:restriction base="dms:Text"/>
      </xsd:simpleType>
    </xsd:element>
    <xsd:element name="AppVersion" ma:index="11" nillable="true" ma:displayName="App Version" ma:internalName="AppVersion">
      <xsd:simpleType>
        <xsd:restriction base="dms:Text"/>
      </xsd:simpleType>
    </xsd:element>
    <xsd:element name="TeamsChannelId" ma:index="12" nillable="true" ma:displayName="Teams Channel Id" ma:internalName="TeamsChannelId">
      <xsd:simpleType>
        <xsd:restriction base="dms:Text"/>
      </xsd:simpleType>
    </xsd:element>
    <xsd:element name="Owner" ma:index="13"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14" nillable="true" ma:displayName="Math Settings" ma:internalName="Math_Settings">
      <xsd:simpleType>
        <xsd:restriction base="dms:Text"/>
      </xsd:simpleType>
    </xsd:element>
    <xsd:element name="DefaultSectionNames" ma:index="15" nillable="true" ma:displayName="Default Section Names" ma:internalName="DefaultSectionNames">
      <xsd:simpleType>
        <xsd:restriction base="dms:Note">
          <xsd:maxLength value="255"/>
        </xsd:restriction>
      </xsd:simpleType>
    </xsd:element>
    <xsd:element name="Templates" ma:index="16" nillable="true" ma:displayName="Templates" ma:internalName="Templates">
      <xsd:simpleType>
        <xsd:restriction base="dms:Note">
          <xsd:maxLength value="255"/>
        </xsd:restriction>
      </xsd:simpleType>
    </xsd:element>
    <xsd:element name="Leaders" ma:index="17" nillable="true" ma:displayName="Leaders" ma:internalName="Lead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s" ma:index="18" nillable="true" ma:displayName="Members" ma:internalName="Memb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mber_Groups" ma:index="19" nillable="true" ma:displayName="Member Groups" ma:internalName="Member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20" nillable="true" ma:displayName="Distribution Groups" ma:internalName="Distribution_Groups">
      <xsd:simpleType>
        <xsd:restriction base="dms:Note">
          <xsd:maxLength value="255"/>
        </xsd:restriction>
      </xsd:simpleType>
    </xsd:element>
    <xsd:element name="LMS_Mappings" ma:index="21" nillable="true" ma:displayName="LMS Mappings" ma:internalName="LMS_Mappings">
      <xsd:simpleType>
        <xsd:restriction base="dms:Note">
          <xsd:maxLength value="255"/>
        </xsd:restriction>
      </xsd:simpleType>
    </xsd:element>
    <xsd:element name="Invited_Leaders" ma:index="22" nillable="true" ma:displayName="Invited Leaders" ma:internalName="Invited_Leaders">
      <xsd:simpleType>
        <xsd:restriction base="dms:Note">
          <xsd:maxLength value="255"/>
        </xsd:restriction>
      </xsd:simpleType>
    </xsd:element>
    <xsd:element name="Invited_Members" ma:index="23" nillable="true" ma:displayName="Invited Members" ma:internalName="Invited_Members">
      <xsd:simpleType>
        <xsd:restriction base="dms:Note">
          <xsd:maxLength value="255"/>
        </xsd:restriction>
      </xsd:simpleType>
    </xsd:element>
    <xsd:element name="Self_Registration_Enabled" ma:index="24" nillable="true" ma:displayName="Self Registration Enabled" ma:internalName="Self_Registration_Enabled">
      <xsd:simpleType>
        <xsd:restriction base="dms:Boolean"/>
      </xsd:simpleType>
    </xsd:element>
    <xsd:element name="Has_Leaders_Only_SectionGroup" ma:index="25" nillable="true" ma:displayName="Has Leaders Only SectionGroup" ma:internalName="Has_Leaders_Only_SectionGroup">
      <xsd:simpleType>
        <xsd:restriction base="dms:Boolean"/>
      </xsd:simpleType>
    </xsd:element>
    <xsd:element name="Is_Collaboration_Space_Locked" ma:index="26" nillable="true" ma:displayName="Is Collaboration Space Locked" ma:internalName="Is_Collaboration_Space_Locked">
      <xsd:simpleType>
        <xsd:restriction base="dms:Boolean"/>
      </xsd:simpleType>
    </xsd:element>
    <xsd:element name="IsNotebookLocked" ma:index="27" nillable="true" ma:displayName="Is Notebook Locked" ma:internalName="IsNotebookLocked">
      <xsd:simpleType>
        <xsd:restriction base="dms:Boolean"/>
      </xsd:simpleType>
    </xsd:element>
    <xsd:element name="MediaServiceMetadata" ma:index="28" nillable="true" ma:displayName="MediaServiceMetadata" ma:hidden="true" ma:internalName="MediaServiceMetadata" ma:readOnly="true">
      <xsd:simpleType>
        <xsd:restriction base="dms:Note"/>
      </xsd:simpleType>
    </xsd:element>
    <xsd:element name="MediaServiceFastMetadata" ma:index="29" nillable="true" ma:displayName="MediaServiceFastMetadata" ma:hidden="true" ma:internalName="MediaServiceFastMetadata" ma:readOnly="true">
      <xsd:simpleType>
        <xsd:restriction base="dms:Note"/>
      </xsd:simpleType>
    </xsd:element>
    <xsd:element name="MediaServiceDateTaken" ma:index="30" nillable="true" ma:displayName="MediaServiceDateTaken" ma:hidden="true" ma:internalName="MediaServiceDateTaken" ma:readOnly="true">
      <xsd:simpleType>
        <xsd:restriction base="dms:Text"/>
      </xsd:simpleType>
    </xsd:element>
    <xsd:element name="MediaServiceAutoTags" ma:index="31" nillable="true" ma:displayName="Tags" ma:internalName="MediaServiceAutoTags" ma:readOnly="true">
      <xsd:simpleType>
        <xsd:restriction base="dms:Text"/>
      </xsd:simpleType>
    </xsd:element>
    <xsd:element name="MediaServiceOCR" ma:index="32" nillable="true" ma:displayName="Extracted Text" ma:internalName="MediaServiceOCR" ma:readOnly="true">
      <xsd:simpleType>
        <xsd:restriction base="dms:Note">
          <xsd:maxLength value="255"/>
        </xsd:restriction>
      </xsd:simpleType>
    </xsd:element>
    <xsd:element name="MediaServiceLocation" ma:index="33" nillable="true" ma:displayName="Location" ma:internalName="MediaServiceLocation" ma:readOnly="true">
      <xsd:simpleType>
        <xsd:restriction base="dms:Text"/>
      </xsd:simpleType>
    </xsd:element>
    <xsd:element name="MediaServiceAutoKeyPoints" ma:index="34" nillable="true" ma:displayName="MediaServiceAutoKeyPoints" ma:hidden="true" ma:internalName="MediaServiceAutoKeyPoints" ma:readOnly="true">
      <xsd:simpleType>
        <xsd:restriction base="dms:Note"/>
      </xsd:simpleType>
    </xsd:element>
    <xsd:element name="MediaServiceKeyPoints" ma:index="35" nillable="true" ma:displayName="KeyPoints" ma:internalName="MediaServiceKeyPoints" ma:readOnly="true">
      <xsd:simpleType>
        <xsd:restriction base="dms:Note">
          <xsd:maxLength value="255"/>
        </xsd:restriction>
      </xsd:simpleType>
    </xsd:element>
    <xsd:element name="MediaServiceGenerationTime" ma:index="36" nillable="true" ma:displayName="MediaServiceGenerationTime" ma:hidden="true" ma:internalName="MediaServiceGenerationTime" ma:readOnly="true">
      <xsd:simpleType>
        <xsd:restriction base="dms:Text"/>
      </xsd:simpleType>
    </xsd:element>
    <xsd:element name="MediaServiceEventHashCode" ma:index="37" nillable="true" ma:displayName="MediaServiceEventHashCode" ma:hidden="true" ma:internalName="MediaServiceEventHashCode" ma:readOnly="true">
      <xsd:simpleType>
        <xsd:restriction base="dms:Text"/>
      </xsd:simpleType>
    </xsd:element>
    <xsd:element name="MediaLengthInSeconds" ma:index="40" nillable="true" ma:displayName="MediaLengthInSeconds" ma:hidden="true" ma:internalName="MediaLengthInSeconds" ma:readOnly="true">
      <xsd:simpleType>
        <xsd:restriction base="dms:Unknown"/>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79869dbf-067f-489a-80e4-9e57c3423741" ma:termSetId="09814cd3-568e-fe90-9814-8d621ff8fb84" ma:anchorId="fba54fb3-c3e1-fe81-a776-ca4b69148c4d" ma:open="true" ma:isKeyword="false">
      <xsd:complexType>
        <xsd:sequence>
          <xsd:element ref="pc:Terms" minOccurs="0" maxOccurs="1"/>
        </xsd:sequence>
      </xsd:complexType>
    </xsd:element>
    <xsd:element name="MediaServiceSearchProperties" ma:index="4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02cafa7-5c46-4131-a67f-95815cad8510" elementFormDefault="qualified">
    <xsd:import namespace="http://schemas.microsoft.com/office/2006/documentManagement/types"/>
    <xsd:import namespace="http://schemas.microsoft.com/office/infopath/2007/PartnerControls"/>
    <xsd:element name="SharedWithUsers" ma:index="3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Shared With Details" ma:internalName="SharedWithDetails" ma:readOnly="true">
      <xsd:simpleType>
        <xsd:restriction base="dms:Note">
          <xsd:maxLength value="255"/>
        </xsd:restriction>
      </xsd:simpleType>
    </xsd:element>
    <xsd:element name="TaxCatchAll" ma:index="43" nillable="true" ma:displayName="Taxonomy Catch All Column" ma:hidden="true" ma:list="{57ee9f2f-2494-495e-be9a-2ad7f26e6fb8}" ma:internalName="TaxCatchAll" ma:showField="CatchAllData" ma:web="902cafa7-5c46-4131-a67f-95815cad851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emplates xmlns="ca63a8c5-c8da-408d-8265-896292d885d8" xsi:nil="true"/>
    <Members xmlns="ca63a8c5-c8da-408d-8265-896292d885d8">
      <UserInfo>
        <DisplayName/>
        <AccountId xsi:nil="true"/>
        <AccountType/>
      </UserInfo>
    </Members>
    <Member_Groups xmlns="ca63a8c5-c8da-408d-8265-896292d885d8">
      <UserInfo>
        <DisplayName/>
        <AccountId xsi:nil="true"/>
        <AccountType/>
      </UserInfo>
    </Member_Groups>
    <FolderType xmlns="ca63a8c5-c8da-408d-8265-896292d885d8" xsi:nil="true"/>
    <TeamsChannelId xmlns="ca63a8c5-c8da-408d-8265-896292d885d8" xsi:nil="true"/>
    <Invited_Leaders xmlns="ca63a8c5-c8da-408d-8265-896292d885d8" xsi:nil="true"/>
    <Invited_Members xmlns="ca63a8c5-c8da-408d-8265-896292d885d8" xsi:nil="true"/>
    <Self_Registration_Enabled xmlns="ca63a8c5-c8da-408d-8265-896292d885d8" xsi:nil="true"/>
    <Has_Leaders_Only_SectionGroup xmlns="ca63a8c5-c8da-408d-8265-896292d885d8" xsi:nil="true"/>
    <Leaders xmlns="ca63a8c5-c8da-408d-8265-896292d885d8">
      <UserInfo>
        <DisplayName/>
        <AccountId xsi:nil="true"/>
        <AccountType/>
      </UserInfo>
    </Leaders>
    <Distribution_Groups xmlns="ca63a8c5-c8da-408d-8265-896292d885d8" xsi:nil="true"/>
    <CultureName xmlns="ca63a8c5-c8da-408d-8265-896292d885d8" xsi:nil="true"/>
    <LMS_Mappings xmlns="ca63a8c5-c8da-408d-8265-896292d885d8" xsi:nil="true"/>
    <NotebookType xmlns="ca63a8c5-c8da-408d-8265-896292d885d8" xsi:nil="true"/>
    <AppVersion xmlns="ca63a8c5-c8da-408d-8265-896292d885d8" xsi:nil="true"/>
    <DefaultSectionNames xmlns="ca63a8c5-c8da-408d-8265-896292d885d8" xsi:nil="true"/>
    <Math_Settings xmlns="ca63a8c5-c8da-408d-8265-896292d885d8" xsi:nil="true"/>
    <TaxCatchAll xmlns="902cafa7-5c46-4131-a67f-95815cad8510" xsi:nil="true"/>
    <Owner xmlns="ca63a8c5-c8da-408d-8265-896292d885d8">
      <UserInfo>
        <DisplayName/>
        <AccountId xsi:nil="true"/>
        <AccountType/>
      </UserInfo>
    </Owner>
    <lcf76f155ced4ddcb4097134ff3c332f xmlns="ca63a8c5-c8da-408d-8265-896292d885d8">
      <Terms xmlns="http://schemas.microsoft.com/office/infopath/2007/PartnerControls"/>
    </lcf76f155ced4ddcb4097134ff3c332f>
    <IsNotebookLocked xmlns="ca63a8c5-c8da-408d-8265-896292d885d8" xsi:nil="true"/>
    <Is_Collaboration_Space_Locked xmlns="ca63a8c5-c8da-408d-8265-896292d885d8" xsi:nil="true"/>
  </documentManagement>
</p:properties>
</file>

<file path=customXml/itemProps1.xml><?xml version="1.0" encoding="utf-8"?>
<ds:datastoreItem xmlns:ds="http://schemas.openxmlformats.org/officeDocument/2006/customXml" ds:itemID="{C57739BA-CDDD-4303-9DDA-FED8D82BC829}">
  <ds:schemaRefs>
    <ds:schemaRef ds:uri="http://schemas.microsoft.com/sharepoint/v3/contenttype/forms"/>
  </ds:schemaRefs>
</ds:datastoreItem>
</file>

<file path=customXml/itemProps2.xml><?xml version="1.0" encoding="utf-8"?>
<ds:datastoreItem xmlns:ds="http://schemas.openxmlformats.org/officeDocument/2006/customXml" ds:itemID="{709BCE49-230D-4995-9DD5-51A27382AF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a63a8c5-c8da-408d-8265-896292d885d8"/>
    <ds:schemaRef ds:uri="902cafa7-5c46-4131-a67f-95815cad851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6CA59E2-2831-4684-A7F0-56960053AD20}">
  <ds:schemaRefs>
    <ds:schemaRef ds:uri="http://schemas.microsoft.com/office/2006/metadata/properties"/>
    <ds:schemaRef ds:uri="http://schemas.microsoft.com/office/infopath/2007/PartnerControls"/>
    <ds:schemaRef ds:uri="ca63a8c5-c8da-408d-8265-896292d885d8"/>
    <ds:schemaRef ds:uri="902cafa7-5c46-4131-a67f-95815cad8510"/>
  </ds:schemaRefs>
</ds:datastoreItem>
</file>

<file path=docProps/app.xml><?xml version="1.0" encoding="utf-8"?>
<Properties xmlns="http://schemas.openxmlformats.org/officeDocument/2006/extended-properties" xmlns:vt="http://schemas.openxmlformats.org/officeDocument/2006/docPropsVTypes">
  <Template>TM10001114[[fn=Gallery]]</Template>
  <TotalTime>220</TotalTime>
  <Words>556</Words>
  <Application>Microsoft Office PowerPoint</Application>
  <PresentationFormat>Widescreen</PresentationFormat>
  <Paragraphs>19</Paragraphs>
  <Slides>26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26</vt:i4>
      </vt:variant>
    </vt:vector>
  </HeadingPairs>
  <TitlesOfParts>
    <vt:vector size="29" baseType="lpstr">
      <vt:lpstr>Arial</vt:lpstr>
      <vt:lpstr>Gill Sans MT</vt:lpstr>
      <vt:lpstr>Gallery</vt:lpstr>
      <vt:lpstr>          KS4 – fine ARt</vt:lpstr>
      <vt:lpstr>WHY CHOOSE ART AND DESIGN?   The opportunity to explore ideas and experiment with a wide range of media to produce creative art works, both individually, and in collaboration with other students.  Broad-based projects which encourage imaginative work The chance to discover new ways of working AND to meet and work with professional ARTISTS Introduction to a large and diverse range of artists and designers, both traditional and contemporary </vt:lpstr>
      <vt:lpstr>COURSE CONTENT AND ACTIVITIES   This course offers the opportunity to explore ideas through a wide range of 2D and 3D approaches, for example: drawing, painting, printing, sculpture, PHOTOGRAPHY, ceramics, textiles, collage, the use of computer-generated imagery and mixed-media techniques. STUDENTS WILL ATTEND Gallery visits and the chance to work with professional artists anD EXHIBIT THEIR OWN WORK. STUDENTS SUBMIT WORK TO SEVERAL NATIONAL COMPETITIONS.  </vt:lpstr>
      <vt:lpstr>THIS COURSE WOULD SUIT YOU IF:   You are ENTHUSIASTIC about visual art You have some ARTISTIC SKILL You are CREATIVE and willing to EXPLORE You are RECEPTIVE to the ideas of others You are able to work INDEPENDENTLY You are RESOURCEFUL You are  HARDWORKING </vt:lpstr>
      <vt:lpstr>CAREERS &amp; FUTURE OPPORTUNITIES    Progression from GCSE  to A Level fine Art, followed by either a Foundation Course in Art &amp; Design or a BA (Hons) Degree; specialist areas include Fine Art, Fashion and Textiles, Illustration, Jewellery, Graphics, Interior Design, Film, Photography, Animation, Sculpture, Printmaking, Architecture Careers:  Professional Artist, Film Maker, Product Designer, Architect, Photographer, Fashion Designer, illustrator/biomedical illustrator, Teacher/Lecturer, theatre designer </vt:lpstr>
      <vt:lpstr>ASSESSMENT INFORMATION   All work is assessed internally by the Visual Art Team and then moderated by an external examiner. Sketchbooks will be provided for the coursework unit and the Externally Set Assignment.  Sketchbook work is central to all projects, demonstrating the development of ideas, exploration of media and techniques, and reference to the work of a variety of artists and approaches, and supports final outcomes.  The10 hour practical examination takes place in year 11. </vt:lpstr>
      <vt:lpstr>Students complete two projects over the 2 year course</vt:lpstr>
      <vt:lpstr>ExamINATION – 40% of overall mark</vt:lpstr>
      <vt:lpstr>EXAM Trip to tate Britain with examples of work.</vt:lpstr>
      <vt:lpstr>PowerPoint Presentation</vt:lpstr>
      <vt:lpstr>PowerPoint Presentation</vt:lpstr>
      <vt:lpstr>PowerPoint Presentation</vt:lpstr>
      <vt:lpstr>PowerPoint Presentation</vt:lpstr>
      <vt:lpstr>PowerPoint Presentation</vt:lpstr>
      <vt:lpstr>Examples of students examination work</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KS4 – Presentation evening</dc:title>
  <dc:creator>Samantha Bailey</dc:creator>
  <cp:lastModifiedBy>Autumn Wilson-Haywood</cp:lastModifiedBy>
  <cp:revision>45</cp:revision>
  <dcterms:created xsi:type="dcterms:W3CDTF">2017-10-20T10:44:26Z</dcterms:created>
  <dcterms:modified xsi:type="dcterms:W3CDTF">2025-01-22T09:52:18Z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1257959</vt:lpwstr>
  </property>
  <property fmtid="{D5CDD505-2E9C-101B-9397-08002B2CF9AE}" pid="3" name="NXPowerLiteSettings">
    <vt:lpwstr>C700050004A000</vt:lpwstr>
  </property>
  <property fmtid="{D5CDD505-2E9C-101B-9397-08002B2CF9AE}" pid="4" name="NXPowerLiteVersion">
    <vt:lpwstr>S7.1.17</vt:lpwstr>
  </property>
  <property fmtid="{D5CDD505-2E9C-101B-9397-08002B2CF9AE}" pid="5" name="ContentTypeId">
    <vt:lpwstr>0x010100544A42B49F6C7E40BF16E893B8F94410</vt:lpwstr>
  </property>
</Properties>
</file>