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8" r:id="rId2"/>
    <p:sldId id="303" r:id="rId3"/>
    <p:sldId id="305" r:id="rId4"/>
    <p:sldId id="307"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1288C-9F5E-E979-7C4D-808D33C72B8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2038F5D-E2F8-B891-0879-C1F294B871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4DF9A3-381F-1755-94C1-5F54412A51B6}"/>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5" name="Footer Placeholder 4">
            <a:extLst>
              <a:ext uri="{FF2B5EF4-FFF2-40B4-BE49-F238E27FC236}">
                <a16:creationId xmlns:a16="http://schemas.microsoft.com/office/drawing/2014/main" id="{4C16563C-9C3B-34F0-BE38-46EB71E1A7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B725DF-0974-38B9-8F88-E663697A8B35}"/>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2463315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0D5E9-D00D-874A-3105-EB546A74BE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BEDC5C-592E-4D80-0AA5-18AE5499B4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CE4E4D-8DA9-CD9E-B314-8C97DA85D02A}"/>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5" name="Footer Placeholder 4">
            <a:extLst>
              <a:ext uri="{FF2B5EF4-FFF2-40B4-BE49-F238E27FC236}">
                <a16:creationId xmlns:a16="http://schemas.microsoft.com/office/drawing/2014/main" id="{C4429235-8D2C-5ECC-EEB0-C66F20D4F8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E1E99-98B5-33C2-BE10-BFEDAEAFD5DF}"/>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2883050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7B3-C46F-BC4D-BA39-7A5E0265DE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F947E5F-2ED0-C414-D00B-55C6560580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87B4EB-5768-21E4-04A7-E020190B2074}"/>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5" name="Footer Placeholder 4">
            <a:extLst>
              <a:ext uri="{FF2B5EF4-FFF2-40B4-BE49-F238E27FC236}">
                <a16:creationId xmlns:a16="http://schemas.microsoft.com/office/drawing/2014/main" id="{7664CF4E-FEFE-F53D-1CBF-7BA52411A8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94C5B2-FFB1-A1BE-D95A-A0D1BB055E1C}"/>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1141956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9A18B-8A69-BA30-B512-9270657982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E76052-B606-D089-9B48-D58717DD5A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E3961CC-87B5-C28C-BCC2-FF20364D35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5FD76B1-B39D-9FF2-0197-98E55436C571}"/>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6" name="Footer Placeholder 5">
            <a:extLst>
              <a:ext uri="{FF2B5EF4-FFF2-40B4-BE49-F238E27FC236}">
                <a16:creationId xmlns:a16="http://schemas.microsoft.com/office/drawing/2014/main" id="{AB6430DB-2D91-F6D3-D132-A3CBF00018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28DA19-CEBB-D84A-1ECF-01B6636A3CF1}"/>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832561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165D6-F713-5A29-6BF8-7EAFF02C42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9977DE-E311-EF0D-AFE2-97B0B2515B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7BA603-2CE2-3072-6949-E470BFF35E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E6D0CC-5578-8327-3AA3-4EFE9BD142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D59DA9-91FA-F562-5924-2BD1BD0F32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773AC4F-B2BC-6645-B2E1-686DCF37361E}"/>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8" name="Footer Placeholder 7">
            <a:extLst>
              <a:ext uri="{FF2B5EF4-FFF2-40B4-BE49-F238E27FC236}">
                <a16:creationId xmlns:a16="http://schemas.microsoft.com/office/drawing/2014/main" id="{39F6168F-B3C0-5219-9A48-D121DC2ED4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57559FB-BAD8-9C73-2AD4-A8E0BEBA75EB}"/>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1889880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FB9FE-7A10-B178-C09C-99F5C7DF3FA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BC0B03E-914F-2D12-8949-10262F40FF0E}"/>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4" name="Footer Placeholder 3">
            <a:extLst>
              <a:ext uri="{FF2B5EF4-FFF2-40B4-BE49-F238E27FC236}">
                <a16:creationId xmlns:a16="http://schemas.microsoft.com/office/drawing/2014/main" id="{038F8328-1C21-5971-B758-6F8EEA75B3B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78A0B0-C437-DEA1-A36F-65BDBAE5663D}"/>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3561751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30A47F-FC92-5AA7-C97B-18FBA310457D}"/>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3" name="Footer Placeholder 2">
            <a:extLst>
              <a:ext uri="{FF2B5EF4-FFF2-40B4-BE49-F238E27FC236}">
                <a16:creationId xmlns:a16="http://schemas.microsoft.com/office/drawing/2014/main" id="{B9E57357-4B3A-4C50-1C4B-AA6272F98DD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DF5D82-93A8-6B38-D7E9-DD4E25E3F5E0}"/>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1534690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45AA2-C024-C08E-D610-2DB13B099C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388D7B-B806-A358-CC0E-2B55619513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D2B357-FCA1-4DE8-6377-43F568BB62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49B742-7AC1-C009-8B68-0C18EE78608E}"/>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6" name="Footer Placeholder 5">
            <a:extLst>
              <a:ext uri="{FF2B5EF4-FFF2-40B4-BE49-F238E27FC236}">
                <a16:creationId xmlns:a16="http://schemas.microsoft.com/office/drawing/2014/main" id="{D84959A9-36D3-7613-7B40-0D4E7B0A81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297B6B-BD3F-551B-0D3D-AFB3A827F045}"/>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1697846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2DFE3-7A9A-AEC9-0532-D6B43A8E77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574CEC0-B976-EC84-9113-BB719FC343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92B7F8-4636-85D4-EF70-3644048964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9C00B9-AB94-A71B-C653-94EC7B6C7778}"/>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6" name="Footer Placeholder 5">
            <a:extLst>
              <a:ext uri="{FF2B5EF4-FFF2-40B4-BE49-F238E27FC236}">
                <a16:creationId xmlns:a16="http://schemas.microsoft.com/office/drawing/2014/main" id="{81C63603-A944-5F5B-F60B-A707ED9682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949F84-E7B7-21F8-D27E-D9023D1F06F8}"/>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3626531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411B8-07EA-11B5-AECC-8A6BEB76A7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0F2A56-84F2-D2F1-9FBF-7443786071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76B7DF-9B0C-8D3A-8E4F-7106E484D16D}"/>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5" name="Footer Placeholder 4">
            <a:extLst>
              <a:ext uri="{FF2B5EF4-FFF2-40B4-BE49-F238E27FC236}">
                <a16:creationId xmlns:a16="http://schemas.microsoft.com/office/drawing/2014/main" id="{2230B1A8-6919-4BC1-62D5-D74EF3E932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DFD8EE-2843-17AF-F123-5F7723984172}"/>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4232461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38EFEF-FE61-3181-5B29-3EFA2966E9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4335D6-F7AC-4ED7-9F40-9F0A43757F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2C26B9-3E46-45A2-3AE5-693BB4FEA2E1}"/>
              </a:ext>
            </a:extLst>
          </p:cNvPr>
          <p:cNvSpPr>
            <a:spLocks noGrp="1"/>
          </p:cNvSpPr>
          <p:nvPr>
            <p:ph type="dt" sz="half" idx="10"/>
          </p:nvPr>
        </p:nvSpPr>
        <p:spPr/>
        <p:txBody>
          <a:bodyPr/>
          <a:lstStyle/>
          <a:p>
            <a:fld id="{2DC0EAC0-ADA8-4594-83D0-1127F6650B0D}" type="datetimeFigureOut">
              <a:rPr lang="en-GB" smtClean="0"/>
              <a:t>23/06/2025</a:t>
            </a:fld>
            <a:endParaRPr lang="en-GB"/>
          </a:p>
        </p:txBody>
      </p:sp>
      <p:sp>
        <p:nvSpPr>
          <p:cNvPr id="5" name="Footer Placeholder 4">
            <a:extLst>
              <a:ext uri="{FF2B5EF4-FFF2-40B4-BE49-F238E27FC236}">
                <a16:creationId xmlns:a16="http://schemas.microsoft.com/office/drawing/2014/main" id="{61BC527B-A7F7-E3A6-EC68-421B21ABC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158CF6-2923-A9B9-FF01-4C959EDF5ECD}"/>
              </a:ext>
            </a:extLst>
          </p:cNvPr>
          <p:cNvSpPr>
            <a:spLocks noGrp="1"/>
          </p:cNvSpPr>
          <p:nvPr>
            <p:ph type="sldNum" sz="quarter" idx="12"/>
          </p:nvPr>
        </p:nvSpPr>
        <p:spPr/>
        <p:txBody>
          <a:bodyPr/>
          <a:lstStyle/>
          <a:p>
            <a:fld id="{25402315-5426-416E-A85B-5A40C1ECA082}" type="slidenum">
              <a:rPr lang="en-GB" smtClean="0"/>
              <a:t>‹#›</a:t>
            </a:fld>
            <a:endParaRPr lang="en-GB"/>
          </a:p>
        </p:txBody>
      </p:sp>
    </p:spTree>
    <p:extLst>
      <p:ext uri="{BB962C8B-B14F-4D97-AF65-F5344CB8AC3E}">
        <p14:creationId xmlns:p14="http://schemas.microsoft.com/office/powerpoint/2010/main" val="1757389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BF1F1F-EBD3-E37F-9E38-A05E3953A0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58B17F-A4A0-87F5-4155-1C14FBC6C8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37F9F6-E3D3-A1AA-8888-D80D1035BB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0EAC0-ADA8-4594-83D0-1127F6650B0D}" type="datetimeFigureOut">
              <a:rPr lang="en-GB" smtClean="0"/>
              <a:t>23/06/2025</a:t>
            </a:fld>
            <a:endParaRPr lang="en-GB"/>
          </a:p>
        </p:txBody>
      </p:sp>
      <p:sp>
        <p:nvSpPr>
          <p:cNvPr id="5" name="Footer Placeholder 4">
            <a:extLst>
              <a:ext uri="{FF2B5EF4-FFF2-40B4-BE49-F238E27FC236}">
                <a16:creationId xmlns:a16="http://schemas.microsoft.com/office/drawing/2014/main" id="{BDAE5FA1-EEE5-9E4E-C13C-B15A1A4095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2D79CF-C98B-C271-7628-7903955915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402315-5426-416E-A85B-5A40C1ECA082}" type="slidenum">
              <a:rPr lang="en-GB" smtClean="0"/>
              <a:t>‹#›</a:t>
            </a:fld>
            <a:endParaRPr lang="en-GB"/>
          </a:p>
        </p:txBody>
      </p:sp>
    </p:spTree>
    <p:extLst>
      <p:ext uri="{BB962C8B-B14F-4D97-AF65-F5344CB8AC3E}">
        <p14:creationId xmlns:p14="http://schemas.microsoft.com/office/powerpoint/2010/main" val="30539497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XteP2qzOQOU" TargetMode="External"/><Relationship Id="rId2" Type="http://schemas.openxmlformats.org/officeDocument/2006/relationships/hyperlink" Target="https://www.britannica.com/event/Wars-of-the-Roses"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www.warsoftheroses.com/wp-content/uploads/2020/10/Henry-VIs-Kingship-Historians-Verdicts.pdf"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youtu.be/b7kX9l664W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B89C1-0AB8-07F2-0080-E7CF3C26F787}"/>
              </a:ext>
            </a:extLst>
          </p:cNvPr>
          <p:cNvSpPr>
            <a:spLocks noGrp="1"/>
          </p:cNvSpPr>
          <p:nvPr>
            <p:ph type="ctrTitle"/>
          </p:nvPr>
        </p:nvSpPr>
        <p:spPr/>
        <p:txBody>
          <a:bodyPr/>
          <a:lstStyle/>
          <a:p>
            <a:r>
              <a:rPr lang="en-GB" b="1" dirty="0"/>
              <a:t>A-Level History</a:t>
            </a:r>
          </a:p>
        </p:txBody>
      </p:sp>
      <p:sp>
        <p:nvSpPr>
          <p:cNvPr id="3" name="Subtitle 2">
            <a:extLst>
              <a:ext uri="{FF2B5EF4-FFF2-40B4-BE49-F238E27FC236}">
                <a16:creationId xmlns:a16="http://schemas.microsoft.com/office/drawing/2014/main" id="{B64CFEDD-85E4-0E72-DE95-4D51E603F291}"/>
              </a:ext>
            </a:extLst>
          </p:cNvPr>
          <p:cNvSpPr>
            <a:spLocks noGrp="1"/>
          </p:cNvSpPr>
          <p:nvPr>
            <p:ph type="subTitle" idx="1"/>
          </p:nvPr>
        </p:nvSpPr>
        <p:spPr/>
        <p:txBody>
          <a:bodyPr/>
          <a:lstStyle/>
          <a:p>
            <a:r>
              <a:rPr lang="en-GB" b="1" dirty="0">
                <a:solidFill>
                  <a:srgbClr val="0070C0"/>
                </a:solidFill>
              </a:rPr>
              <a:t>Summer Tasks: The Tudors / The America Dream</a:t>
            </a:r>
          </a:p>
        </p:txBody>
      </p:sp>
      <p:sp>
        <p:nvSpPr>
          <p:cNvPr id="5" name="TextBox 4">
            <a:extLst>
              <a:ext uri="{FF2B5EF4-FFF2-40B4-BE49-F238E27FC236}">
                <a16:creationId xmlns:a16="http://schemas.microsoft.com/office/drawing/2014/main" id="{8EFB851F-2EC9-083C-1AAE-60196091401B}"/>
              </a:ext>
            </a:extLst>
          </p:cNvPr>
          <p:cNvSpPr txBox="1"/>
          <p:nvPr/>
        </p:nvSpPr>
        <p:spPr>
          <a:xfrm>
            <a:off x="3391633" y="6093041"/>
            <a:ext cx="6097464" cy="369332"/>
          </a:xfrm>
          <a:prstGeom prst="rect">
            <a:avLst/>
          </a:prstGeom>
          <a:noFill/>
        </p:spPr>
        <p:txBody>
          <a:bodyPr wrap="square">
            <a:spAutoFit/>
          </a:bodyPr>
          <a:lstStyle/>
          <a:p>
            <a:pPr marL="0" indent="0">
              <a:buNone/>
            </a:pPr>
            <a:r>
              <a:rPr lang="en-GB" sz="1800" dirty="0">
                <a:highlight>
                  <a:srgbClr val="FFFF00"/>
                </a:highlight>
              </a:rPr>
              <a:t>Bring this work to your first lesson in History in September.</a:t>
            </a:r>
          </a:p>
        </p:txBody>
      </p:sp>
      <p:pic>
        <p:nvPicPr>
          <p:cNvPr id="6" name="Picture 2" descr="Welcome: World History - Coach Holder's Classroom">
            <a:extLst>
              <a:ext uri="{FF2B5EF4-FFF2-40B4-BE49-F238E27FC236}">
                <a16:creationId xmlns:a16="http://schemas.microsoft.com/office/drawing/2014/main" id="{C4E1B244-1EFF-5B1D-2766-B2BDC23E5F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352" y="287122"/>
            <a:ext cx="4200952" cy="2211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2557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12156-59BE-BBA6-602D-C67FCA1DFEBD}"/>
              </a:ext>
            </a:extLst>
          </p:cNvPr>
          <p:cNvSpPr>
            <a:spLocks noGrp="1"/>
          </p:cNvSpPr>
          <p:nvPr>
            <p:ph type="title"/>
          </p:nvPr>
        </p:nvSpPr>
        <p:spPr/>
        <p:txBody>
          <a:bodyPr/>
          <a:lstStyle/>
          <a:p>
            <a:r>
              <a:rPr lang="en-GB" dirty="0"/>
              <a:t>Summer Tasks</a:t>
            </a:r>
          </a:p>
        </p:txBody>
      </p:sp>
      <p:sp>
        <p:nvSpPr>
          <p:cNvPr id="3" name="Content Placeholder 2">
            <a:extLst>
              <a:ext uri="{FF2B5EF4-FFF2-40B4-BE49-F238E27FC236}">
                <a16:creationId xmlns:a16="http://schemas.microsoft.com/office/drawing/2014/main" id="{03982A5A-6108-57D9-8902-C033E02F1C8C}"/>
              </a:ext>
            </a:extLst>
          </p:cNvPr>
          <p:cNvSpPr>
            <a:spLocks noGrp="1"/>
          </p:cNvSpPr>
          <p:nvPr>
            <p:ph idx="1"/>
          </p:nvPr>
        </p:nvSpPr>
        <p:spPr>
          <a:xfrm>
            <a:off x="1088136" y="1613465"/>
            <a:ext cx="9922764" cy="5065631"/>
          </a:xfrm>
        </p:spPr>
        <p:txBody>
          <a:bodyPr>
            <a:normAutofit/>
          </a:bodyPr>
          <a:lstStyle/>
          <a:p>
            <a:pPr marL="0" indent="0">
              <a:buNone/>
            </a:pPr>
            <a:r>
              <a:rPr lang="en-GB" sz="1600" b="1" dirty="0">
                <a:highlight>
                  <a:srgbClr val="FFFF00"/>
                </a:highlight>
              </a:rPr>
              <a:t>FOCUS: Consider the Impact of the Wars of the Roses on England by 1485 / What kind of King </a:t>
            </a:r>
            <a:r>
              <a:rPr lang="en-GB" sz="1600" b="1">
                <a:highlight>
                  <a:srgbClr val="FFFF00"/>
                </a:highlight>
              </a:rPr>
              <a:t>was Henry VI?</a:t>
            </a:r>
            <a:endParaRPr lang="en-GB" sz="1600" b="1" dirty="0">
              <a:highlight>
                <a:srgbClr val="FFFF00"/>
              </a:highlight>
            </a:endParaRPr>
          </a:p>
          <a:p>
            <a:pPr marL="0" indent="0">
              <a:buNone/>
            </a:pPr>
            <a:r>
              <a:rPr lang="en-GB" sz="1600" b="1" dirty="0">
                <a:highlight>
                  <a:srgbClr val="FFFF00"/>
                </a:highlight>
              </a:rPr>
              <a:t>TASKS</a:t>
            </a:r>
          </a:p>
          <a:p>
            <a:pPr marL="342900" indent="-342900">
              <a:buFont typeface="+mj-lt"/>
              <a:buAutoNum type="arabicPeriod"/>
            </a:pPr>
            <a:r>
              <a:rPr lang="en-GB" sz="1600" dirty="0"/>
              <a:t>Read pages 2-10 of the PDF document on England in 1485. Make notes / mind map under the following headings: </a:t>
            </a:r>
            <a:r>
              <a:rPr lang="en-GB" sz="1600" i="1" dirty="0"/>
              <a:t>The countryside, the economy and English Society / The catholic Church / Beginnings of change.</a:t>
            </a:r>
          </a:p>
          <a:p>
            <a:pPr marL="342900" indent="-342900">
              <a:buFont typeface="+mj-lt"/>
              <a:buAutoNum type="arabicPeriod"/>
            </a:pPr>
            <a:r>
              <a:rPr lang="en-GB" sz="1600" dirty="0"/>
              <a:t>Create a PowerPoint on the Wars of the Roses: causes, dates, battles, key people etc. A good starting point for research is: </a:t>
            </a:r>
            <a:r>
              <a:rPr lang="en-GB" sz="1600" dirty="0">
                <a:hlinkClick r:id="rId2"/>
              </a:rPr>
              <a:t>Wars of the Roses | Summary, History, Family Tree, &amp; Facts | Britannica</a:t>
            </a:r>
            <a:r>
              <a:rPr lang="en-GB" sz="1600" dirty="0"/>
              <a:t>. You could also watch: </a:t>
            </a:r>
            <a:r>
              <a:rPr lang="en-GB" sz="1600" dirty="0">
                <a:hlinkClick r:id="rId3"/>
              </a:rPr>
              <a:t>The Wars of the Roses 1455-1485 - English History - YouTube</a:t>
            </a:r>
            <a:endParaRPr lang="en-GB" sz="1600" dirty="0"/>
          </a:p>
          <a:p>
            <a:pPr marL="342900" indent="-342900">
              <a:buFont typeface="+mj-lt"/>
              <a:buAutoNum type="arabicPeriod"/>
            </a:pPr>
            <a:r>
              <a:rPr lang="en-GB" sz="1600" dirty="0"/>
              <a:t>Go to: </a:t>
            </a:r>
            <a:r>
              <a:rPr lang="en-GB" sz="1600" dirty="0">
                <a:hlinkClick r:id="rId4"/>
              </a:rPr>
              <a:t>Henry-VIs-Kingship-Historians-Verdicts.pdf (warsoftheroses.com)</a:t>
            </a:r>
            <a:r>
              <a:rPr lang="en-GB" sz="1600" dirty="0"/>
              <a:t>. </a:t>
            </a:r>
          </a:p>
          <a:p>
            <a:pPr marL="457200" lvl="1" indent="0">
              <a:buNone/>
            </a:pPr>
            <a:r>
              <a:rPr lang="en-GB" sz="1600" dirty="0"/>
              <a:t>As you read each of the extracts, think about the following questions: </a:t>
            </a:r>
          </a:p>
          <a:p>
            <a:pPr marL="457200" lvl="1" indent="0">
              <a:buNone/>
            </a:pPr>
            <a:r>
              <a:rPr lang="en-GB" sz="1600" dirty="0"/>
              <a:t>• Does the author have anything positive to say about Henry VI? Is it about his kingship or character, or does that dichotomy not exist? </a:t>
            </a:r>
          </a:p>
          <a:p>
            <a:pPr marL="457200" lvl="1" indent="0">
              <a:buNone/>
            </a:pPr>
            <a:r>
              <a:rPr lang="en-GB" sz="1600" dirty="0"/>
              <a:t>• How does the author explain the failures of Henry VI’s reign? </a:t>
            </a:r>
          </a:p>
          <a:p>
            <a:pPr marL="457200" lvl="1" indent="0">
              <a:buNone/>
            </a:pPr>
            <a:r>
              <a:rPr lang="en-GB" sz="1600" dirty="0"/>
              <a:t>• Is Henry active or passive? </a:t>
            </a:r>
          </a:p>
          <a:p>
            <a:pPr marL="457200" lvl="1" indent="0">
              <a:buNone/>
            </a:pPr>
            <a:r>
              <a:rPr lang="en-GB" sz="1600" dirty="0"/>
              <a:t>• Are the problems of his kingship the result of those around him? </a:t>
            </a:r>
          </a:p>
          <a:p>
            <a:pPr marL="457200" lvl="1" indent="0">
              <a:buNone/>
            </a:pPr>
            <a:r>
              <a:rPr lang="en-GB" sz="1600" dirty="0"/>
              <a:t>• What are the differences in these historians’ interpretations</a:t>
            </a:r>
            <a:r>
              <a:rPr lang="en-GB" sz="700" dirty="0"/>
              <a:t>.</a:t>
            </a:r>
          </a:p>
          <a:p>
            <a:pPr marL="457200" lvl="1" indent="0">
              <a:buNone/>
            </a:pPr>
            <a:endParaRPr lang="en-GB" sz="1200" dirty="0"/>
          </a:p>
          <a:p>
            <a:pPr marL="0" indent="0">
              <a:buNone/>
            </a:pPr>
            <a:r>
              <a:rPr lang="en-GB" sz="1600" dirty="0"/>
              <a:t>Bring this work to your first lesson in History in September.</a:t>
            </a:r>
          </a:p>
        </p:txBody>
      </p:sp>
      <p:sp>
        <p:nvSpPr>
          <p:cNvPr id="5" name="TextBox 4">
            <a:extLst>
              <a:ext uri="{FF2B5EF4-FFF2-40B4-BE49-F238E27FC236}">
                <a16:creationId xmlns:a16="http://schemas.microsoft.com/office/drawing/2014/main" id="{C52EEA9D-3044-601C-F78F-7B79462EE18D}"/>
              </a:ext>
            </a:extLst>
          </p:cNvPr>
          <p:cNvSpPr txBox="1"/>
          <p:nvPr/>
        </p:nvSpPr>
        <p:spPr>
          <a:xfrm>
            <a:off x="5936975" y="1090245"/>
            <a:ext cx="6096000" cy="523220"/>
          </a:xfrm>
          <a:prstGeom prst="rect">
            <a:avLst/>
          </a:prstGeom>
          <a:noFill/>
        </p:spPr>
        <p:txBody>
          <a:bodyPr wrap="square">
            <a:spAutoFit/>
          </a:bodyPr>
          <a:lstStyle/>
          <a:p>
            <a:r>
              <a:rPr lang="en-GB" sz="2800" b="1" dirty="0">
                <a:effectLst/>
                <a:latin typeface="Calibri" panose="020F0502020204030204" pitchFamily="34" charset="0"/>
                <a:ea typeface="Calibri" panose="020F0502020204030204" pitchFamily="34" charset="0"/>
                <a:cs typeface="Calibri" panose="020F0502020204030204" pitchFamily="34" charset="0"/>
              </a:rPr>
              <a:t>1C The Tudors: England 1485-1603</a:t>
            </a:r>
            <a:r>
              <a:rPr lang="en-GB" sz="2800" dirty="0">
                <a:effectLst/>
                <a:latin typeface="Calibri" panose="020F0502020204030204" pitchFamily="34" charset="0"/>
                <a:ea typeface="Calibri" panose="020F0502020204030204" pitchFamily="34" charset="0"/>
                <a:cs typeface="Calibri" panose="020F0502020204030204" pitchFamily="34" charset="0"/>
              </a:rPr>
              <a:t>, </a:t>
            </a:r>
            <a:endParaRPr lang="en-GB" sz="2800" dirty="0"/>
          </a:p>
        </p:txBody>
      </p:sp>
      <p:pic>
        <p:nvPicPr>
          <p:cNvPr id="6" name="Picture 5" descr="A picture containing symbol, circle, graphics&#10;&#10;Description automatically generated">
            <a:extLst>
              <a:ext uri="{FF2B5EF4-FFF2-40B4-BE49-F238E27FC236}">
                <a16:creationId xmlns:a16="http://schemas.microsoft.com/office/drawing/2014/main" id="{EAEAC911-205F-9949-EC62-83DD8DBFBC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3477" y="12309"/>
            <a:ext cx="929640" cy="929640"/>
          </a:xfrm>
          <a:prstGeom prst="rect">
            <a:avLst/>
          </a:prstGeom>
        </p:spPr>
      </p:pic>
    </p:spTree>
    <p:extLst>
      <p:ext uri="{BB962C8B-B14F-4D97-AF65-F5344CB8AC3E}">
        <p14:creationId xmlns:p14="http://schemas.microsoft.com/office/powerpoint/2010/main" val="2552857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12156-59BE-BBA6-602D-C67FCA1DFEBD}"/>
              </a:ext>
            </a:extLst>
          </p:cNvPr>
          <p:cNvSpPr>
            <a:spLocks noGrp="1"/>
          </p:cNvSpPr>
          <p:nvPr>
            <p:ph type="title"/>
          </p:nvPr>
        </p:nvSpPr>
        <p:spPr/>
        <p:txBody>
          <a:bodyPr/>
          <a:lstStyle/>
          <a:p>
            <a:r>
              <a:rPr lang="en-GB" dirty="0"/>
              <a:t>Summer Tasks</a:t>
            </a:r>
          </a:p>
        </p:txBody>
      </p:sp>
      <p:sp>
        <p:nvSpPr>
          <p:cNvPr id="5" name="TextBox 4">
            <a:extLst>
              <a:ext uri="{FF2B5EF4-FFF2-40B4-BE49-F238E27FC236}">
                <a16:creationId xmlns:a16="http://schemas.microsoft.com/office/drawing/2014/main" id="{C52EEA9D-3044-601C-F78F-7B79462EE18D}"/>
              </a:ext>
            </a:extLst>
          </p:cNvPr>
          <p:cNvSpPr txBox="1"/>
          <p:nvPr/>
        </p:nvSpPr>
        <p:spPr>
          <a:xfrm>
            <a:off x="5777948" y="783252"/>
            <a:ext cx="6096000" cy="954107"/>
          </a:xfrm>
          <a:prstGeom prst="rect">
            <a:avLst/>
          </a:prstGeom>
          <a:noFill/>
        </p:spPr>
        <p:txBody>
          <a:bodyPr wrap="square">
            <a:spAutoFit/>
          </a:bodyPr>
          <a:lstStyle/>
          <a:p>
            <a:r>
              <a:rPr lang="en-GB" sz="2800" b="1" dirty="0">
                <a:effectLst/>
                <a:latin typeface="Calibri" panose="020F0502020204030204" pitchFamily="34" charset="0"/>
                <a:ea typeface="Calibri" panose="020F0502020204030204" pitchFamily="34" charset="0"/>
                <a:cs typeface="Calibri" panose="020F0502020204030204" pitchFamily="34" charset="0"/>
              </a:rPr>
              <a:t>2Q The American Dream: reality and illusion, 1945-1980</a:t>
            </a:r>
            <a:endParaRPr lang="en-GB" sz="2800" dirty="0"/>
          </a:p>
        </p:txBody>
      </p:sp>
      <p:sp>
        <p:nvSpPr>
          <p:cNvPr id="4" name="TextBox 3">
            <a:extLst>
              <a:ext uri="{FF2B5EF4-FFF2-40B4-BE49-F238E27FC236}">
                <a16:creationId xmlns:a16="http://schemas.microsoft.com/office/drawing/2014/main" id="{23E05979-E0C0-D0E6-4DEB-6D808B8A8D85}"/>
              </a:ext>
            </a:extLst>
          </p:cNvPr>
          <p:cNvSpPr txBox="1"/>
          <p:nvPr/>
        </p:nvSpPr>
        <p:spPr>
          <a:xfrm>
            <a:off x="597207" y="2843787"/>
            <a:ext cx="10904621" cy="3108543"/>
          </a:xfrm>
          <a:prstGeom prst="rect">
            <a:avLst/>
          </a:prstGeom>
          <a:noFill/>
        </p:spPr>
        <p:txBody>
          <a:bodyPr wrap="square" rtlCol="0">
            <a:spAutoFit/>
          </a:bodyPr>
          <a:lstStyle/>
          <a:p>
            <a:r>
              <a:rPr lang="en-GB" sz="1600" b="1" dirty="0">
                <a:highlight>
                  <a:srgbClr val="FFFF00"/>
                </a:highlight>
              </a:rPr>
              <a:t>TASKS</a:t>
            </a:r>
          </a:p>
          <a:p>
            <a:r>
              <a:rPr lang="en-GB" sz="1600" dirty="0"/>
              <a:t>1. Read pages 58-64 of the PDF document on African Americans in North and South. Create a resource that breaks down the information into the following sections: </a:t>
            </a:r>
            <a:r>
              <a:rPr lang="en-GB" sz="1600" i="1" dirty="0"/>
              <a:t>The Emergence of the Civil Right Movement/Brown V Board/ SCLC/Political Party Policies/Response from state and federal </a:t>
            </a:r>
          </a:p>
          <a:p>
            <a:endParaRPr lang="en-GB" sz="1600" i="1" dirty="0"/>
          </a:p>
          <a:p>
            <a:r>
              <a:rPr lang="en-GB" sz="1600" dirty="0"/>
              <a:t>2. Create a diagram to show the progress of African Americans made towards civil rights during Eisenhower’s presidency. Indicate any areas where their progress was dependent on events in Truman’s presidency. </a:t>
            </a:r>
          </a:p>
          <a:p>
            <a:endParaRPr lang="en-GB" sz="1600" dirty="0"/>
          </a:p>
          <a:p>
            <a:r>
              <a:rPr lang="en-GB" sz="1600" dirty="0"/>
              <a:t>3. Read source 1 and 2 attached. Annotate the sources in detail to include the following: Read the source: Who wrote it? What kind of source is it? When was it written? What arguments are being presented? What is the tone?  </a:t>
            </a:r>
          </a:p>
          <a:p>
            <a:r>
              <a:rPr lang="en-GB" sz="1600" dirty="0">
                <a:hlinkClick r:id="rId2"/>
              </a:rPr>
              <a:t>https://youtu.be/b7kX9l664Wg</a:t>
            </a:r>
            <a:r>
              <a:rPr lang="en-GB" sz="1600" dirty="0"/>
              <a:t> link to help you!</a:t>
            </a:r>
          </a:p>
          <a:p>
            <a:r>
              <a:rPr lang="en-GB" sz="1600" dirty="0"/>
              <a:t>Bring this work to your first lesson in History in September </a:t>
            </a:r>
          </a:p>
        </p:txBody>
      </p:sp>
      <p:sp>
        <p:nvSpPr>
          <p:cNvPr id="6" name="TextBox 5">
            <a:extLst>
              <a:ext uri="{FF2B5EF4-FFF2-40B4-BE49-F238E27FC236}">
                <a16:creationId xmlns:a16="http://schemas.microsoft.com/office/drawing/2014/main" id="{B6839BB3-1FD5-9C13-7BB0-3634AF512832}"/>
              </a:ext>
            </a:extLst>
          </p:cNvPr>
          <p:cNvSpPr txBox="1"/>
          <p:nvPr/>
        </p:nvSpPr>
        <p:spPr>
          <a:xfrm>
            <a:off x="678178" y="2152465"/>
            <a:ext cx="11178540" cy="461665"/>
          </a:xfrm>
          <a:prstGeom prst="rect">
            <a:avLst/>
          </a:prstGeom>
          <a:noFill/>
        </p:spPr>
        <p:txBody>
          <a:bodyPr wrap="square" rtlCol="0">
            <a:spAutoFit/>
          </a:bodyPr>
          <a:lstStyle/>
          <a:p>
            <a:r>
              <a:rPr lang="en-GB" sz="2400" b="1" dirty="0">
                <a:highlight>
                  <a:srgbClr val="FFFF00"/>
                </a:highlight>
              </a:rPr>
              <a:t>FOCUS: African Americans in the North and South </a:t>
            </a:r>
          </a:p>
        </p:txBody>
      </p:sp>
      <p:pic>
        <p:nvPicPr>
          <p:cNvPr id="3" name="Picture 2" descr="A picture containing symbol, circle, graphics&#10;&#10;Description automatically generated">
            <a:extLst>
              <a:ext uri="{FF2B5EF4-FFF2-40B4-BE49-F238E27FC236}">
                <a16:creationId xmlns:a16="http://schemas.microsoft.com/office/drawing/2014/main" id="{D97A9ED7-8060-703D-D067-F7F03FC1C7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3477" y="12309"/>
            <a:ext cx="929640" cy="929640"/>
          </a:xfrm>
          <a:prstGeom prst="rect">
            <a:avLst/>
          </a:prstGeom>
        </p:spPr>
      </p:pic>
    </p:spTree>
    <p:extLst>
      <p:ext uri="{BB962C8B-B14F-4D97-AF65-F5344CB8AC3E}">
        <p14:creationId xmlns:p14="http://schemas.microsoft.com/office/powerpoint/2010/main" val="595831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CF927-A496-B1C5-BA44-2880241D4CAA}"/>
              </a:ext>
            </a:extLst>
          </p:cNvPr>
          <p:cNvSpPr>
            <a:spLocks noGrp="1"/>
          </p:cNvSpPr>
          <p:nvPr>
            <p:ph type="title"/>
          </p:nvPr>
        </p:nvSpPr>
        <p:spPr>
          <a:xfrm>
            <a:off x="838200" y="343315"/>
            <a:ext cx="10515600" cy="1325563"/>
          </a:xfrm>
        </p:spPr>
        <p:txBody>
          <a:bodyPr/>
          <a:lstStyle/>
          <a:p>
            <a:r>
              <a:rPr lang="en-GB" dirty="0"/>
              <a:t>Source 1</a:t>
            </a:r>
          </a:p>
        </p:txBody>
      </p:sp>
      <p:sp>
        <p:nvSpPr>
          <p:cNvPr id="3" name="Content Placeholder 2">
            <a:extLst>
              <a:ext uri="{FF2B5EF4-FFF2-40B4-BE49-F238E27FC236}">
                <a16:creationId xmlns:a16="http://schemas.microsoft.com/office/drawing/2014/main" id="{358A65F8-A9B1-36BB-058D-00A9E5FF7F6D}"/>
              </a:ext>
            </a:extLst>
          </p:cNvPr>
          <p:cNvSpPr>
            <a:spLocks noGrp="1"/>
          </p:cNvSpPr>
          <p:nvPr>
            <p:ph idx="1"/>
          </p:nvPr>
        </p:nvSpPr>
        <p:spPr>
          <a:xfrm>
            <a:off x="838200" y="1540880"/>
            <a:ext cx="10515600" cy="4973805"/>
          </a:xfrm>
        </p:spPr>
        <p:txBody>
          <a:bodyPr>
            <a:normAutofit lnSpcReduction="10000"/>
          </a:bodyPr>
          <a:lstStyle/>
          <a:p>
            <a:pPr marL="0" indent="0">
              <a:buNone/>
            </a:pPr>
            <a:r>
              <a:rPr lang="en-GB" sz="2200" dirty="0"/>
              <a:t>Extract from Executive Order 9981, 26 July 1948, in which Truman declared the abolition </a:t>
            </a:r>
            <a:r>
              <a:rPr lang="en-GB" sz="2200" b="1" i="1" dirty="0"/>
              <a:t>de jure </a:t>
            </a:r>
            <a:r>
              <a:rPr lang="en-GB" sz="2200" dirty="0"/>
              <a:t>of the practice of segregation in the US armed forces:</a:t>
            </a:r>
          </a:p>
          <a:p>
            <a:pPr marL="0" indent="0">
              <a:buNone/>
            </a:pPr>
            <a:endParaRPr lang="en-GB" sz="2200" i="1" dirty="0"/>
          </a:p>
          <a:p>
            <a:pPr marL="0" indent="0">
              <a:buNone/>
            </a:pPr>
            <a:r>
              <a:rPr lang="en-GB" sz="2200" dirty="0"/>
              <a:t>By virtue of the authority vested in me as President of the United States, by the Constitution and the statues of the United States, and as Commander in Chief of the armed services, it is hereby ordered as follows: </a:t>
            </a:r>
          </a:p>
          <a:p>
            <a:pPr marL="514350" indent="-514350">
              <a:buAutoNum type="arabicPeriod"/>
            </a:pPr>
            <a:r>
              <a:rPr lang="en-GB" sz="2200" dirty="0"/>
              <a:t>It is hereby declared to be the policy of the president that there shall be equality of treatment and opportunity for all personals in the armed services without regard to race, </a:t>
            </a:r>
            <a:r>
              <a:rPr lang="en-GB" sz="2200" dirty="0" err="1"/>
              <a:t>color</a:t>
            </a:r>
            <a:r>
              <a:rPr lang="en-GB" sz="2200" dirty="0"/>
              <a:t>, religion, or national origin. This policy shall be put into effect as rapidly as possible, having due regard to the time required to effectuate any necessary changes without impairing efficiency or morale. </a:t>
            </a:r>
          </a:p>
          <a:p>
            <a:pPr marL="514350" indent="-514350">
              <a:buAutoNum type="arabicPeriod"/>
            </a:pPr>
            <a:r>
              <a:rPr lang="en-GB" sz="2200" dirty="0"/>
              <a:t>There shall be created in the National Military Establishment an advisory committee to be known as the President’s Committee on Equality of Treatment and Opportunity in the Armed Services, which shall be composed of seven members to be designated by the president</a:t>
            </a:r>
            <a:r>
              <a:rPr lang="en-GB" sz="2000" dirty="0"/>
              <a:t>. </a:t>
            </a:r>
          </a:p>
          <a:p>
            <a:pPr marL="0" indent="0">
              <a:buNone/>
            </a:pPr>
            <a:endParaRPr lang="en-GB" dirty="0"/>
          </a:p>
        </p:txBody>
      </p:sp>
    </p:spTree>
    <p:extLst>
      <p:ext uri="{BB962C8B-B14F-4D97-AF65-F5344CB8AC3E}">
        <p14:creationId xmlns:p14="http://schemas.microsoft.com/office/powerpoint/2010/main" val="63600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CF927-A496-B1C5-BA44-2880241D4CAA}"/>
              </a:ext>
            </a:extLst>
          </p:cNvPr>
          <p:cNvSpPr>
            <a:spLocks noGrp="1"/>
          </p:cNvSpPr>
          <p:nvPr>
            <p:ph type="title"/>
          </p:nvPr>
        </p:nvSpPr>
        <p:spPr>
          <a:xfrm>
            <a:off x="838200" y="244734"/>
            <a:ext cx="10515600" cy="1325563"/>
          </a:xfrm>
        </p:spPr>
        <p:txBody>
          <a:bodyPr/>
          <a:lstStyle/>
          <a:p>
            <a:r>
              <a:rPr lang="en-GB" dirty="0"/>
              <a:t>Source 2</a:t>
            </a:r>
          </a:p>
        </p:txBody>
      </p:sp>
      <p:sp>
        <p:nvSpPr>
          <p:cNvPr id="3" name="Content Placeholder 2">
            <a:extLst>
              <a:ext uri="{FF2B5EF4-FFF2-40B4-BE49-F238E27FC236}">
                <a16:creationId xmlns:a16="http://schemas.microsoft.com/office/drawing/2014/main" id="{358A65F8-A9B1-36BB-058D-00A9E5FF7F6D}"/>
              </a:ext>
            </a:extLst>
          </p:cNvPr>
          <p:cNvSpPr>
            <a:spLocks noGrp="1"/>
          </p:cNvSpPr>
          <p:nvPr>
            <p:ph idx="1"/>
          </p:nvPr>
        </p:nvSpPr>
        <p:spPr>
          <a:xfrm>
            <a:off x="838200" y="1639461"/>
            <a:ext cx="10515600" cy="4973805"/>
          </a:xfrm>
        </p:spPr>
        <p:txBody>
          <a:bodyPr>
            <a:normAutofit fontScale="92500"/>
          </a:bodyPr>
          <a:lstStyle/>
          <a:p>
            <a:pPr marL="0" indent="0">
              <a:buNone/>
            </a:pPr>
            <a:r>
              <a:rPr lang="en-GB" dirty="0"/>
              <a:t>Taken from </a:t>
            </a:r>
            <a:r>
              <a:rPr lang="en-GB" i="1" dirty="0"/>
              <a:t>The Autobiography of Malcom X. </a:t>
            </a:r>
            <a:r>
              <a:rPr lang="en-GB" dirty="0"/>
              <a:t>Co-authored with the Journalist Alex Haley and published in 1965, it recounts Malcolm’s life from his time as a hustler to his conversation to Islam. </a:t>
            </a:r>
          </a:p>
          <a:p>
            <a:pPr marL="0" indent="0">
              <a:buNone/>
            </a:pPr>
            <a:r>
              <a:rPr lang="en-GB" dirty="0"/>
              <a:t>I was astounded to find in the nation’s capital, just a few blocks from Capitol Hill, thousands of Negroes living worse than any I’d ever seen in the poorest sections of Roxbury (the area of Boston where Malcolm X lived); in dirt-floor shacks along unspeakably filthy lanes with names like Pig Alley and Goat Alley. I had seen a lot, but never such a dense concentration of stumblebums, pushers, hookers, public crap-shooters, even little kids running around at midnight begging for pennies, half naked and barefooted. Some of the railroad cooks and waiters had told me to be very careful, because muggings, knifings and robberies went on every night among these Negroes (…) just a few blocks from the White House.</a:t>
            </a:r>
          </a:p>
        </p:txBody>
      </p:sp>
    </p:spTree>
    <p:extLst>
      <p:ext uri="{BB962C8B-B14F-4D97-AF65-F5344CB8AC3E}">
        <p14:creationId xmlns:p14="http://schemas.microsoft.com/office/powerpoint/2010/main" val="14302069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810</Words>
  <Application>Microsoft Office PowerPoint</Application>
  <PresentationFormat>Widescreen</PresentationFormat>
  <Paragraphs>38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A-Level History</vt:lpstr>
      <vt:lpstr>Summer Tasks</vt:lpstr>
      <vt:lpstr>Summer Tasks</vt:lpstr>
      <vt:lpstr>Source 1</vt:lpstr>
      <vt:lpstr>Source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A-Level History</dc:title>
  <dc:creator>Elisabeth Page</dc:creator>
  <cp:lastModifiedBy>Megan Innes</cp:lastModifiedBy>
  <cp:revision>2</cp:revision>
  <dcterms:created xsi:type="dcterms:W3CDTF">2023-07-04T07:48:46Z</dcterms:created>
  <dcterms:modified xsi:type="dcterms:W3CDTF">2025-06-23T10:33:01Z</dcterms:modified>
</cp:coreProperties>
</file>