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1" r:id="rId3"/>
    <p:sldId id="262" r:id="rId4"/>
    <p:sldId id="264" r:id="rId5"/>
    <p:sldId id="260" r:id="rId6"/>
    <p:sldId id="263" r:id="rId7"/>
    <p:sldId id="258" r:id="rId8"/>
    <p:sldId id="265" r:id="rId9"/>
    <p:sldId id="266" r:id="rId10"/>
    <p:sldId id="267"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EB68EB-4AD5-434A-8988-78DD731B4E1A}" v="12" dt="2020-12-08T11:23:40.6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112" d="100"/>
          <a:sy n="112" d="100"/>
        </p:scale>
        <p:origin x="26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egan Innes" userId="f1aa35de-211c-4f35-9ff5-596ee521be97" providerId="ADAL" clId="{51EB68EB-4AD5-434A-8988-78DD731B4E1A}"/>
    <pc:docChg chg="undo custSel modSld">
      <pc:chgData name="Megan Innes" userId="f1aa35de-211c-4f35-9ff5-596ee521be97" providerId="ADAL" clId="{51EB68EB-4AD5-434A-8988-78DD731B4E1A}" dt="2020-12-08T11:23:49.354" v="67" actId="20577"/>
      <pc:docMkLst>
        <pc:docMk/>
      </pc:docMkLst>
      <pc:sldChg chg="modSp mod">
        <pc:chgData name="Megan Innes" userId="f1aa35de-211c-4f35-9ff5-596ee521be97" providerId="ADAL" clId="{51EB68EB-4AD5-434A-8988-78DD731B4E1A}" dt="2020-12-08T11:21:43.516" v="41" actId="1076"/>
        <pc:sldMkLst>
          <pc:docMk/>
          <pc:sldMk cId="4259395353" sldId="258"/>
        </pc:sldMkLst>
        <pc:spChg chg="mod">
          <ac:chgData name="Megan Innes" userId="f1aa35de-211c-4f35-9ff5-596ee521be97" providerId="ADAL" clId="{51EB68EB-4AD5-434A-8988-78DD731B4E1A}" dt="2020-12-08T11:21:16.695" v="34" actId="20577"/>
          <ac:spMkLst>
            <pc:docMk/>
            <pc:sldMk cId="4259395353" sldId="258"/>
            <ac:spMk id="2" creationId="{00000000-0000-0000-0000-000000000000}"/>
          </ac:spMkLst>
        </pc:spChg>
        <pc:spChg chg="mod">
          <ac:chgData name="Megan Innes" userId="f1aa35de-211c-4f35-9ff5-596ee521be97" providerId="ADAL" clId="{51EB68EB-4AD5-434A-8988-78DD731B4E1A}" dt="2020-12-08T11:21:43.516" v="41" actId="1076"/>
          <ac:spMkLst>
            <pc:docMk/>
            <pc:sldMk cId="4259395353" sldId="258"/>
            <ac:spMk id="8" creationId="{00000000-0000-0000-0000-000000000000}"/>
          </ac:spMkLst>
        </pc:spChg>
        <pc:spChg chg="mod">
          <ac:chgData name="Megan Innes" userId="f1aa35de-211c-4f35-9ff5-596ee521be97" providerId="ADAL" clId="{51EB68EB-4AD5-434A-8988-78DD731B4E1A}" dt="2020-12-08T11:21:20.042" v="35" actId="2711"/>
          <ac:spMkLst>
            <pc:docMk/>
            <pc:sldMk cId="4259395353" sldId="258"/>
            <ac:spMk id="9" creationId="{00000000-0000-0000-0000-000000000000}"/>
          </ac:spMkLst>
        </pc:spChg>
      </pc:sldChg>
      <pc:sldChg chg="modSp mod">
        <pc:chgData name="Megan Innes" userId="f1aa35de-211c-4f35-9ff5-596ee521be97" providerId="ADAL" clId="{51EB68EB-4AD5-434A-8988-78DD731B4E1A}" dt="2020-12-08T11:20:24.155" v="22" actId="2711"/>
        <pc:sldMkLst>
          <pc:docMk/>
          <pc:sldMk cId="558924925" sldId="260"/>
        </pc:sldMkLst>
        <pc:spChg chg="mod">
          <ac:chgData name="Megan Innes" userId="f1aa35de-211c-4f35-9ff5-596ee521be97" providerId="ADAL" clId="{51EB68EB-4AD5-434A-8988-78DD731B4E1A}" dt="2020-12-08T11:20:15.048" v="20" actId="20577"/>
          <ac:spMkLst>
            <pc:docMk/>
            <pc:sldMk cId="558924925" sldId="260"/>
            <ac:spMk id="2" creationId="{00000000-0000-0000-0000-000000000000}"/>
          </ac:spMkLst>
        </pc:spChg>
        <pc:spChg chg="mod">
          <ac:chgData name="Megan Innes" userId="f1aa35de-211c-4f35-9ff5-596ee521be97" providerId="ADAL" clId="{51EB68EB-4AD5-434A-8988-78DD731B4E1A}" dt="2020-12-08T11:20:24.155" v="22" actId="2711"/>
          <ac:spMkLst>
            <pc:docMk/>
            <pc:sldMk cId="558924925" sldId="260"/>
            <ac:spMk id="5" creationId="{00000000-0000-0000-0000-000000000000}"/>
          </ac:spMkLst>
        </pc:spChg>
        <pc:graphicFrameChg chg="modGraphic">
          <ac:chgData name="Megan Innes" userId="f1aa35de-211c-4f35-9ff5-596ee521be97" providerId="ADAL" clId="{51EB68EB-4AD5-434A-8988-78DD731B4E1A}" dt="2020-12-08T11:20:19.961" v="21" actId="2711"/>
          <ac:graphicFrameMkLst>
            <pc:docMk/>
            <pc:sldMk cId="558924925" sldId="260"/>
            <ac:graphicFrameMk id="4" creationId="{00000000-0000-0000-0000-000000000000}"/>
          </ac:graphicFrameMkLst>
        </pc:graphicFrameChg>
      </pc:sldChg>
      <pc:sldChg chg="modSp mod">
        <pc:chgData name="Megan Innes" userId="f1aa35de-211c-4f35-9ff5-596ee521be97" providerId="ADAL" clId="{51EB68EB-4AD5-434A-8988-78DD731B4E1A}" dt="2020-12-08T11:19:29.047" v="7" actId="2711"/>
        <pc:sldMkLst>
          <pc:docMk/>
          <pc:sldMk cId="1248927209" sldId="262"/>
        </pc:sldMkLst>
        <pc:spChg chg="mod">
          <ac:chgData name="Megan Innes" userId="f1aa35de-211c-4f35-9ff5-596ee521be97" providerId="ADAL" clId="{51EB68EB-4AD5-434A-8988-78DD731B4E1A}" dt="2020-12-08T11:18:56.743" v="3" actId="20577"/>
          <ac:spMkLst>
            <pc:docMk/>
            <pc:sldMk cId="1248927209" sldId="262"/>
            <ac:spMk id="2" creationId="{00000000-0000-0000-0000-000000000000}"/>
          </ac:spMkLst>
        </pc:spChg>
        <pc:spChg chg="mod">
          <ac:chgData name="Megan Innes" userId="f1aa35de-211c-4f35-9ff5-596ee521be97" providerId="ADAL" clId="{51EB68EB-4AD5-434A-8988-78DD731B4E1A}" dt="2020-12-08T11:19:29.047" v="7" actId="2711"/>
          <ac:spMkLst>
            <pc:docMk/>
            <pc:sldMk cId="1248927209" sldId="262"/>
            <ac:spMk id="8" creationId="{00000000-0000-0000-0000-000000000000}"/>
          </ac:spMkLst>
        </pc:spChg>
        <pc:spChg chg="mod">
          <ac:chgData name="Megan Innes" userId="f1aa35de-211c-4f35-9ff5-596ee521be97" providerId="ADAL" clId="{51EB68EB-4AD5-434A-8988-78DD731B4E1A}" dt="2020-12-08T11:19:14.750" v="5" actId="2711"/>
          <ac:spMkLst>
            <pc:docMk/>
            <pc:sldMk cId="1248927209" sldId="262"/>
            <ac:spMk id="10" creationId="{59E0977F-75A7-4D54-B1E0-E25E7714FDB1}"/>
          </ac:spMkLst>
        </pc:spChg>
      </pc:sldChg>
      <pc:sldChg chg="modSp mod">
        <pc:chgData name="Megan Innes" userId="f1aa35de-211c-4f35-9ff5-596ee521be97" providerId="ADAL" clId="{51EB68EB-4AD5-434A-8988-78DD731B4E1A}" dt="2020-12-08T11:20:46.558" v="29" actId="403"/>
        <pc:sldMkLst>
          <pc:docMk/>
          <pc:sldMk cId="3743643757" sldId="263"/>
        </pc:sldMkLst>
        <pc:spChg chg="mod">
          <ac:chgData name="Megan Innes" userId="f1aa35de-211c-4f35-9ff5-596ee521be97" providerId="ADAL" clId="{51EB68EB-4AD5-434A-8988-78DD731B4E1A}" dt="2020-12-08T11:20:46.558" v="29" actId="403"/>
          <ac:spMkLst>
            <pc:docMk/>
            <pc:sldMk cId="3743643757" sldId="263"/>
            <ac:spMk id="21" creationId="{29B8A60C-B4CA-41EC-84E7-C40C23720D99}"/>
          </ac:spMkLst>
        </pc:spChg>
      </pc:sldChg>
      <pc:sldChg chg="modSp mod">
        <pc:chgData name="Megan Innes" userId="f1aa35de-211c-4f35-9ff5-596ee521be97" providerId="ADAL" clId="{51EB68EB-4AD5-434A-8988-78DD731B4E1A}" dt="2020-12-08T11:19:59.835" v="16" actId="1076"/>
        <pc:sldMkLst>
          <pc:docMk/>
          <pc:sldMk cId="3670774006" sldId="264"/>
        </pc:sldMkLst>
        <pc:spChg chg="mod">
          <ac:chgData name="Megan Innes" userId="f1aa35de-211c-4f35-9ff5-596ee521be97" providerId="ADAL" clId="{51EB68EB-4AD5-434A-8988-78DD731B4E1A}" dt="2020-12-08T11:19:59.835" v="16" actId="1076"/>
          <ac:spMkLst>
            <pc:docMk/>
            <pc:sldMk cId="3670774006" sldId="264"/>
            <ac:spMk id="21" creationId="{7B47E5D7-94E1-4D94-AB1C-1B9F8BE5EAF3}"/>
          </ac:spMkLst>
        </pc:spChg>
      </pc:sldChg>
      <pc:sldChg chg="modSp mod">
        <pc:chgData name="Megan Innes" userId="f1aa35de-211c-4f35-9ff5-596ee521be97" providerId="ADAL" clId="{51EB68EB-4AD5-434A-8988-78DD731B4E1A}" dt="2020-12-08T11:22:44.180" v="55" actId="1076"/>
        <pc:sldMkLst>
          <pc:docMk/>
          <pc:sldMk cId="583754322" sldId="265"/>
        </pc:sldMkLst>
        <pc:spChg chg="mod">
          <ac:chgData name="Megan Innes" userId="f1aa35de-211c-4f35-9ff5-596ee521be97" providerId="ADAL" clId="{51EB68EB-4AD5-434A-8988-78DD731B4E1A}" dt="2020-12-08T11:21:58.152" v="47" actId="20577"/>
          <ac:spMkLst>
            <pc:docMk/>
            <pc:sldMk cId="583754322" sldId="265"/>
            <ac:spMk id="2" creationId="{00000000-0000-0000-0000-000000000000}"/>
          </ac:spMkLst>
        </pc:spChg>
        <pc:spChg chg="mod">
          <ac:chgData name="Megan Innes" userId="f1aa35de-211c-4f35-9ff5-596ee521be97" providerId="ADAL" clId="{51EB68EB-4AD5-434A-8988-78DD731B4E1A}" dt="2020-12-08T11:22:44.180" v="55" actId="1076"/>
          <ac:spMkLst>
            <pc:docMk/>
            <pc:sldMk cId="583754322" sldId="265"/>
            <ac:spMk id="5" creationId="{00000000-0000-0000-0000-000000000000}"/>
          </ac:spMkLst>
        </pc:spChg>
        <pc:graphicFrameChg chg="mod modGraphic">
          <ac:chgData name="Megan Innes" userId="f1aa35de-211c-4f35-9ff5-596ee521be97" providerId="ADAL" clId="{51EB68EB-4AD5-434A-8988-78DD731B4E1A}" dt="2020-12-08T11:22:39.958" v="54" actId="404"/>
          <ac:graphicFrameMkLst>
            <pc:docMk/>
            <pc:sldMk cId="583754322" sldId="265"/>
            <ac:graphicFrameMk id="4" creationId="{00000000-0000-0000-0000-000000000000}"/>
          </ac:graphicFrameMkLst>
        </pc:graphicFrameChg>
      </pc:sldChg>
      <pc:sldChg chg="modSp mod">
        <pc:chgData name="Megan Innes" userId="f1aa35de-211c-4f35-9ff5-596ee521be97" providerId="ADAL" clId="{51EB68EB-4AD5-434A-8988-78DD731B4E1A}" dt="2020-12-08T11:23:31.355" v="62" actId="2711"/>
        <pc:sldMkLst>
          <pc:docMk/>
          <pc:sldMk cId="3343161002" sldId="266"/>
        </pc:sldMkLst>
        <pc:spChg chg="mod">
          <ac:chgData name="Megan Innes" userId="f1aa35de-211c-4f35-9ff5-596ee521be97" providerId="ADAL" clId="{51EB68EB-4AD5-434A-8988-78DD731B4E1A}" dt="2020-12-08T11:23:23.455" v="61" actId="2711"/>
          <ac:spMkLst>
            <pc:docMk/>
            <pc:sldMk cId="3343161002" sldId="266"/>
            <ac:spMk id="3" creationId="{23173E29-501F-47CA-876E-CC18A6E85C24}"/>
          </ac:spMkLst>
        </pc:spChg>
        <pc:spChg chg="mod">
          <ac:chgData name="Megan Innes" userId="f1aa35de-211c-4f35-9ff5-596ee521be97" providerId="ADAL" clId="{51EB68EB-4AD5-434A-8988-78DD731B4E1A}" dt="2020-12-08T11:23:17.387" v="60" actId="20577"/>
          <ac:spMkLst>
            <pc:docMk/>
            <pc:sldMk cId="3343161002" sldId="266"/>
            <ac:spMk id="4" creationId="{192F9938-B02C-4130-B515-BD7F5C008D60}"/>
          </ac:spMkLst>
        </pc:spChg>
        <pc:spChg chg="mod">
          <ac:chgData name="Megan Innes" userId="f1aa35de-211c-4f35-9ff5-596ee521be97" providerId="ADAL" clId="{51EB68EB-4AD5-434A-8988-78DD731B4E1A}" dt="2020-12-08T11:23:31.355" v="62" actId="2711"/>
          <ac:spMkLst>
            <pc:docMk/>
            <pc:sldMk cId="3343161002" sldId="266"/>
            <ac:spMk id="8" creationId="{4DD87DD3-ED25-444A-A13C-61C524186F8B}"/>
          </ac:spMkLst>
        </pc:spChg>
      </pc:sldChg>
      <pc:sldChg chg="modSp mod">
        <pc:chgData name="Megan Innes" userId="f1aa35de-211c-4f35-9ff5-596ee521be97" providerId="ADAL" clId="{51EB68EB-4AD5-434A-8988-78DD731B4E1A}" dt="2020-12-08T11:23:49.354" v="67" actId="20577"/>
        <pc:sldMkLst>
          <pc:docMk/>
          <pc:sldMk cId="1942465197" sldId="267"/>
        </pc:sldMkLst>
        <pc:spChg chg="mod">
          <ac:chgData name="Megan Innes" userId="f1aa35de-211c-4f35-9ff5-596ee521be97" providerId="ADAL" clId="{51EB68EB-4AD5-434A-8988-78DD731B4E1A}" dt="2020-12-08T11:23:40.647" v="64"/>
          <ac:spMkLst>
            <pc:docMk/>
            <pc:sldMk cId="1942465197" sldId="267"/>
            <ac:spMk id="2" creationId="{E22F478D-BAEB-4F4F-B9CB-BADCFB1A389B}"/>
          </ac:spMkLst>
        </pc:spChg>
        <pc:spChg chg="mod">
          <ac:chgData name="Megan Innes" userId="f1aa35de-211c-4f35-9ff5-596ee521be97" providerId="ADAL" clId="{51EB68EB-4AD5-434A-8988-78DD731B4E1A}" dt="2020-12-08T11:23:49.354" v="67" actId="20577"/>
          <ac:spMkLst>
            <pc:docMk/>
            <pc:sldMk cId="1942465197" sldId="267"/>
            <ac:spMk id="3" creationId="{2E2C44C3-0C3B-4674-9575-85EE4FCF7ED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88F3BD4C-666D-46ED-9E50-967403EED8D9}" type="datetimeFigureOut">
              <a:rPr lang="en-GB" smtClean="0"/>
              <a:t>08/12/2020</a:t>
            </a:fld>
            <a:endParaRPr lang="en-GB"/>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GB"/>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414C3C8-B4BC-4D3B-BF8C-F01C28384F07}" type="slidenum">
              <a:rPr lang="en-GB" smtClean="0"/>
              <a:t>‹#›</a:t>
            </a:fld>
            <a:endParaRPr lang="en-GB"/>
          </a:p>
        </p:txBody>
      </p:sp>
    </p:spTree>
    <p:extLst>
      <p:ext uri="{BB962C8B-B14F-4D97-AF65-F5344CB8AC3E}">
        <p14:creationId xmlns:p14="http://schemas.microsoft.com/office/powerpoint/2010/main" val="8568069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F3BD4C-666D-46ED-9E50-967403EED8D9}" type="datetimeFigureOut">
              <a:rPr lang="en-GB" smtClean="0"/>
              <a:t>08/12/2020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558300" y="5956137"/>
            <a:ext cx="1052508" cy="365125"/>
          </a:xfrm>
        </p:spPr>
        <p:txBody>
          <a:bodyPr/>
          <a:lstStyle/>
          <a:p>
            <a:fld id="{D414C3C8-B4BC-4D3B-BF8C-F01C28384F07}" type="slidenum">
              <a:rPr lang="en-GB" smtClean="0"/>
              <a:t>‹#›</a:t>
            </a:fld>
            <a:endParaRPr lang="en-GB"/>
          </a:p>
        </p:txBody>
      </p:sp>
    </p:spTree>
    <p:extLst>
      <p:ext uri="{BB962C8B-B14F-4D97-AF65-F5344CB8AC3E}">
        <p14:creationId xmlns:p14="http://schemas.microsoft.com/office/powerpoint/2010/main" val="33436649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88F3BD4C-666D-46ED-9E50-967403EED8D9}" type="datetimeFigureOut">
              <a:rPr lang="en-GB" smtClean="0"/>
              <a:t>08/12/2020</a:t>
            </a:fld>
            <a:endParaRPr lang="en-GB"/>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414C3C8-B4BC-4D3B-BF8C-F01C28384F07}" type="slidenum">
              <a:rPr lang="en-GB" smtClean="0"/>
              <a:t>‹#›</a:t>
            </a:fld>
            <a:endParaRPr lang="en-GB"/>
          </a:p>
        </p:txBody>
      </p:sp>
    </p:spTree>
    <p:extLst>
      <p:ext uri="{BB962C8B-B14F-4D97-AF65-F5344CB8AC3E}">
        <p14:creationId xmlns:p14="http://schemas.microsoft.com/office/powerpoint/2010/main" val="14633414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8F3BD4C-666D-46ED-9E50-967403EED8D9}" type="datetimeFigureOut">
              <a:rPr lang="en-GB" smtClean="0"/>
              <a:t>08/12/2020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14C3C8-B4BC-4D3B-BF8C-F01C28384F07}" type="slidenum">
              <a:rPr lang="en-GB" smtClean="0"/>
              <a:t>‹#›</a:t>
            </a:fld>
            <a:endParaRPr lang="en-GB"/>
          </a:p>
        </p:txBody>
      </p:sp>
    </p:spTree>
    <p:extLst>
      <p:ext uri="{BB962C8B-B14F-4D97-AF65-F5344CB8AC3E}">
        <p14:creationId xmlns:p14="http://schemas.microsoft.com/office/powerpoint/2010/main" val="364189320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8F3BD4C-666D-46ED-9E50-967403EED8D9}" type="datetimeFigureOut">
              <a:rPr lang="en-GB" smtClean="0"/>
              <a:t>08/12/2020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D414C3C8-B4BC-4D3B-BF8C-F01C28384F07}" type="slidenum">
              <a:rPr lang="en-GB" smtClean="0"/>
              <a:t>‹#›</a:t>
            </a:fld>
            <a:endParaRPr lang="en-GB"/>
          </a:p>
        </p:txBody>
      </p:sp>
    </p:spTree>
    <p:extLst>
      <p:ext uri="{BB962C8B-B14F-4D97-AF65-F5344CB8AC3E}">
        <p14:creationId xmlns:p14="http://schemas.microsoft.com/office/powerpoint/2010/main" val="30170123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8F3BD4C-666D-46ED-9E50-967403EED8D9}" type="datetimeFigureOut">
              <a:rPr lang="en-GB" smtClean="0"/>
              <a:t>08/12/2020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D414C3C8-B4BC-4D3B-BF8C-F01C28384F07}" type="slidenum">
              <a:rPr lang="en-GB" smtClean="0"/>
              <a:t>‹#›</a:t>
            </a:fld>
            <a:endParaRPr lang="en-GB"/>
          </a:p>
        </p:txBody>
      </p:sp>
    </p:spTree>
    <p:extLst>
      <p:ext uri="{BB962C8B-B14F-4D97-AF65-F5344CB8AC3E}">
        <p14:creationId xmlns:p14="http://schemas.microsoft.com/office/powerpoint/2010/main" val="349594029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8F3BD4C-666D-46ED-9E50-967403EED8D9}" type="datetimeFigureOut">
              <a:rPr lang="en-GB" smtClean="0"/>
              <a:t>08/12/2020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D414C3C8-B4BC-4D3B-BF8C-F01C28384F07}" type="slidenum">
              <a:rPr lang="en-GB" smtClean="0"/>
              <a:t>‹#›</a:t>
            </a:fld>
            <a:endParaRPr lang="en-GB"/>
          </a:p>
        </p:txBody>
      </p:sp>
    </p:spTree>
    <p:extLst>
      <p:ext uri="{BB962C8B-B14F-4D97-AF65-F5344CB8AC3E}">
        <p14:creationId xmlns:p14="http://schemas.microsoft.com/office/powerpoint/2010/main" val="26459915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88F3BD4C-666D-46ED-9E50-967403EED8D9}" type="datetimeFigureOut">
              <a:rPr lang="en-GB" smtClean="0"/>
              <a:t>08/12/2020</a:t>
            </a:fld>
            <a:endParaRPr lang="en-GB"/>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414C3C8-B4BC-4D3B-BF8C-F01C28384F07}" type="slidenum">
              <a:rPr lang="en-GB" smtClean="0"/>
              <a:t>‹#›</a:t>
            </a:fld>
            <a:endParaRPr lang="en-GB"/>
          </a:p>
        </p:txBody>
      </p:sp>
    </p:spTree>
    <p:extLst>
      <p:ext uri="{BB962C8B-B14F-4D97-AF65-F5344CB8AC3E}">
        <p14:creationId xmlns:p14="http://schemas.microsoft.com/office/powerpoint/2010/main" val="346414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8F3BD4C-666D-46ED-9E50-967403EED8D9}" type="datetimeFigureOut">
              <a:rPr lang="en-GB" smtClean="0"/>
              <a:t>08/12/2020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D414C3C8-B4BC-4D3B-BF8C-F01C28384F07}" type="slidenum">
              <a:rPr lang="en-GB" smtClean="0"/>
              <a:t>‹#›</a:t>
            </a:fld>
            <a:endParaRPr lang="en-GB"/>
          </a:p>
        </p:txBody>
      </p:sp>
    </p:spTree>
    <p:extLst>
      <p:ext uri="{BB962C8B-B14F-4D97-AF65-F5344CB8AC3E}">
        <p14:creationId xmlns:p14="http://schemas.microsoft.com/office/powerpoint/2010/main" val="38450709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8F3BD4C-666D-46ED-9E50-967403EED8D9}" type="datetimeFigureOut">
              <a:rPr lang="en-GB" smtClean="0"/>
              <a:t>08/12/2020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D414C3C8-B4BC-4D3B-BF8C-F01C28384F07}" type="slidenum">
              <a:rPr lang="en-GB" smtClean="0"/>
              <a:t>‹#›</a:t>
            </a:fld>
            <a:endParaRPr lang="en-GB"/>
          </a:p>
        </p:txBody>
      </p:sp>
    </p:spTree>
    <p:extLst>
      <p:ext uri="{BB962C8B-B14F-4D97-AF65-F5344CB8AC3E}">
        <p14:creationId xmlns:p14="http://schemas.microsoft.com/office/powerpoint/2010/main" val="35826117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88F3BD4C-666D-46ED-9E50-967403EED8D9}" type="datetimeFigureOut">
              <a:rPr lang="en-GB" smtClean="0"/>
              <a:t>08/12/2020</a:t>
            </a:fld>
            <a:endParaRPr lang="en-GB"/>
          </a:p>
        </p:txBody>
      </p:sp>
      <p:sp>
        <p:nvSpPr>
          <p:cNvPr id="5" name="Footer Placeholder 4"/>
          <p:cNvSpPr>
            <a:spLocks noGrp="1"/>
          </p:cNvSpPr>
          <p:nvPr>
            <p:ph type="ftr" sz="quarter" idx="11"/>
          </p:nvPr>
        </p:nvSpPr>
        <p:spPr>
          <a:xfrm>
            <a:off x="774923" y="5951811"/>
            <a:ext cx="7896279" cy="365125"/>
          </a:xfrm>
        </p:spPr>
        <p:txBody>
          <a:bodyPr/>
          <a:lstStyle/>
          <a:p>
            <a:endParaRPr lang="en-GB"/>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414C3C8-B4BC-4D3B-BF8C-F01C28384F07}" type="slidenum">
              <a:rPr lang="en-GB" smtClean="0"/>
              <a:t>‹#›</a:t>
            </a:fld>
            <a:endParaRPr lang="en-GB"/>
          </a:p>
        </p:txBody>
      </p:sp>
    </p:spTree>
    <p:extLst>
      <p:ext uri="{BB962C8B-B14F-4D97-AF65-F5344CB8AC3E}">
        <p14:creationId xmlns:p14="http://schemas.microsoft.com/office/powerpoint/2010/main" val="24347260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88F3BD4C-666D-46ED-9E50-967403EED8D9}" type="datetimeFigureOut">
              <a:rPr lang="en-GB" smtClean="0"/>
              <a:t>08/12/2020</a:t>
            </a:fld>
            <a:endParaRPr lang="en-GB"/>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GB"/>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414C3C8-B4BC-4D3B-BF8C-F01C28384F07}" type="slidenum">
              <a:rPr lang="en-GB" smtClean="0"/>
              <a:t>‹#›</a:t>
            </a:fld>
            <a:endParaRPr lang="en-GB"/>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extLst>
      <p:ext uri="{BB962C8B-B14F-4D97-AF65-F5344CB8AC3E}">
        <p14:creationId xmlns:p14="http://schemas.microsoft.com/office/powerpoint/2010/main" val="1844753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s://www.history.org.uk/student/resource/2914/careers-in-history" TargetMode="External"/><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mailto:epage@ccs.northants.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24">
            <a:extLst>
              <a:ext uri="{FF2B5EF4-FFF2-40B4-BE49-F238E27FC236}">
                <a16:creationId xmlns:a16="http://schemas.microsoft.com/office/drawing/2014/main" id="{4CFB7F65-9106-4CAB-B5F1-B6B1476E70A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descr="A group of people posing for a photo&#10;&#10;Description automatically generated">
            <a:extLst>
              <a:ext uri="{FF2B5EF4-FFF2-40B4-BE49-F238E27FC236}">
                <a16:creationId xmlns:a16="http://schemas.microsoft.com/office/drawing/2014/main" id="{5518B84D-C678-4EE0-985B-FDD20A86742D}"/>
              </a:ext>
            </a:extLst>
          </p:cNvPr>
          <p:cNvPicPr>
            <a:picLocks noChangeAspect="1"/>
          </p:cNvPicPr>
          <p:nvPr/>
        </p:nvPicPr>
        <p:blipFill rotWithShape="1">
          <a:blip r:embed="rId2">
            <a:extLst>
              <a:ext uri="{28A0092B-C50C-407E-A947-70E740481C1C}">
                <a14:useLocalDpi xmlns:a14="http://schemas.microsoft.com/office/drawing/2010/main" val="0"/>
              </a:ext>
            </a:extLst>
          </a:blip>
          <a:srcRect l="5437" r="3" b="3"/>
          <a:stretch/>
        </p:blipFill>
        <p:spPr>
          <a:xfrm>
            <a:off x="446533" y="641102"/>
            <a:ext cx="3703322" cy="3465902"/>
          </a:xfrm>
          <a:prstGeom prst="rect">
            <a:avLst/>
          </a:prstGeom>
        </p:spPr>
      </p:pic>
      <p:grpSp>
        <p:nvGrpSpPr>
          <p:cNvPr id="27" name="Group 26">
            <a:extLst>
              <a:ext uri="{FF2B5EF4-FFF2-40B4-BE49-F238E27FC236}">
                <a16:creationId xmlns:a16="http://schemas.microsoft.com/office/drawing/2014/main" id="{DA46084B-0DB4-4217-8429-5BB07C7130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46533" y="453643"/>
            <a:ext cx="11298934" cy="5936922"/>
            <a:chOff x="446533" y="453643"/>
            <a:chExt cx="11298934" cy="5936922"/>
          </a:xfrm>
        </p:grpSpPr>
        <p:sp>
          <p:nvSpPr>
            <p:cNvPr id="28" name="Rectangle 27">
              <a:extLst>
                <a:ext uri="{FF2B5EF4-FFF2-40B4-BE49-F238E27FC236}">
                  <a16:creationId xmlns:a16="http://schemas.microsoft.com/office/drawing/2014/main" id="{1C96A87B-A6AF-49F9-A35C-DBCD32934F7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6533" y="4199467"/>
              <a:ext cx="11296733" cy="21910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a:extLst>
                <a:ext uri="{FF2B5EF4-FFF2-40B4-BE49-F238E27FC236}">
                  <a16:creationId xmlns:a16="http://schemas.microsoft.com/office/drawing/2014/main" id="{E0996FEB-A7FD-41B5-AC7B-E2ED8B7623A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a:extLst>
                <a:ext uri="{FF2B5EF4-FFF2-40B4-BE49-F238E27FC236}">
                  <a16:creationId xmlns:a16="http://schemas.microsoft.com/office/drawing/2014/main" id="{7F9DE51B-4C99-46DA-BAA8-AFBACAA90C4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31" name="Rectangle 30">
              <a:extLst>
                <a:ext uri="{FF2B5EF4-FFF2-40B4-BE49-F238E27FC236}">
                  <a16:creationId xmlns:a16="http://schemas.microsoft.com/office/drawing/2014/main" id="{2F3AC5DB-7693-457F-ACCC-7E0B50B989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a:extLst>
              <a:ext uri="{FF2B5EF4-FFF2-40B4-BE49-F238E27FC236}">
                <a16:creationId xmlns:a16="http://schemas.microsoft.com/office/drawing/2014/main" id="{706F5695-6429-4CB9-B048-4890626A9E14}"/>
              </a:ext>
            </a:extLst>
          </p:cNvPr>
          <p:cNvSpPr>
            <a:spLocks noGrp="1"/>
          </p:cNvSpPr>
          <p:nvPr>
            <p:ph type="ctrTitle"/>
          </p:nvPr>
        </p:nvSpPr>
        <p:spPr>
          <a:xfrm>
            <a:off x="581191" y="4334837"/>
            <a:ext cx="10993549" cy="1140874"/>
          </a:xfrm>
        </p:spPr>
        <p:txBody>
          <a:bodyPr>
            <a:normAutofit/>
          </a:bodyPr>
          <a:lstStyle/>
          <a:p>
            <a:pPr algn="ctr">
              <a:lnSpc>
                <a:spcPct val="90000"/>
              </a:lnSpc>
            </a:pPr>
            <a:r>
              <a:rPr lang="en-GB" dirty="0">
                <a:solidFill>
                  <a:srgbClr val="FFFFFF"/>
                </a:solidFill>
                <a:latin typeface="OPTILawrence" pitchFamily="50" charset="0"/>
              </a:rPr>
              <a:t>A </a:t>
            </a:r>
            <a:r>
              <a:rPr lang="en-GB" cap="none" dirty="0">
                <a:solidFill>
                  <a:srgbClr val="FFFFFF"/>
                </a:solidFill>
                <a:latin typeface="OPTILawrence" pitchFamily="50" charset="0"/>
              </a:rPr>
              <a:t>Level History</a:t>
            </a:r>
            <a:br>
              <a:rPr lang="en-GB" dirty="0">
                <a:solidFill>
                  <a:srgbClr val="FFFFFF"/>
                </a:solidFill>
                <a:latin typeface="OPTILawrence" pitchFamily="50" charset="0"/>
              </a:rPr>
            </a:br>
            <a:r>
              <a:rPr lang="en-GB" dirty="0">
                <a:solidFill>
                  <a:srgbClr val="FFFFFF"/>
                </a:solidFill>
                <a:latin typeface="OPTILawrence" pitchFamily="50" charset="0"/>
              </a:rPr>
              <a:t>(AQA)</a:t>
            </a:r>
            <a:endParaRPr lang="en-GB" dirty="0">
              <a:solidFill>
                <a:srgbClr val="FFFFFF"/>
              </a:solidFill>
              <a:latin typeface="OPTILawrence" pitchFamily="50" charset="0"/>
              <a:cs typeface="Segoe UI" panose="020B0502040204020203" pitchFamily="34" charset="0"/>
            </a:endParaRPr>
          </a:p>
        </p:txBody>
      </p:sp>
      <p:sp>
        <p:nvSpPr>
          <p:cNvPr id="9" name="Subtitle 8">
            <a:extLst>
              <a:ext uri="{FF2B5EF4-FFF2-40B4-BE49-F238E27FC236}">
                <a16:creationId xmlns:a16="http://schemas.microsoft.com/office/drawing/2014/main" id="{EE9C208B-71B7-4353-B723-2AE35A527370}"/>
              </a:ext>
            </a:extLst>
          </p:cNvPr>
          <p:cNvSpPr>
            <a:spLocks noGrp="1"/>
          </p:cNvSpPr>
          <p:nvPr>
            <p:ph type="subTitle" idx="1"/>
          </p:nvPr>
        </p:nvSpPr>
        <p:spPr>
          <a:xfrm>
            <a:off x="581194" y="5475712"/>
            <a:ext cx="10993546" cy="590321"/>
          </a:xfrm>
        </p:spPr>
        <p:txBody>
          <a:bodyPr>
            <a:normAutofit/>
          </a:bodyPr>
          <a:lstStyle/>
          <a:p>
            <a:endParaRPr lang="en-GB" dirty="0">
              <a:solidFill>
                <a:srgbClr val="FFFFFF"/>
              </a:solidFill>
            </a:endParaRPr>
          </a:p>
        </p:txBody>
      </p:sp>
      <p:pic>
        <p:nvPicPr>
          <p:cNvPr id="11" name="Picture 10" descr="A picture containing outdoor, photo, person, group&#10;&#10;Description automatically generated">
            <a:extLst>
              <a:ext uri="{FF2B5EF4-FFF2-40B4-BE49-F238E27FC236}">
                <a16:creationId xmlns:a16="http://schemas.microsoft.com/office/drawing/2014/main" id="{A125FE50-CB6C-44D4-84CE-9453A89A9EAE}"/>
              </a:ext>
            </a:extLst>
          </p:cNvPr>
          <p:cNvPicPr>
            <a:picLocks noChangeAspect="1"/>
          </p:cNvPicPr>
          <p:nvPr/>
        </p:nvPicPr>
        <p:blipFill rotWithShape="1">
          <a:blip r:embed="rId3">
            <a:extLst>
              <a:ext uri="{28A0092B-C50C-407E-A947-70E740481C1C}">
                <a14:useLocalDpi xmlns:a14="http://schemas.microsoft.com/office/drawing/2010/main" val="0"/>
              </a:ext>
            </a:extLst>
          </a:blip>
          <a:srcRect l="4669" r="9423" b="-2"/>
          <a:stretch/>
        </p:blipFill>
        <p:spPr>
          <a:xfrm>
            <a:off x="4241831" y="641102"/>
            <a:ext cx="3703320" cy="3465902"/>
          </a:xfrm>
          <a:prstGeom prst="rect">
            <a:avLst/>
          </a:prstGeom>
        </p:spPr>
      </p:pic>
      <p:pic>
        <p:nvPicPr>
          <p:cNvPr id="13" name="Picture 12" descr="A group of people posing for a photo&#10;&#10;Description automatically generated">
            <a:extLst>
              <a:ext uri="{FF2B5EF4-FFF2-40B4-BE49-F238E27FC236}">
                <a16:creationId xmlns:a16="http://schemas.microsoft.com/office/drawing/2014/main" id="{A70D9B63-7B45-4ADC-9A95-5F03F5AACA03}"/>
              </a:ext>
            </a:extLst>
          </p:cNvPr>
          <p:cNvPicPr>
            <a:picLocks noChangeAspect="1"/>
          </p:cNvPicPr>
          <p:nvPr/>
        </p:nvPicPr>
        <p:blipFill rotWithShape="1">
          <a:blip r:embed="rId4">
            <a:extLst>
              <a:ext uri="{28A0092B-C50C-407E-A947-70E740481C1C}">
                <a14:useLocalDpi xmlns:a14="http://schemas.microsoft.com/office/drawing/2010/main" val="0"/>
              </a:ext>
            </a:extLst>
          </a:blip>
          <a:srcRect l="2149" t="7310" r="4472" b="6204"/>
          <a:stretch/>
        </p:blipFill>
        <p:spPr>
          <a:xfrm>
            <a:off x="8037127" y="641102"/>
            <a:ext cx="3706139" cy="3465902"/>
          </a:xfrm>
          <a:prstGeom prst="rect">
            <a:avLst/>
          </a:prstGeom>
        </p:spPr>
      </p:pic>
    </p:spTree>
    <p:extLst>
      <p:ext uri="{BB962C8B-B14F-4D97-AF65-F5344CB8AC3E}">
        <p14:creationId xmlns:p14="http://schemas.microsoft.com/office/powerpoint/2010/main" val="263339999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4136" y="606475"/>
            <a:ext cx="11299370" cy="503638"/>
          </a:xfrm>
        </p:spPr>
        <p:txBody>
          <a:bodyPr>
            <a:normAutofit/>
          </a:bodyPr>
          <a:lstStyle/>
          <a:p>
            <a:pPr algn="ctr"/>
            <a:r>
              <a:rPr lang="en-GB" sz="2400" cap="none" dirty="0">
                <a:latin typeface="OPTILawrence" pitchFamily="50" charset="0"/>
              </a:rPr>
              <a:t>Assessment– Stuart Britain and the Crisis of Monarchy, 1603-1702.</a:t>
            </a:r>
          </a:p>
        </p:txBody>
      </p:sp>
      <p:graphicFrame>
        <p:nvGraphicFramePr>
          <p:cNvPr id="4" name="Table 3"/>
          <p:cNvGraphicFramePr>
            <a:graphicFrameLocks noGrp="1"/>
          </p:cNvGraphicFramePr>
          <p:nvPr>
            <p:extLst>
              <p:ext uri="{D42A27DB-BD31-4B8C-83A1-F6EECF244321}">
                <p14:modId xmlns:p14="http://schemas.microsoft.com/office/powerpoint/2010/main" val="1707971371"/>
              </p:ext>
            </p:extLst>
          </p:nvPr>
        </p:nvGraphicFramePr>
        <p:xfrm>
          <a:off x="444136" y="1372400"/>
          <a:ext cx="11299371" cy="2994462"/>
        </p:xfrm>
        <a:graphic>
          <a:graphicData uri="http://schemas.openxmlformats.org/drawingml/2006/table">
            <a:tbl>
              <a:tblPr firstRow="1" bandRow="1">
                <a:tableStyleId>{93296810-A885-4BE3-A3E7-6D5BEEA58F35}</a:tableStyleId>
              </a:tblPr>
              <a:tblGrid>
                <a:gridCol w="1502229">
                  <a:extLst>
                    <a:ext uri="{9D8B030D-6E8A-4147-A177-3AD203B41FA5}">
                      <a16:colId xmlns:a16="http://schemas.microsoft.com/office/drawing/2014/main" val="663649061"/>
                    </a:ext>
                  </a:extLst>
                </a:gridCol>
                <a:gridCol w="5251268">
                  <a:extLst>
                    <a:ext uri="{9D8B030D-6E8A-4147-A177-3AD203B41FA5}">
                      <a16:colId xmlns:a16="http://schemas.microsoft.com/office/drawing/2014/main" val="4032671899"/>
                    </a:ext>
                  </a:extLst>
                </a:gridCol>
                <a:gridCol w="1541417">
                  <a:extLst>
                    <a:ext uri="{9D8B030D-6E8A-4147-A177-3AD203B41FA5}">
                      <a16:colId xmlns:a16="http://schemas.microsoft.com/office/drawing/2014/main" val="641153351"/>
                    </a:ext>
                  </a:extLst>
                </a:gridCol>
                <a:gridCol w="1554480">
                  <a:extLst>
                    <a:ext uri="{9D8B030D-6E8A-4147-A177-3AD203B41FA5}">
                      <a16:colId xmlns:a16="http://schemas.microsoft.com/office/drawing/2014/main" val="2628563732"/>
                    </a:ext>
                  </a:extLst>
                </a:gridCol>
                <a:gridCol w="1449977">
                  <a:extLst>
                    <a:ext uri="{9D8B030D-6E8A-4147-A177-3AD203B41FA5}">
                      <a16:colId xmlns:a16="http://schemas.microsoft.com/office/drawing/2014/main" val="766815643"/>
                    </a:ext>
                  </a:extLst>
                </a:gridCol>
              </a:tblGrid>
              <a:tr h="708462">
                <a:tc>
                  <a:txBody>
                    <a:bodyPr/>
                    <a:lstStyle/>
                    <a:p>
                      <a:r>
                        <a:rPr lang="en-GB" dirty="0">
                          <a:latin typeface="Segoe UI" panose="020B0502040204020203" pitchFamily="34" charset="0"/>
                          <a:cs typeface="Segoe UI" panose="020B0502040204020203" pitchFamily="34" charset="0"/>
                        </a:rPr>
                        <a:t>Exam</a:t>
                      </a:r>
                      <a:r>
                        <a:rPr lang="en-GB" baseline="0" dirty="0">
                          <a:latin typeface="Segoe UI" panose="020B0502040204020203" pitchFamily="34" charset="0"/>
                          <a:cs typeface="Segoe UI" panose="020B0502040204020203" pitchFamily="34" charset="0"/>
                        </a:rPr>
                        <a:t> Paper</a:t>
                      </a:r>
                      <a:endParaRPr lang="en-GB" dirty="0">
                        <a:latin typeface="Segoe UI" panose="020B0502040204020203" pitchFamily="34" charset="0"/>
                        <a:cs typeface="Segoe UI" panose="020B0502040204020203" pitchFamily="34" charset="0"/>
                      </a:endParaRPr>
                    </a:p>
                  </a:txBody>
                  <a:tcPr/>
                </a:tc>
                <a:tc>
                  <a:txBody>
                    <a:bodyPr/>
                    <a:lstStyle/>
                    <a:p>
                      <a:r>
                        <a:rPr lang="en-GB" dirty="0">
                          <a:latin typeface="Segoe UI" panose="020B0502040204020203" pitchFamily="34" charset="0"/>
                          <a:cs typeface="Segoe UI" panose="020B0502040204020203" pitchFamily="34" charset="0"/>
                        </a:rPr>
                        <a:t>Questions</a:t>
                      </a:r>
                      <a:r>
                        <a:rPr lang="en-GB" baseline="0" dirty="0">
                          <a:latin typeface="Segoe UI" panose="020B0502040204020203" pitchFamily="34" charset="0"/>
                          <a:cs typeface="Segoe UI" panose="020B0502040204020203" pitchFamily="34" charset="0"/>
                        </a:rPr>
                        <a:t> and marks</a:t>
                      </a:r>
                      <a:endParaRPr lang="en-GB" dirty="0">
                        <a:latin typeface="Segoe UI" panose="020B0502040204020203" pitchFamily="34" charset="0"/>
                        <a:cs typeface="Segoe UI" panose="020B0502040204020203" pitchFamily="34" charset="0"/>
                      </a:endParaRPr>
                    </a:p>
                  </a:txBody>
                  <a:tcPr/>
                </a:tc>
                <a:tc>
                  <a:txBody>
                    <a:bodyPr/>
                    <a:lstStyle/>
                    <a:p>
                      <a:r>
                        <a:rPr lang="en-GB" dirty="0">
                          <a:latin typeface="Segoe UI" panose="020B0502040204020203" pitchFamily="34" charset="0"/>
                          <a:cs typeface="Segoe UI" panose="020B0502040204020203" pitchFamily="34" charset="0"/>
                        </a:rPr>
                        <a:t>Assessment Objectives</a:t>
                      </a:r>
                    </a:p>
                  </a:txBody>
                  <a:tcPr/>
                </a:tc>
                <a:tc>
                  <a:txBody>
                    <a:bodyPr/>
                    <a:lstStyle/>
                    <a:p>
                      <a:r>
                        <a:rPr lang="en-GB" dirty="0">
                          <a:latin typeface="Segoe UI" panose="020B0502040204020203" pitchFamily="34" charset="0"/>
                          <a:cs typeface="Segoe UI" panose="020B0502040204020203" pitchFamily="34" charset="0"/>
                        </a:rPr>
                        <a:t>Timing</a:t>
                      </a:r>
                    </a:p>
                  </a:txBody>
                  <a:tcPr/>
                </a:tc>
                <a:tc>
                  <a:txBody>
                    <a:bodyPr/>
                    <a:lstStyle/>
                    <a:p>
                      <a:r>
                        <a:rPr lang="en-GB" dirty="0">
                          <a:latin typeface="Segoe UI" panose="020B0502040204020203" pitchFamily="34" charset="0"/>
                          <a:cs typeface="Segoe UI" panose="020B0502040204020203" pitchFamily="34" charset="0"/>
                        </a:rPr>
                        <a:t>Marks</a:t>
                      </a:r>
                    </a:p>
                  </a:txBody>
                  <a:tcPr/>
                </a:tc>
                <a:extLst>
                  <a:ext uri="{0D108BD9-81ED-4DB2-BD59-A6C34878D82A}">
                    <a16:rowId xmlns:a16="http://schemas.microsoft.com/office/drawing/2014/main" val="3452970173"/>
                  </a:ext>
                </a:extLst>
              </a:tr>
              <a:tr h="2059656">
                <a:tc>
                  <a:txBody>
                    <a:bodyPr/>
                    <a:lstStyle/>
                    <a:p>
                      <a:r>
                        <a:rPr lang="en-GB" dirty="0">
                          <a:latin typeface="Segoe UI" panose="020B0502040204020203" pitchFamily="34" charset="0"/>
                          <a:cs typeface="Segoe UI" panose="020B0502040204020203" pitchFamily="34" charset="0"/>
                        </a:rPr>
                        <a:t>A</a:t>
                      </a:r>
                      <a:r>
                        <a:rPr lang="en-GB" baseline="0" dirty="0">
                          <a:latin typeface="Segoe UI" panose="020B0502040204020203" pitchFamily="34" charset="0"/>
                          <a:cs typeface="Segoe UI" panose="020B0502040204020203" pitchFamily="34" charset="0"/>
                        </a:rPr>
                        <a:t> Level</a:t>
                      </a:r>
                      <a:endParaRPr lang="en-GB" dirty="0">
                        <a:latin typeface="Segoe UI" panose="020B0502040204020203" pitchFamily="34" charset="0"/>
                        <a:cs typeface="Segoe UI" panose="020B0502040204020203" pitchFamily="34" charset="0"/>
                      </a:endParaRPr>
                    </a:p>
                    <a:p>
                      <a:r>
                        <a:rPr lang="en-GB" dirty="0">
                          <a:latin typeface="Segoe UI" panose="020B0502040204020203" pitchFamily="34" charset="0"/>
                          <a:cs typeface="Segoe UI" panose="020B0502040204020203" pitchFamily="34" charset="0"/>
                        </a:rPr>
                        <a:t>Paper 1: Breadth</a:t>
                      </a:r>
                      <a:r>
                        <a:rPr lang="en-GB" baseline="0" dirty="0">
                          <a:latin typeface="Segoe UI" panose="020B0502040204020203" pitchFamily="34" charset="0"/>
                          <a:cs typeface="Segoe UI" panose="020B0502040204020203" pitchFamily="34" charset="0"/>
                        </a:rPr>
                        <a:t> Study</a:t>
                      </a:r>
                      <a:endParaRPr lang="en-GB" dirty="0">
                        <a:latin typeface="Segoe UI" panose="020B0502040204020203" pitchFamily="34" charset="0"/>
                        <a:cs typeface="Segoe UI" panose="020B0502040204020203" pitchFamily="34" charset="0"/>
                      </a:endParaRPr>
                    </a:p>
                  </a:txBody>
                  <a:tcPr/>
                </a:tc>
                <a:tc>
                  <a:txBody>
                    <a:bodyPr/>
                    <a:lstStyle/>
                    <a:p>
                      <a:r>
                        <a:rPr lang="en-GB" b="1" dirty="0">
                          <a:latin typeface="Segoe UI" panose="020B0502040204020203" pitchFamily="34" charset="0"/>
                          <a:cs typeface="Segoe UI" panose="020B0502040204020203" pitchFamily="34" charset="0"/>
                        </a:rPr>
                        <a:t>Section A: Evaluating</a:t>
                      </a:r>
                      <a:r>
                        <a:rPr lang="en-GB" b="1" baseline="0" dirty="0">
                          <a:latin typeface="Segoe UI" panose="020B0502040204020203" pitchFamily="34" charset="0"/>
                          <a:cs typeface="Segoe UI" panose="020B0502040204020203" pitchFamily="34" charset="0"/>
                        </a:rPr>
                        <a:t> Historical Interpretations</a:t>
                      </a:r>
                    </a:p>
                    <a:p>
                      <a:r>
                        <a:rPr lang="en-GB" baseline="0" dirty="0">
                          <a:latin typeface="Segoe UI" panose="020B0502040204020203" pitchFamily="34" charset="0"/>
                          <a:cs typeface="Segoe UI" panose="020B0502040204020203" pitchFamily="34" charset="0"/>
                        </a:rPr>
                        <a:t>One compulsory question linked to three primary sources or sources contemporary to the period (30 marks)</a:t>
                      </a:r>
                    </a:p>
                    <a:p>
                      <a:pPr marL="0" indent="0">
                        <a:buFont typeface="Arial" panose="020B0604020202020204" pitchFamily="34" charset="0"/>
                        <a:buNone/>
                      </a:pPr>
                      <a:endParaRPr lang="en-GB" baseline="0" dirty="0">
                        <a:latin typeface="Segoe UI" panose="020B0502040204020203" pitchFamily="34" charset="0"/>
                        <a:cs typeface="Segoe UI" panose="020B0502040204020203" pitchFamily="34" charset="0"/>
                      </a:endParaRPr>
                    </a:p>
                    <a:p>
                      <a:pPr marL="0" indent="0">
                        <a:buFont typeface="Arial" panose="020B0604020202020204" pitchFamily="34" charset="0"/>
                        <a:buNone/>
                      </a:pPr>
                      <a:r>
                        <a:rPr lang="en-GB" b="1" baseline="0" dirty="0">
                          <a:latin typeface="Segoe UI" panose="020B0502040204020203" pitchFamily="34" charset="0"/>
                          <a:cs typeface="Segoe UI" panose="020B0502040204020203" pitchFamily="34" charset="0"/>
                        </a:rPr>
                        <a:t>Section B: Essay writing </a:t>
                      </a:r>
                    </a:p>
                    <a:p>
                      <a:pPr marL="0" indent="0">
                        <a:buFont typeface="Arial" panose="020B0604020202020204" pitchFamily="34" charset="0"/>
                        <a:buNone/>
                      </a:pPr>
                      <a:r>
                        <a:rPr lang="en-GB" baseline="0" dirty="0">
                          <a:latin typeface="Segoe UI" panose="020B0502040204020203" pitchFamily="34" charset="0"/>
                          <a:cs typeface="Segoe UI" panose="020B0502040204020203" pitchFamily="34" charset="0"/>
                        </a:rPr>
                        <a:t>Two from a choice of three essay questions (25 marks each)</a:t>
                      </a:r>
                      <a:endParaRPr lang="en-GB" dirty="0">
                        <a:latin typeface="Segoe UI" panose="020B0502040204020203" pitchFamily="34" charset="0"/>
                        <a:cs typeface="Segoe UI" panose="020B0502040204020203" pitchFamily="34" charset="0"/>
                      </a:endParaRPr>
                    </a:p>
                  </a:txBody>
                  <a:tcPr/>
                </a:tc>
                <a:tc>
                  <a:txBody>
                    <a:bodyPr/>
                    <a:lstStyle/>
                    <a:p>
                      <a:r>
                        <a:rPr lang="en-GB" dirty="0">
                          <a:latin typeface="Segoe UI" panose="020B0502040204020203" pitchFamily="34" charset="0"/>
                          <a:cs typeface="Segoe UI" panose="020B0502040204020203" pitchFamily="34" charset="0"/>
                        </a:rPr>
                        <a:t>AO3</a:t>
                      </a:r>
                    </a:p>
                    <a:p>
                      <a:endParaRPr lang="en-GB" dirty="0">
                        <a:latin typeface="Segoe UI" panose="020B0502040204020203" pitchFamily="34" charset="0"/>
                        <a:cs typeface="Segoe UI" panose="020B0502040204020203" pitchFamily="34" charset="0"/>
                      </a:endParaRPr>
                    </a:p>
                    <a:p>
                      <a:endParaRPr lang="en-GB" dirty="0">
                        <a:latin typeface="Segoe UI" panose="020B0502040204020203" pitchFamily="34" charset="0"/>
                        <a:cs typeface="Segoe UI" panose="020B0502040204020203" pitchFamily="34" charset="0"/>
                      </a:endParaRPr>
                    </a:p>
                    <a:p>
                      <a:endParaRPr lang="en-GB" dirty="0">
                        <a:latin typeface="Segoe UI" panose="020B0502040204020203" pitchFamily="34" charset="0"/>
                        <a:cs typeface="Segoe UI" panose="020B0502040204020203" pitchFamily="34" charset="0"/>
                      </a:endParaRPr>
                    </a:p>
                    <a:p>
                      <a:endParaRPr lang="en-GB" dirty="0">
                        <a:latin typeface="Segoe UI" panose="020B0502040204020203" pitchFamily="34" charset="0"/>
                        <a:cs typeface="Segoe UI" panose="020B0502040204020203" pitchFamily="34" charset="0"/>
                      </a:endParaRPr>
                    </a:p>
                    <a:p>
                      <a:r>
                        <a:rPr lang="en-GB" dirty="0">
                          <a:latin typeface="Segoe UI" panose="020B0502040204020203" pitchFamily="34" charset="0"/>
                          <a:cs typeface="Segoe UI" panose="020B0502040204020203" pitchFamily="34" charset="0"/>
                        </a:rPr>
                        <a:t>AO1</a:t>
                      </a:r>
                    </a:p>
                  </a:txBody>
                  <a:tcPr/>
                </a:tc>
                <a:tc>
                  <a:txBody>
                    <a:bodyPr/>
                    <a:lstStyle/>
                    <a:p>
                      <a:r>
                        <a:rPr lang="en-GB" dirty="0">
                          <a:latin typeface="Segoe UI" panose="020B0502040204020203" pitchFamily="34" charset="0"/>
                          <a:cs typeface="Segoe UI" panose="020B0502040204020203" pitchFamily="34" charset="0"/>
                        </a:rPr>
                        <a:t>Written exam: 2 hours 30 minutes</a:t>
                      </a:r>
                    </a:p>
                  </a:txBody>
                  <a:tcPr/>
                </a:tc>
                <a:tc>
                  <a:txBody>
                    <a:bodyPr/>
                    <a:lstStyle/>
                    <a:p>
                      <a:r>
                        <a:rPr lang="en-GB" dirty="0">
                          <a:latin typeface="Segoe UI" panose="020B0502040204020203" pitchFamily="34" charset="0"/>
                          <a:cs typeface="Segoe UI" panose="020B0502040204020203" pitchFamily="34" charset="0"/>
                        </a:rPr>
                        <a:t>80 marks (40% of A Level)</a:t>
                      </a:r>
                    </a:p>
                  </a:txBody>
                  <a:tcPr/>
                </a:tc>
                <a:extLst>
                  <a:ext uri="{0D108BD9-81ED-4DB2-BD59-A6C34878D82A}">
                    <a16:rowId xmlns:a16="http://schemas.microsoft.com/office/drawing/2014/main" val="2867100664"/>
                  </a:ext>
                </a:extLst>
              </a:tr>
            </a:tbl>
          </a:graphicData>
        </a:graphic>
      </p:graphicFrame>
      <p:sp>
        <p:nvSpPr>
          <p:cNvPr id="5" name="TextBox 4"/>
          <p:cNvSpPr txBox="1"/>
          <p:nvPr/>
        </p:nvSpPr>
        <p:spPr>
          <a:xfrm>
            <a:off x="1800225" y="4629150"/>
            <a:ext cx="9943283" cy="1754326"/>
          </a:xfrm>
          <a:prstGeom prst="rect">
            <a:avLst/>
          </a:prstGeom>
          <a:noFill/>
        </p:spPr>
        <p:txBody>
          <a:bodyPr wrap="square" rtlCol="0">
            <a:spAutoFit/>
          </a:bodyPr>
          <a:lstStyle/>
          <a:p>
            <a:r>
              <a:rPr lang="en-GB" dirty="0">
                <a:solidFill>
                  <a:srgbClr val="00B0F0"/>
                </a:solidFill>
                <a:latin typeface="Segoe UI Light" panose="020B0502040204020203" pitchFamily="34" charset="0"/>
                <a:cs typeface="Segoe UI Light" panose="020B0502040204020203" pitchFamily="34" charset="0"/>
              </a:rPr>
              <a:t>AO1: </a:t>
            </a:r>
            <a:r>
              <a:rPr lang="en-GB" dirty="0">
                <a:latin typeface="Segoe UI Light" panose="020B0502040204020203" pitchFamily="34" charset="0"/>
                <a:cs typeface="Segoe UI Light" panose="020B0502040204020203" pitchFamily="34" charset="0"/>
              </a:rPr>
              <a:t>Demonstrate, organise and communicate </a:t>
            </a:r>
            <a:r>
              <a:rPr lang="en-GB" b="1" dirty="0">
                <a:latin typeface="Segoe UI Light" panose="020B0502040204020203" pitchFamily="34" charset="0"/>
                <a:cs typeface="Segoe UI Light" panose="020B0502040204020203" pitchFamily="34" charset="0"/>
              </a:rPr>
              <a:t>knowledge and understanding </a:t>
            </a:r>
            <a:r>
              <a:rPr lang="en-GB" dirty="0">
                <a:latin typeface="Segoe UI Light" panose="020B0502040204020203" pitchFamily="34" charset="0"/>
                <a:cs typeface="Segoe UI Light" panose="020B0502040204020203" pitchFamily="34" charset="0"/>
              </a:rPr>
              <a:t>to analyse and evaluate the key features related to the periods studied, </a:t>
            </a:r>
            <a:r>
              <a:rPr lang="en-GB" b="1" dirty="0">
                <a:latin typeface="Segoe UI Light" panose="020B0502040204020203" pitchFamily="34" charset="0"/>
                <a:cs typeface="Segoe UI Light" panose="020B0502040204020203" pitchFamily="34" charset="0"/>
              </a:rPr>
              <a:t>making substantiated judgements and exploring concepts</a:t>
            </a:r>
            <a:r>
              <a:rPr lang="en-GB" dirty="0">
                <a:latin typeface="Segoe UI Light" panose="020B0502040204020203" pitchFamily="34" charset="0"/>
                <a:cs typeface="Segoe UI Light" panose="020B0502040204020203" pitchFamily="34" charset="0"/>
              </a:rPr>
              <a:t>, as relevant, of cause, consequence, change, continuity, similarity, different and significance.</a:t>
            </a:r>
          </a:p>
          <a:p>
            <a:r>
              <a:rPr lang="en-GB" dirty="0">
                <a:solidFill>
                  <a:srgbClr val="00B0F0"/>
                </a:solidFill>
                <a:latin typeface="Segoe UI Light" panose="020B0502040204020203" pitchFamily="34" charset="0"/>
                <a:cs typeface="Segoe UI Light" panose="020B0502040204020203" pitchFamily="34" charset="0"/>
              </a:rPr>
              <a:t>AO3:  </a:t>
            </a:r>
            <a:r>
              <a:rPr lang="en-GB" b="1" dirty="0">
                <a:latin typeface="Segoe UI Light" panose="020B0502040204020203" pitchFamily="34" charset="0"/>
                <a:cs typeface="Segoe UI Light" panose="020B0502040204020203" pitchFamily="34" charset="0"/>
              </a:rPr>
              <a:t>Analyse and evaluate, </a:t>
            </a:r>
            <a:r>
              <a:rPr lang="en-GB" dirty="0">
                <a:latin typeface="Segoe UI Light" panose="020B0502040204020203" pitchFamily="34" charset="0"/>
                <a:cs typeface="Segoe UI Light" panose="020B0502040204020203" pitchFamily="34" charset="0"/>
              </a:rPr>
              <a:t>in relation to the historical context, different ways in which aspects of the past have been interpreted</a:t>
            </a:r>
          </a:p>
          <a:p>
            <a:endParaRPr lang="en-GB"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30091579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1114" y="749654"/>
            <a:ext cx="10515600" cy="801717"/>
          </a:xfrm>
        </p:spPr>
        <p:txBody>
          <a:bodyPr>
            <a:normAutofit/>
          </a:bodyPr>
          <a:lstStyle/>
          <a:p>
            <a:r>
              <a:rPr lang="en-GB" sz="3600" cap="none" dirty="0">
                <a:latin typeface="OPTILawrence" pitchFamily="50" charset="0"/>
              </a:rPr>
              <a:t>Why study Stuart Britain?</a:t>
            </a:r>
          </a:p>
        </p:txBody>
      </p:sp>
      <p:sp>
        <p:nvSpPr>
          <p:cNvPr id="8" name="TextBox 7"/>
          <p:cNvSpPr txBox="1"/>
          <p:nvPr/>
        </p:nvSpPr>
        <p:spPr>
          <a:xfrm>
            <a:off x="7910367" y="5694301"/>
            <a:ext cx="3945089" cy="707886"/>
          </a:xfrm>
          <a:prstGeom prst="rect">
            <a:avLst/>
          </a:prstGeom>
          <a:noFill/>
        </p:spPr>
        <p:txBody>
          <a:bodyPr wrap="square" rtlCol="0">
            <a:spAutoFit/>
          </a:bodyPr>
          <a:lstStyle/>
          <a:p>
            <a:pPr algn="ctr"/>
            <a:r>
              <a:rPr lang="en-GB" sz="2000" dirty="0">
                <a:latin typeface="Segoe UI" panose="020B0502040204020203" pitchFamily="34" charset="0"/>
                <a:cs typeface="Segoe UI" panose="020B0502040204020203" pitchFamily="34" charset="0"/>
              </a:rPr>
              <a:t>James 1 of England and VI of Scotland</a:t>
            </a:r>
          </a:p>
        </p:txBody>
      </p:sp>
      <p:pic>
        <p:nvPicPr>
          <p:cNvPr id="4" name="Picture 3" descr="A person wearing a costume&#10;&#10;Description automatically generated">
            <a:extLst>
              <a:ext uri="{FF2B5EF4-FFF2-40B4-BE49-F238E27FC236}">
                <a16:creationId xmlns:a16="http://schemas.microsoft.com/office/drawing/2014/main" id="{BC39E869-4149-4538-ADE0-FF77AE8193D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24938" y="749654"/>
            <a:ext cx="3115948" cy="4784271"/>
          </a:xfrm>
          <a:prstGeom prst="rect">
            <a:avLst/>
          </a:prstGeom>
        </p:spPr>
      </p:pic>
      <p:sp>
        <p:nvSpPr>
          <p:cNvPr id="10" name="TextBox 9">
            <a:extLst>
              <a:ext uri="{FF2B5EF4-FFF2-40B4-BE49-F238E27FC236}">
                <a16:creationId xmlns:a16="http://schemas.microsoft.com/office/drawing/2014/main" id="{59E0977F-75A7-4D54-B1E0-E25E7714FDB1}"/>
              </a:ext>
            </a:extLst>
          </p:cNvPr>
          <p:cNvSpPr txBox="1"/>
          <p:nvPr/>
        </p:nvSpPr>
        <p:spPr>
          <a:xfrm>
            <a:off x="495300" y="1968560"/>
            <a:ext cx="7118351" cy="4801314"/>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Segoe UI Light" panose="020B0502040204020203" pitchFamily="34" charset="0"/>
                <a:cs typeface="Segoe UI Light" panose="020B0502040204020203" pitchFamily="34" charset="0"/>
              </a:rPr>
              <a:t>The Stuart Period saw radical changes in English history. </a:t>
            </a:r>
          </a:p>
          <a:p>
            <a:pPr marL="285750" indent="-285750">
              <a:buFont typeface="Arial" panose="020B0604020202020204" pitchFamily="34" charset="0"/>
              <a:buChar char="•"/>
            </a:pPr>
            <a:r>
              <a:rPr lang="en-GB" dirty="0">
                <a:latin typeface="Segoe UI Light" panose="020B0502040204020203" pitchFamily="34" charset="0"/>
                <a:cs typeface="Segoe UI Light" panose="020B0502040204020203" pitchFamily="34" charset="0"/>
              </a:rPr>
              <a:t>Studies of this period tackle political, religious and social changes that have shaped the Britain we live in today. </a:t>
            </a:r>
          </a:p>
          <a:p>
            <a:pPr marL="285750" indent="-285750">
              <a:buFont typeface="Arial" panose="020B0604020202020204" pitchFamily="34" charset="0"/>
              <a:buChar char="•"/>
            </a:pPr>
            <a:r>
              <a:rPr lang="en-GB" dirty="0">
                <a:latin typeface="Segoe UI Light" panose="020B0502040204020203" pitchFamily="34" charset="0"/>
                <a:cs typeface="Segoe UI Light" panose="020B0502040204020203" pitchFamily="34" charset="0"/>
              </a:rPr>
              <a:t>Starting with the accession of James I to the English throne in 1603, the period was plagued by internal and religious strife, and a large-scale civil war which resulted in the execution of King Charles I in 1649. The Interregnum, largely under the control of Oliver Cromwell, is included here for continuity, even though the Stuarts were in exile. The Cromwell regime collapsed and Charles II had very wide support for his taking of the throne in 1660. His brother James II was overthrown in 1689 in the Glorious Revolution. He was replaced by his Protestant daughter Mary II and her Dutch husband William III.</a:t>
            </a:r>
          </a:p>
          <a:p>
            <a:pPr marL="285750" indent="-285750">
              <a:buFont typeface="Arial" panose="020B0604020202020204" pitchFamily="34" charset="0"/>
              <a:buChar char="•"/>
            </a:pPr>
            <a:endParaRPr lang="en-GB" dirty="0">
              <a:latin typeface="Segoe UI" panose="020B0502040204020203" pitchFamily="34" charset="0"/>
              <a:cs typeface="Segoe UI" panose="020B0502040204020203" pitchFamily="34" charset="0"/>
            </a:endParaRPr>
          </a:p>
          <a:p>
            <a:pPr algn="ctr"/>
            <a:r>
              <a:rPr lang="en-GB" b="1" i="1" dirty="0">
                <a:solidFill>
                  <a:schemeClr val="accent2"/>
                </a:solidFill>
                <a:latin typeface="Segoe UI" panose="020B0502040204020203" pitchFamily="34" charset="0"/>
                <a:cs typeface="Segoe UI" panose="020B0502040204020203" pitchFamily="34" charset="0"/>
              </a:rPr>
              <a:t>The state of monarchy is the </a:t>
            </a:r>
            <a:r>
              <a:rPr lang="en-GB" b="1" i="1" dirty="0" err="1">
                <a:solidFill>
                  <a:schemeClr val="accent2"/>
                </a:solidFill>
                <a:latin typeface="Segoe UI" panose="020B0502040204020203" pitchFamily="34" charset="0"/>
                <a:cs typeface="Segoe UI" panose="020B0502040204020203" pitchFamily="34" charset="0"/>
              </a:rPr>
              <a:t>supremest</a:t>
            </a:r>
            <a:r>
              <a:rPr lang="en-GB" b="1" i="1" dirty="0">
                <a:solidFill>
                  <a:schemeClr val="accent2"/>
                </a:solidFill>
                <a:latin typeface="Segoe UI" panose="020B0502040204020203" pitchFamily="34" charset="0"/>
                <a:cs typeface="Segoe UI" panose="020B0502040204020203" pitchFamily="34" charset="0"/>
              </a:rPr>
              <a:t> thing upon earth: for kings are not only God's Lieutenants upon earth, and sit upon God's throne, but even by God himself they are called Gods.</a:t>
            </a:r>
          </a:p>
          <a:p>
            <a:pPr algn="ctr"/>
            <a:r>
              <a:rPr lang="en-GB" dirty="0">
                <a:latin typeface="Segoe UI" panose="020B0502040204020203" pitchFamily="34" charset="0"/>
                <a:cs typeface="Segoe UI" panose="020B0502040204020203" pitchFamily="34" charset="0"/>
              </a:rPr>
              <a:t>James I</a:t>
            </a:r>
          </a:p>
        </p:txBody>
      </p:sp>
    </p:spTree>
    <p:extLst>
      <p:ext uri="{BB962C8B-B14F-4D97-AF65-F5344CB8AC3E}">
        <p14:creationId xmlns:p14="http://schemas.microsoft.com/office/powerpoint/2010/main" val="1248927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0">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93719" y="5027044"/>
            <a:ext cx="10515600" cy="1325563"/>
          </a:xfrm>
        </p:spPr>
        <p:txBody>
          <a:bodyPr/>
          <a:lstStyle/>
          <a:p>
            <a:r>
              <a:rPr lang="en-GB" dirty="0"/>
              <a:t>Course structure – </a:t>
            </a:r>
            <a:r>
              <a:rPr lang="en-GB" u="sng" dirty="0"/>
              <a:t>Depth</a:t>
            </a:r>
            <a:r>
              <a:rPr lang="en-GB" dirty="0"/>
              <a:t> study</a:t>
            </a:r>
          </a:p>
        </p:txBody>
      </p:sp>
      <p:sp>
        <p:nvSpPr>
          <p:cNvPr id="8" name="Rectangle 7"/>
          <p:cNvSpPr/>
          <p:nvPr/>
        </p:nvSpPr>
        <p:spPr>
          <a:xfrm>
            <a:off x="5055850" y="1954123"/>
            <a:ext cx="2557054" cy="96665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900" dirty="0"/>
              <a:t>Stuart Britain</a:t>
            </a:r>
          </a:p>
          <a:p>
            <a:pPr algn="ctr"/>
            <a:r>
              <a:rPr lang="en-GB" sz="1900" dirty="0"/>
              <a:t>1603-1702</a:t>
            </a:r>
          </a:p>
        </p:txBody>
      </p:sp>
      <p:sp>
        <p:nvSpPr>
          <p:cNvPr id="10" name="Rectangle 9"/>
          <p:cNvSpPr/>
          <p:nvPr/>
        </p:nvSpPr>
        <p:spPr>
          <a:xfrm>
            <a:off x="1784692" y="3441476"/>
            <a:ext cx="3149781" cy="110200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1900" b="1" dirty="0"/>
              <a:t>Part 1: A</a:t>
            </a:r>
            <a:r>
              <a:rPr lang="en-GB" sz="1900" dirty="0"/>
              <a:t>bsolutism challenged: Britain, 1603–1649</a:t>
            </a:r>
          </a:p>
        </p:txBody>
      </p:sp>
      <p:sp>
        <p:nvSpPr>
          <p:cNvPr id="11" name="Rectangle 10"/>
          <p:cNvSpPr/>
          <p:nvPr/>
        </p:nvSpPr>
        <p:spPr>
          <a:xfrm>
            <a:off x="7612904" y="3443288"/>
            <a:ext cx="3322321" cy="110200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1900" b="1" dirty="0"/>
              <a:t>Part 2</a:t>
            </a:r>
            <a:r>
              <a:rPr lang="en-GB" sz="1900" dirty="0"/>
              <a:t> – Monarchy restored and restrained: Britain, 1649–1702 </a:t>
            </a:r>
          </a:p>
        </p:txBody>
      </p:sp>
      <p:sp>
        <p:nvSpPr>
          <p:cNvPr id="12" name="Rectangle 11"/>
          <p:cNvSpPr/>
          <p:nvPr/>
        </p:nvSpPr>
        <p:spPr>
          <a:xfrm>
            <a:off x="1107036" y="5067802"/>
            <a:ext cx="1859279" cy="1506948"/>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900" dirty="0"/>
              <a:t>Monarchs and Parliaments, 1603–1629</a:t>
            </a:r>
          </a:p>
        </p:txBody>
      </p:sp>
      <p:sp>
        <p:nvSpPr>
          <p:cNvPr id="14" name="Rectangle 13"/>
          <p:cNvSpPr/>
          <p:nvPr/>
        </p:nvSpPr>
        <p:spPr>
          <a:xfrm>
            <a:off x="3533894" y="5067802"/>
            <a:ext cx="1859279" cy="1506948"/>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900" dirty="0"/>
              <a:t>Revolution, 1629–1649</a:t>
            </a:r>
          </a:p>
        </p:txBody>
      </p:sp>
      <p:sp>
        <p:nvSpPr>
          <p:cNvPr id="15" name="Rectangle 14"/>
          <p:cNvSpPr/>
          <p:nvPr/>
        </p:nvSpPr>
        <p:spPr>
          <a:xfrm>
            <a:off x="7153622" y="5102743"/>
            <a:ext cx="1859279" cy="1506948"/>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900" dirty="0"/>
              <a:t>From Republic to restored and limited monarchy, 1649–1678</a:t>
            </a:r>
          </a:p>
        </p:txBody>
      </p:sp>
      <p:sp>
        <p:nvSpPr>
          <p:cNvPr id="17" name="Rectangle 16"/>
          <p:cNvSpPr/>
          <p:nvPr/>
        </p:nvSpPr>
        <p:spPr>
          <a:xfrm>
            <a:off x="9686638" y="5102743"/>
            <a:ext cx="1859279" cy="1506948"/>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900" dirty="0"/>
              <a:t>The establishment of constitutional monarchy, 1678–1702</a:t>
            </a:r>
          </a:p>
        </p:txBody>
      </p:sp>
      <p:cxnSp>
        <p:nvCxnSpPr>
          <p:cNvPr id="19" name="Straight Arrow Connector 18"/>
          <p:cNvCxnSpPr/>
          <p:nvPr/>
        </p:nvCxnSpPr>
        <p:spPr>
          <a:xfrm flipH="1">
            <a:off x="4660698" y="2920774"/>
            <a:ext cx="476259" cy="520702"/>
          </a:xfrm>
          <a:prstGeom prst="straightConnector1">
            <a:avLst/>
          </a:prstGeom>
          <a:ln w="38100">
            <a:tailEnd type="triangle"/>
          </a:ln>
        </p:spPr>
        <p:style>
          <a:lnRef idx="1">
            <a:schemeClr val="accent4"/>
          </a:lnRef>
          <a:fillRef idx="0">
            <a:schemeClr val="accent4"/>
          </a:fillRef>
          <a:effectRef idx="0">
            <a:schemeClr val="accent4"/>
          </a:effectRef>
          <a:fontRef idx="minor">
            <a:schemeClr val="tx1"/>
          </a:fontRef>
        </p:style>
      </p:cxnSp>
      <p:cxnSp>
        <p:nvCxnSpPr>
          <p:cNvPr id="20" name="Straight Arrow Connector 19"/>
          <p:cNvCxnSpPr/>
          <p:nvPr/>
        </p:nvCxnSpPr>
        <p:spPr>
          <a:xfrm>
            <a:off x="7477366" y="2920774"/>
            <a:ext cx="446871" cy="520702"/>
          </a:xfrm>
          <a:prstGeom prst="straightConnector1">
            <a:avLst/>
          </a:prstGeom>
          <a:ln w="38100">
            <a:tailEnd type="triangle"/>
          </a:ln>
        </p:spPr>
        <p:style>
          <a:lnRef idx="1">
            <a:schemeClr val="accent4"/>
          </a:lnRef>
          <a:fillRef idx="0">
            <a:schemeClr val="accent4"/>
          </a:fillRef>
          <a:effectRef idx="0">
            <a:schemeClr val="accent4"/>
          </a:effectRef>
          <a:fontRef idx="minor">
            <a:schemeClr val="tx1"/>
          </a:fontRef>
        </p:style>
      </p:cxnSp>
      <p:cxnSp>
        <p:nvCxnSpPr>
          <p:cNvPr id="22" name="Straight Arrow Connector 21"/>
          <p:cNvCxnSpPr/>
          <p:nvPr/>
        </p:nvCxnSpPr>
        <p:spPr>
          <a:xfrm flipH="1">
            <a:off x="2036675" y="4532644"/>
            <a:ext cx="476259" cy="520702"/>
          </a:xfrm>
          <a:prstGeom prst="straightConnector1">
            <a:avLst/>
          </a:prstGeom>
          <a:ln w="38100">
            <a:tailEnd type="triangle"/>
          </a:ln>
        </p:spPr>
        <p:style>
          <a:lnRef idx="1">
            <a:schemeClr val="accent4"/>
          </a:lnRef>
          <a:fillRef idx="0">
            <a:schemeClr val="accent4"/>
          </a:fillRef>
          <a:effectRef idx="0">
            <a:schemeClr val="accent4"/>
          </a:effectRef>
          <a:fontRef idx="minor">
            <a:schemeClr val="tx1"/>
          </a:fontRef>
        </p:style>
      </p:cxnSp>
      <p:cxnSp>
        <p:nvCxnSpPr>
          <p:cNvPr id="26" name="Straight Arrow Connector 25"/>
          <p:cNvCxnSpPr/>
          <p:nvPr/>
        </p:nvCxnSpPr>
        <p:spPr>
          <a:xfrm>
            <a:off x="4051900" y="4542117"/>
            <a:ext cx="442505" cy="523420"/>
          </a:xfrm>
          <a:prstGeom prst="straightConnector1">
            <a:avLst/>
          </a:prstGeom>
          <a:ln w="38100">
            <a:tailEnd type="triangle"/>
          </a:ln>
        </p:spPr>
        <p:style>
          <a:lnRef idx="1">
            <a:schemeClr val="accent4"/>
          </a:lnRef>
          <a:fillRef idx="0">
            <a:schemeClr val="accent4"/>
          </a:fillRef>
          <a:effectRef idx="0">
            <a:schemeClr val="accent4"/>
          </a:effectRef>
          <a:fontRef idx="minor">
            <a:schemeClr val="tx1"/>
          </a:fontRef>
        </p:style>
      </p:cxnSp>
      <p:cxnSp>
        <p:nvCxnSpPr>
          <p:cNvPr id="28" name="Straight Arrow Connector 27"/>
          <p:cNvCxnSpPr/>
          <p:nvPr/>
        </p:nvCxnSpPr>
        <p:spPr>
          <a:xfrm flipH="1">
            <a:off x="8032836" y="4564166"/>
            <a:ext cx="421144" cy="501371"/>
          </a:xfrm>
          <a:prstGeom prst="straightConnector1">
            <a:avLst/>
          </a:prstGeom>
          <a:ln w="38100">
            <a:tailEnd type="triangle"/>
          </a:ln>
        </p:spPr>
        <p:style>
          <a:lnRef idx="1">
            <a:schemeClr val="accent4"/>
          </a:lnRef>
          <a:fillRef idx="0">
            <a:schemeClr val="accent4"/>
          </a:fillRef>
          <a:effectRef idx="0">
            <a:schemeClr val="accent4"/>
          </a:effectRef>
          <a:fontRef idx="minor">
            <a:schemeClr val="tx1"/>
          </a:fontRef>
        </p:style>
      </p:cxnSp>
      <p:cxnSp>
        <p:nvCxnSpPr>
          <p:cNvPr id="34" name="Straight Arrow Connector 33"/>
          <p:cNvCxnSpPr/>
          <p:nvPr/>
        </p:nvCxnSpPr>
        <p:spPr>
          <a:xfrm>
            <a:off x="10224879" y="4554483"/>
            <a:ext cx="318948" cy="520702"/>
          </a:xfrm>
          <a:prstGeom prst="straightConnector1">
            <a:avLst/>
          </a:prstGeom>
          <a:ln w="38100">
            <a:tailEnd type="triangle"/>
          </a:ln>
        </p:spPr>
        <p:style>
          <a:lnRef idx="1">
            <a:schemeClr val="accent4"/>
          </a:lnRef>
          <a:fillRef idx="0">
            <a:schemeClr val="accent4"/>
          </a:fillRef>
          <a:effectRef idx="0">
            <a:schemeClr val="accent4"/>
          </a:effectRef>
          <a:fontRef idx="minor">
            <a:schemeClr val="tx1"/>
          </a:fontRef>
        </p:style>
      </p:cxnSp>
      <p:sp>
        <p:nvSpPr>
          <p:cNvPr id="21" name="Title 1">
            <a:extLst>
              <a:ext uri="{FF2B5EF4-FFF2-40B4-BE49-F238E27FC236}">
                <a16:creationId xmlns:a16="http://schemas.microsoft.com/office/drawing/2014/main" id="{7B47E5D7-94E1-4D94-AB1C-1B9F8BE5EAF3}"/>
              </a:ext>
            </a:extLst>
          </p:cNvPr>
          <p:cNvSpPr txBox="1">
            <a:spLocks/>
          </p:cNvSpPr>
          <p:nvPr/>
        </p:nvSpPr>
        <p:spPr>
          <a:xfrm>
            <a:off x="838200" y="571986"/>
            <a:ext cx="10515600" cy="966651"/>
          </a:xfrm>
          <a:prstGeom prst="rect">
            <a:avLst/>
          </a:prstGeom>
        </p:spPr>
        <p:txBody>
          <a:bodyPr vert="horz" lIns="91440" tIns="45720" rIns="91440" bIns="45720" rtlCol="0" anchor="b">
            <a:norm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cap="none" dirty="0">
                <a:latin typeface="OPTILawrence" pitchFamily="50" charset="0"/>
              </a:rPr>
              <a:t>Course structure– Stuart Britain and the Crisis of Monarchy, 1603-1702</a:t>
            </a:r>
          </a:p>
        </p:txBody>
      </p:sp>
    </p:spTree>
    <p:extLst>
      <p:ext uri="{BB962C8B-B14F-4D97-AF65-F5344CB8AC3E}">
        <p14:creationId xmlns:p14="http://schemas.microsoft.com/office/powerpoint/2010/main" val="367077400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44987"/>
          </a:xfrm>
        </p:spPr>
        <p:txBody>
          <a:bodyPr>
            <a:normAutofit/>
          </a:bodyPr>
          <a:lstStyle/>
          <a:p>
            <a:pPr algn="ctr"/>
            <a:r>
              <a:rPr lang="en-GB" sz="2400" cap="none" dirty="0">
                <a:latin typeface="OPTILawrence" pitchFamily="50" charset="0"/>
              </a:rPr>
              <a:t>Assessment– France in Revolution, 1774-1815</a:t>
            </a:r>
          </a:p>
        </p:txBody>
      </p:sp>
      <p:graphicFrame>
        <p:nvGraphicFramePr>
          <p:cNvPr id="4" name="Table 3"/>
          <p:cNvGraphicFramePr>
            <a:graphicFrameLocks noGrp="1"/>
          </p:cNvGraphicFramePr>
          <p:nvPr>
            <p:extLst>
              <p:ext uri="{D42A27DB-BD31-4B8C-83A1-F6EECF244321}">
                <p14:modId xmlns:p14="http://schemas.microsoft.com/office/powerpoint/2010/main" val="3817098927"/>
              </p:ext>
            </p:extLst>
          </p:nvPr>
        </p:nvGraphicFramePr>
        <p:xfrm>
          <a:off x="444136" y="1372400"/>
          <a:ext cx="11299371" cy="2994462"/>
        </p:xfrm>
        <a:graphic>
          <a:graphicData uri="http://schemas.openxmlformats.org/drawingml/2006/table">
            <a:tbl>
              <a:tblPr firstRow="1" bandRow="1">
                <a:tableStyleId>{93296810-A885-4BE3-A3E7-6D5BEEA58F35}</a:tableStyleId>
              </a:tblPr>
              <a:tblGrid>
                <a:gridCol w="1502229">
                  <a:extLst>
                    <a:ext uri="{9D8B030D-6E8A-4147-A177-3AD203B41FA5}">
                      <a16:colId xmlns:a16="http://schemas.microsoft.com/office/drawing/2014/main" val="663649061"/>
                    </a:ext>
                  </a:extLst>
                </a:gridCol>
                <a:gridCol w="5251268">
                  <a:extLst>
                    <a:ext uri="{9D8B030D-6E8A-4147-A177-3AD203B41FA5}">
                      <a16:colId xmlns:a16="http://schemas.microsoft.com/office/drawing/2014/main" val="4032671899"/>
                    </a:ext>
                  </a:extLst>
                </a:gridCol>
                <a:gridCol w="1541417">
                  <a:extLst>
                    <a:ext uri="{9D8B030D-6E8A-4147-A177-3AD203B41FA5}">
                      <a16:colId xmlns:a16="http://schemas.microsoft.com/office/drawing/2014/main" val="641153351"/>
                    </a:ext>
                  </a:extLst>
                </a:gridCol>
                <a:gridCol w="1554480">
                  <a:extLst>
                    <a:ext uri="{9D8B030D-6E8A-4147-A177-3AD203B41FA5}">
                      <a16:colId xmlns:a16="http://schemas.microsoft.com/office/drawing/2014/main" val="2628563732"/>
                    </a:ext>
                  </a:extLst>
                </a:gridCol>
                <a:gridCol w="1449977">
                  <a:extLst>
                    <a:ext uri="{9D8B030D-6E8A-4147-A177-3AD203B41FA5}">
                      <a16:colId xmlns:a16="http://schemas.microsoft.com/office/drawing/2014/main" val="766815643"/>
                    </a:ext>
                  </a:extLst>
                </a:gridCol>
              </a:tblGrid>
              <a:tr h="708462">
                <a:tc>
                  <a:txBody>
                    <a:bodyPr/>
                    <a:lstStyle/>
                    <a:p>
                      <a:r>
                        <a:rPr lang="en-GB" dirty="0">
                          <a:latin typeface="Segoe UI" panose="020B0502040204020203" pitchFamily="34" charset="0"/>
                          <a:cs typeface="Segoe UI" panose="020B0502040204020203" pitchFamily="34" charset="0"/>
                        </a:rPr>
                        <a:t>Exam</a:t>
                      </a:r>
                      <a:r>
                        <a:rPr lang="en-GB" baseline="0" dirty="0">
                          <a:latin typeface="Segoe UI" panose="020B0502040204020203" pitchFamily="34" charset="0"/>
                          <a:cs typeface="Segoe UI" panose="020B0502040204020203" pitchFamily="34" charset="0"/>
                        </a:rPr>
                        <a:t> Paper</a:t>
                      </a:r>
                      <a:endParaRPr lang="en-GB" dirty="0">
                        <a:latin typeface="Segoe UI" panose="020B0502040204020203" pitchFamily="34" charset="0"/>
                        <a:cs typeface="Segoe UI" panose="020B0502040204020203" pitchFamily="34" charset="0"/>
                      </a:endParaRPr>
                    </a:p>
                  </a:txBody>
                  <a:tcPr/>
                </a:tc>
                <a:tc>
                  <a:txBody>
                    <a:bodyPr/>
                    <a:lstStyle/>
                    <a:p>
                      <a:r>
                        <a:rPr lang="en-GB" dirty="0">
                          <a:latin typeface="Segoe UI" panose="020B0502040204020203" pitchFamily="34" charset="0"/>
                          <a:cs typeface="Segoe UI" panose="020B0502040204020203" pitchFamily="34" charset="0"/>
                        </a:rPr>
                        <a:t>Questions</a:t>
                      </a:r>
                      <a:r>
                        <a:rPr lang="en-GB" baseline="0" dirty="0">
                          <a:latin typeface="Segoe UI" panose="020B0502040204020203" pitchFamily="34" charset="0"/>
                          <a:cs typeface="Segoe UI" panose="020B0502040204020203" pitchFamily="34" charset="0"/>
                        </a:rPr>
                        <a:t> and marks</a:t>
                      </a:r>
                      <a:endParaRPr lang="en-GB" dirty="0">
                        <a:latin typeface="Segoe UI" panose="020B0502040204020203" pitchFamily="34" charset="0"/>
                        <a:cs typeface="Segoe UI" panose="020B0502040204020203" pitchFamily="34" charset="0"/>
                      </a:endParaRPr>
                    </a:p>
                  </a:txBody>
                  <a:tcPr/>
                </a:tc>
                <a:tc>
                  <a:txBody>
                    <a:bodyPr/>
                    <a:lstStyle/>
                    <a:p>
                      <a:r>
                        <a:rPr lang="en-GB" dirty="0">
                          <a:latin typeface="Segoe UI" panose="020B0502040204020203" pitchFamily="34" charset="0"/>
                          <a:cs typeface="Segoe UI" panose="020B0502040204020203" pitchFamily="34" charset="0"/>
                        </a:rPr>
                        <a:t>Assessment Objectives</a:t>
                      </a:r>
                    </a:p>
                  </a:txBody>
                  <a:tcPr/>
                </a:tc>
                <a:tc>
                  <a:txBody>
                    <a:bodyPr/>
                    <a:lstStyle/>
                    <a:p>
                      <a:r>
                        <a:rPr lang="en-GB" dirty="0">
                          <a:latin typeface="Segoe UI" panose="020B0502040204020203" pitchFamily="34" charset="0"/>
                          <a:cs typeface="Segoe UI" panose="020B0502040204020203" pitchFamily="34" charset="0"/>
                        </a:rPr>
                        <a:t>Timing</a:t>
                      </a:r>
                    </a:p>
                  </a:txBody>
                  <a:tcPr/>
                </a:tc>
                <a:tc>
                  <a:txBody>
                    <a:bodyPr/>
                    <a:lstStyle/>
                    <a:p>
                      <a:r>
                        <a:rPr lang="en-GB" dirty="0">
                          <a:latin typeface="Segoe UI" panose="020B0502040204020203" pitchFamily="34" charset="0"/>
                          <a:cs typeface="Segoe UI" panose="020B0502040204020203" pitchFamily="34" charset="0"/>
                        </a:rPr>
                        <a:t>Marks</a:t>
                      </a:r>
                    </a:p>
                  </a:txBody>
                  <a:tcPr/>
                </a:tc>
                <a:extLst>
                  <a:ext uri="{0D108BD9-81ED-4DB2-BD59-A6C34878D82A}">
                    <a16:rowId xmlns:a16="http://schemas.microsoft.com/office/drawing/2014/main" val="3452970173"/>
                  </a:ext>
                </a:extLst>
              </a:tr>
              <a:tr h="2059656">
                <a:tc>
                  <a:txBody>
                    <a:bodyPr/>
                    <a:lstStyle/>
                    <a:p>
                      <a:r>
                        <a:rPr lang="en-GB" dirty="0">
                          <a:latin typeface="Segoe UI" panose="020B0502040204020203" pitchFamily="34" charset="0"/>
                          <a:cs typeface="Segoe UI" panose="020B0502040204020203" pitchFamily="34" charset="0"/>
                        </a:rPr>
                        <a:t>A</a:t>
                      </a:r>
                      <a:r>
                        <a:rPr lang="en-GB" baseline="0" dirty="0">
                          <a:latin typeface="Segoe UI" panose="020B0502040204020203" pitchFamily="34" charset="0"/>
                          <a:cs typeface="Segoe UI" panose="020B0502040204020203" pitchFamily="34" charset="0"/>
                        </a:rPr>
                        <a:t> Level</a:t>
                      </a:r>
                      <a:endParaRPr lang="en-GB" dirty="0">
                        <a:latin typeface="Segoe UI" panose="020B0502040204020203" pitchFamily="34" charset="0"/>
                        <a:cs typeface="Segoe UI" panose="020B0502040204020203" pitchFamily="34" charset="0"/>
                      </a:endParaRPr>
                    </a:p>
                    <a:p>
                      <a:r>
                        <a:rPr lang="en-GB" dirty="0">
                          <a:latin typeface="Segoe UI" panose="020B0502040204020203" pitchFamily="34" charset="0"/>
                          <a:cs typeface="Segoe UI" panose="020B0502040204020203" pitchFamily="34" charset="0"/>
                        </a:rPr>
                        <a:t>Paper 2: Depth</a:t>
                      </a:r>
                      <a:r>
                        <a:rPr lang="en-GB" baseline="0" dirty="0">
                          <a:latin typeface="Segoe UI" panose="020B0502040204020203" pitchFamily="34" charset="0"/>
                          <a:cs typeface="Segoe UI" panose="020B0502040204020203" pitchFamily="34" charset="0"/>
                        </a:rPr>
                        <a:t> Study</a:t>
                      </a:r>
                      <a:endParaRPr lang="en-GB" dirty="0">
                        <a:latin typeface="Segoe UI" panose="020B0502040204020203" pitchFamily="34" charset="0"/>
                        <a:cs typeface="Segoe UI" panose="020B0502040204020203" pitchFamily="34" charset="0"/>
                      </a:endParaRPr>
                    </a:p>
                  </a:txBody>
                  <a:tcPr/>
                </a:tc>
                <a:tc>
                  <a:txBody>
                    <a:bodyPr/>
                    <a:lstStyle/>
                    <a:p>
                      <a:r>
                        <a:rPr lang="en-GB" b="1" dirty="0">
                          <a:latin typeface="Segoe UI" panose="020B0502040204020203" pitchFamily="34" charset="0"/>
                          <a:cs typeface="Segoe UI" panose="020B0502040204020203" pitchFamily="34" charset="0"/>
                        </a:rPr>
                        <a:t>Section A: Evaluating</a:t>
                      </a:r>
                      <a:r>
                        <a:rPr lang="en-GB" b="1" baseline="0" dirty="0">
                          <a:latin typeface="Segoe UI" panose="020B0502040204020203" pitchFamily="34" charset="0"/>
                          <a:cs typeface="Segoe UI" panose="020B0502040204020203" pitchFamily="34" charset="0"/>
                        </a:rPr>
                        <a:t> primary sources </a:t>
                      </a:r>
                    </a:p>
                    <a:p>
                      <a:r>
                        <a:rPr lang="en-GB" baseline="0" dirty="0">
                          <a:latin typeface="Segoe UI" panose="020B0502040204020203" pitchFamily="34" charset="0"/>
                          <a:cs typeface="Segoe UI" panose="020B0502040204020203" pitchFamily="34" charset="0"/>
                        </a:rPr>
                        <a:t>One compulsory question linked to three primary sources or sources contemporary to the period (30 marks)</a:t>
                      </a:r>
                    </a:p>
                    <a:p>
                      <a:pPr marL="0" indent="0">
                        <a:buFont typeface="Arial" panose="020B0604020202020204" pitchFamily="34" charset="0"/>
                        <a:buNone/>
                      </a:pPr>
                      <a:endParaRPr lang="en-GB" baseline="0" dirty="0">
                        <a:latin typeface="Segoe UI" panose="020B0502040204020203" pitchFamily="34" charset="0"/>
                        <a:cs typeface="Segoe UI" panose="020B0502040204020203" pitchFamily="34" charset="0"/>
                      </a:endParaRPr>
                    </a:p>
                    <a:p>
                      <a:pPr marL="0" indent="0">
                        <a:buFont typeface="Arial" panose="020B0604020202020204" pitchFamily="34" charset="0"/>
                        <a:buNone/>
                      </a:pPr>
                      <a:r>
                        <a:rPr lang="en-GB" b="1" baseline="0" dirty="0">
                          <a:latin typeface="Segoe UI" panose="020B0502040204020203" pitchFamily="34" charset="0"/>
                          <a:cs typeface="Segoe UI" panose="020B0502040204020203" pitchFamily="34" charset="0"/>
                        </a:rPr>
                        <a:t>Section B: Essay writing </a:t>
                      </a:r>
                    </a:p>
                    <a:p>
                      <a:pPr marL="0" indent="0">
                        <a:buFont typeface="Arial" panose="020B0604020202020204" pitchFamily="34" charset="0"/>
                        <a:buNone/>
                      </a:pPr>
                      <a:r>
                        <a:rPr lang="en-GB" baseline="0" dirty="0">
                          <a:latin typeface="Segoe UI" panose="020B0502040204020203" pitchFamily="34" charset="0"/>
                          <a:cs typeface="Segoe UI" panose="020B0502040204020203" pitchFamily="34" charset="0"/>
                        </a:rPr>
                        <a:t>Two from a choice of three essay questions (25 marks each)</a:t>
                      </a:r>
                      <a:endParaRPr lang="en-GB" dirty="0">
                        <a:latin typeface="Segoe UI" panose="020B0502040204020203" pitchFamily="34" charset="0"/>
                        <a:cs typeface="Segoe UI" panose="020B0502040204020203" pitchFamily="34" charset="0"/>
                      </a:endParaRPr>
                    </a:p>
                  </a:txBody>
                  <a:tcPr/>
                </a:tc>
                <a:tc>
                  <a:txBody>
                    <a:bodyPr/>
                    <a:lstStyle/>
                    <a:p>
                      <a:r>
                        <a:rPr lang="en-GB" dirty="0">
                          <a:latin typeface="Segoe UI" panose="020B0502040204020203" pitchFamily="34" charset="0"/>
                          <a:cs typeface="Segoe UI" panose="020B0502040204020203" pitchFamily="34" charset="0"/>
                        </a:rPr>
                        <a:t>AO2</a:t>
                      </a:r>
                    </a:p>
                    <a:p>
                      <a:endParaRPr lang="en-GB" dirty="0">
                        <a:latin typeface="Segoe UI" panose="020B0502040204020203" pitchFamily="34" charset="0"/>
                        <a:cs typeface="Segoe UI" panose="020B0502040204020203" pitchFamily="34" charset="0"/>
                      </a:endParaRPr>
                    </a:p>
                    <a:p>
                      <a:endParaRPr lang="en-GB" dirty="0">
                        <a:latin typeface="Segoe UI" panose="020B0502040204020203" pitchFamily="34" charset="0"/>
                        <a:cs typeface="Segoe UI" panose="020B0502040204020203" pitchFamily="34" charset="0"/>
                      </a:endParaRPr>
                    </a:p>
                    <a:p>
                      <a:endParaRPr lang="en-GB" dirty="0">
                        <a:latin typeface="Segoe UI" panose="020B0502040204020203" pitchFamily="34" charset="0"/>
                        <a:cs typeface="Segoe UI" panose="020B0502040204020203" pitchFamily="34" charset="0"/>
                      </a:endParaRPr>
                    </a:p>
                    <a:p>
                      <a:endParaRPr lang="en-GB" dirty="0">
                        <a:latin typeface="Segoe UI" panose="020B0502040204020203" pitchFamily="34" charset="0"/>
                        <a:cs typeface="Segoe UI" panose="020B0502040204020203" pitchFamily="34" charset="0"/>
                      </a:endParaRPr>
                    </a:p>
                    <a:p>
                      <a:r>
                        <a:rPr lang="en-GB" dirty="0">
                          <a:latin typeface="Segoe UI" panose="020B0502040204020203" pitchFamily="34" charset="0"/>
                          <a:cs typeface="Segoe UI" panose="020B0502040204020203" pitchFamily="34" charset="0"/>
                        </a:rPr>
                        <a:t>AO1</a:t>
                      </a:r>
                    </a:p>
                  </a:txBody>
                  <a:tcPr/>
                </a:tc>
                <a:tc>
                  <a:txBody>
                    <a:bodyPr/>
                    <a:lstStyle/>
                    <a:p>
                      <a:r>
                        <a:rPr lang="en-GB" dirty="0">
                          <a:latin typeface="Segoe UI" panose="020B0502040204020203" pitchFamily="34" charset="0"/>
                          <a:cs typeface="Segoe UI" panose="020B0502040204020203" pitchFamily="34" charset="0"/>
                        </a:rPr>
                        <a:t>Written exam: 2 hours 30 minutes</a:t>
                      </a:r>
                    </a:p>
                  </a:txBody>
                  <a:tcPr/>
                </a:tc>
                <a:tc>
                  <a:txBody>
                    <a:bodyPr/>
                    <a:lstStyle/>
                    <a:p>
                      <a:r>
                        <a:rPr lang="en-GB" dirty="0">
                          <a:latin typeface="Segoe UI" panose="020B0502040204020203" pitchFamily="34" charset="0"/>
                          <a:cs typeface="Segoe UI" panose="020B0502040204020203" pitchFamily="34" charset="0"/>
                        </a:rPr>
                        <a:t>80 marks (40% of A Level)</a:t>
                      </a:r>
                    </a:p>
                  </a:txBody>
                  <a:tcPr/>
                </a:tc>
                <a:extLst>
                  <a:ext uri="{0D108BD9-81ED-4DB2-BD59-A6C34878D82A}">
                    <a16:rowId xmlns:a16="http://schemas.microsoft.com/office/drawing/2014/main" val="2867100664"/>
                  </a:ext>
                </a:extLst>
              </a:tr>
            </a:tbl>
          </a:graphicData>
        </a:graphic>
      </p:graphicFrame>
      <p:sp>
        <p:nvSpPr>
          <p:cNvPr id="5" name="TextBox 4"/>
          <p:cNvSpPr txBox="1"/>
          <p:nvPr/>
        </p:nvSpPr>
        <p:spPr>
          <a:xfrm>
            <a:off x="1800225" y="4629150"/>
            <a:ext cx="9943283" cy="1754326"/>
          </a:xfrm>
          <a:prstGeom prst="rect">
            <a:avLst/>
          </a:prstGeom>
          <a:noFill/>
        </p:spPr>
        <p:txBody>
          <a:bodyPr wrap="square" rtlCol="0">
            <a:spAutoFit/>
          </a:bodyPr>
          <a:lstStyle/>
          <a:p>
            <a:r>
              <a:rPr lang="en-GB" dirty="0">
                <a:solidFill>
                  <a:srgbClr val="00B0F0"/>
                </a:solidFill>
                <a:latin typeface="Segoe UI Light" panose="020B0502040204020203" pitchFamily="34" charset="0"/>
                <a:cs typeface="Segoe UI Light" panose="020B0502040204020203" pitchFamily="34" charset="0"/>
              </a:rPr>
              <a:t>AO1: </a:t>
            </a:r>
            <a:r>
              <a:rPr lang="en-GB" dirty="0">
                <a:latin typeface="Segoe UI Light" panose="020B0502040204020203" pitchFamily="34" charset="0"/>
                <a:cs typeface="Segoe UI Light" panose="020B0502040204020203" pitchFamily="34" charset="0"/>
              </a:rPr>
              <a:t>Demonstrate, organise and communicate </a:t>
            </a:r>
            <a:r>
              <a:rPr lang="en-GB" b="1" dirty="0">
                <a:latin typeface="Segoe UI Light" panose="020B0502040204020203" pitchFamily="34" charset="0"/>
                <a:cs typeface="Segoe UI Light" panose="020B0502040204020203" pitchFamily="34" charset="0"/>
              </a:rPr>
              <a:t>knowledge and understanding </a:t>
            </a:r>
            <a:r>
              <a:rPr lang="en-GB" dirty="0">
                <a:latin typeface="Segoe UI Light" panose="020B0502040204020203" pitchFamily="34" charset="0"/>
                <a:cs typeface="Segoe UI Light" panose="020B0502040204020203" pitchFamily="34" charset="0"/>
              </a:rPr>
              <a:t>to analyse and evaluate the key features related to the periods studied, </a:t>
            </a:r>
            <a:r>
              <a:rPr lang="en-GB" b="1" dirty="0">
                <a:latin typeface="Segoe UI Light" panose="020B0502040204020203" pitchFamily="34" charset="0"/>
                <a:cs typeface="Segoe UI Light" panose="020B0502040204020203" pitchFamily="34" charset="0"/>
              </a:rPr>
              <a:t>making substantiated judgements and exploring concepts</a:t>
            </a:r>
            <a:r>
              <a:rPr lang="en-GB" dirty="0">
                <a:latin typeface="Segoe UI Light" panose="020B0502040204020203" pitchFamily="34" charset="0"/>
                <a:cs typeface="Segoe UI Light" panose="020B0502040204020203" pitchFamily="34" charset="0"/>
              </a:rPr>
              <a:t>, as relevant, of cause, consequence, change, continuity, similarity, different and significance.</a:t>
            </a:r>
          </a:p>
          <a:p>
            <a:r>
              <a:rPr lang="en-GB" dirty="0">
                <a:solidFill>
                  <a:srgbClr val="00B0F0"/>
                </a:solidFill>
                <a:latin typeface="Segoe UI Light" panose="020B0502040204020203" pitchFamily="34" charset="0"/>
                <a:cs typeface="Segoe UI Light" panose="020B0502040204020203" pitchFamily="34" charset="0"/>
              </a:rPr>
              <a:t>AO2:  </a:t>
            </a:r>
            <a:r>
              <a:rPr lang="en-GB" b="1" dirty="0">
                <a:latin typeface="Segoe UI Light" panose="020B0502040204020203" pitchFamily="34" charset="0"/>
                <a:cs typeface="Segoe UI Light" panose="020B0502040204020203" pitchFamily="34" charset="0"/>
              </a:rPr>
              <a:t>Analyse and evaluate </a:t>
            </a:r>
            <a:r>
              <a:rPr lang="en-GB" dirty="0">
                <a:latin typeface="Segoe UI Light" panose="020B0502040204020203" pitchFamily="34" charset="0"/>
                <a:cs typeface="Segoe UI Light" panose="020B0502040204020203" pitchFamily="34" charset="0"/>
              </a:rPr>
              <a:t>appropriate source material, primary and/or contemporary to the period, within the historical context. </a:t>
            </a:r>
          </a:p>
          <a:p>
            <a:endParaRPr lang="en-GB" dirty="0">
              <a:latin typeface="Segoe UI Light" panose="020B0502040204020203" pitchFamily="34" charset="0"/>
              <a:cs typeface="Segoe UI Light" panose="020B0502040204020203" pitchFamily="34" charset="0"/>
            </a:endParaRPr>
          </a:p>
        </p:txBody>
      </p:sp>
    </p:spTree>
    <p:extLst>
      <p:ext uri="{BB962C8B-B14F-4D97-AF65-F5344CB8AC3E}">
        <p14:creationId xmlns:p14="http://schemas.microsoft.com/office/powerpoint/2010/main" val="5589249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093719" y="5027044"/>
            <a:ext cx="10515600" cy="1325563"/>
          </a:xfrm>
        </p:spPr>
        <p:txBody>
          <a:bodyPr/>
          <a:lstStyle/>
          <a:p>
            <a:r>
              <a:rPr lang="en-GB" dirty="0"/>
              <a:t>Course structure – </a:t>
            </a:r>
            <a:r>
              <a:rPr lang="en-GB" u="sng" dirty="0"/>
              <a:t>Depth</a:t>
            </a:r>
            <a:r>
              <a:rPr lang="en-GB" dirty="0"/>
              <a:t> study</a:t>
            </a:r>
          </a:p>
        </p:txBody>
      </p:sp>
      <p:sp>
        <p:nvSpPr>
          <p:cNvPr id="8" name="Rectangle 7"/>
          <p:cNvSpPr/>
          <p:nvPr/>
        </p:nvSpPr>
        <p:spPr>
          <a:xfrm>
            <a:off x="5055850" y="1954123"/>
            <a:ext cx="2557054" cy="966651"/>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1900" dirty="0"/>
              <a:t>France in Revolution </a:t>
            </a:r>
          </a:p>
          <a:p>
            <a:pPr algn="ctr"/>
            <a:r>
              <a:rPr lang="en-GB" sz="1900" dirty="0"/>
              <a:t>1774-1815</a:t>
            </a:r>
          </a:p>
        </p:txBody>
      </p:sp>
      <p:sp>
        <p:nvSpPr>
          <p:cNvPr id="10" name="Rectangle 9"/>
          <p:cNvSpPr/>
          <p:nvPr/>
        </p:nvSpPr>
        <p:spPr>
          <a:xfrm>
            <a:off x="1784692" y="3441476"/>
            <a:ext cx="3149781" cy="110200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1900" b="1" dirty="0"/>
              <a:t>Part 1</a:t>
            </a:r>
            <a:r>
              <a:rPr lang="en-GB" sz="1900" dirty="0"/>
              <a:t> – The end of absolutism and the French Revolution, 1774-1789</a:t>
            </a:r>
          </a:p>
        </p:txBody>
      </p:sp>
      <p:sp>
        <p:nvSpPr>
          <p:cNvPr id="11" name="Rectangle 10"/>
          <p:cNvSpPr/>
          <p:nvPr/>
        </p:nvSpPr>
        <p:spPr>
          <a:xfrm>
            <a:off x="7612904" y="3443288"/>
            <a:ext cx="3322321" cy="1102000"/>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sz="1900" b="1" dirty="0"/>
              <a:t>Part 2</a:t>
            </a:r>
            <a:r>
              <a:rPr lang="en-GB" sz="1900" dirty="0"/>
              <a:t> – The rise of Napoleon and his impact on France and Europe, 1795-1815</a:t>
            </a:r>
          </a:p>
        </p:txBody>
      </p:sp>
      <p:sp>
        <p:nvSpPr>
          <p:cNvPr id="12" name="Rectangle 11"/>
          <p:cNvSpPr/>
          <p:nvPr/>
        </p:nvSpPr>
        <p:spPr>
          <a:xfrm>
            <a:off x="172945" y="5067802"/>
            <a:ext cx="1859279" cy="1506948"/>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900" dirty="0"/>
              <a:t>The origins of the French Revolution, 1774-1789</a:t>
            </a:r>
          </a:p>
        </p:txBody>
      </p:sp>
      <p:sp>
        <p:nvSpPr>
          <p:cNvPr id="13" name="Rectangle 12"/>
          <p:cNvSpPr/>
          <p:nvPr/>
        </p:nvSpPr>
        <p:spPr>
          <a:xfrm>
            <a:off x="2227748" y="5067802"/>
            <a:ext cx="1859279" cy="1506948"/>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900" dirty="0"/>
              <a:t>The experiment in constitutional monarchy, 1789-1792</a:t>
            </a:r>
          </a:p>
        </p:txBody>
      </p:sp>
      <p:sp>
        <p:nvSpPr>
          <p:cNvPr id="14" name="Rectangle 13"/>
          <p:cNvSpPr/>
          <p:nvPr/>
        </p:nvSpPr>
        <p:spPr>
          <a:xfrm>
            <a:off x="4207318" y="5067802"/>
            <a:ext cx="1859279" cy="1506948"/>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900" dirty="0"/>
              <a:t>The emergence and spread of the Terror, Sept 1792-1795</a:t>
            </a:r>
          </a:p>
        </p:txBody>
      </p:sp>
      <p:sp>
        <p:nvSpPr>
          <p:cNvPr id="15" name="Rectangle 14"/>
          <p:cNvSpPr/>
          <p:nvPr/>
        </p:nvSpPr>
        <p:spPr>
          <a:xfrm>
            <a:off x="6334377" y="5067802"/>
            <a:ext cx="1859279" cy="1506948"/>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900" dirty="0"/>
              <a:t>The Directory and Napoleon’s rise to power, 1795-1799</a:t>
            </a:r>
          </a:p>
        </p:txBody>
      </p:sp>
      <p:sp>
        <p:nvSpPr>
          <p:cNvPr id="16" name="Rectangle 15"/>
          <p:cNvSpPr/>
          <p:nvPr/>
        </p:nvSpPr>
        <p:spPr>
          <a:xfrm>
            <a:off x="8333549" y="5067802"/>
            <a:ext cx="1859279" cy="1506948"/>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900" dirty="0"/>
              <a:t>The impact of Napoleon’s rule on France, 1799-1815</a:t>
            </a:r>
          </a:p>
        </p:txBody>
      </p:sp>
      <p:sp>
        <p:nvSpPr>
          <p:cNvPr id="17" name="Rectangle 16"/>
          <p:cNvSpPr/>
          <p:nvPr/>
        </p:nvSpPr>
        <p:spPr>
          <a:xfrm>
            <a:off x="10332721" y="5067802"/>
            <a:ext cx="1859279" cy="1506948"/>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sz="1900" dirty="0"/>
              <a:t>The impact of Napoleon’s rule on Europe, 1799-1815</a:t>
            </a:r>
          </a:p>
        </p:txBody>
      </p:sp>
      <p:cxnSp>
        <p:nvCxnSpPr>
          <p:cNvPr id="19" name="Straight Arrow Connector 18"/>
          <p:cNvCxnSpPr/>
          <p:nvPr/>
        </p:nvCxnSpPr>
        <p:spPr>
          <a:xfrm flipH="1">
            <a:off x="4660698" y="2920774"/>
            <a:ext cx="476259" cy="520702"/>
          </a:xfrm>
          <a:prstGeom prst="straightConnector1">
            <a:avLst/>
          </a:prstGeom>
          <a:ln w="38100">
            <a:tailEnd type="triangle"/>
          </a:ln>
        </p:spPr>
        <p:style>
          <a:lnRef idx="1">
            <a:schemeClr val="accent4"/>
          </a:lnRef>
          <a:fillRef idx="0">
            <a:schemeClr val="accent4"/>
          </a:fillRef>
          <a:effectRef idx="0">
            <a:schemeClr val="accent4"/>
          </a:effectRef>
          <a:fontRef idx="minor">
            <a:schemeClr val="tx1"/>
          </a:fontRef>
        </p:style>
      </p:cxnSp>
      <p:cxnSp>
        <p:nvCxnSpPr>
          <p:cNvPr id="20" name="Straight Arrow Connector 19"/>
          <p:cNvCxnSpPr/>
          <p:nvPr/>
        </p:nvCxnSpPr>
        <p:spPr>
          <a:xfrm>
            <a:off x="7477366" y="2920774"/>
            <a:ext cx="446871" cy="520702"/>
          </a:xfrm>
          <a:prstGeom prst="straightConnector1">
            <a:avLst/>
          </a:prstGeom>
          <a:ln w="38100">
            <a:tailEnd type="triangle"/>
          </a:ln>
        </p:spPr>
        <p:style>
          <a:lnRef idx="1">
            <a:schemeClr val="accent4"/>
          </a:lnRef>
          <a:fillRef idx="0">
            <a:schemeClr val="accent4"/>
          </a:fillRef>
          <a:effectRef idx="0">
            <a:schemeClr val="accent4"/>
          </a:effectRef>
          <a:fontRef idx="minor">
            <a:schemeClr val="tx1"/>
          </a:fontRef>
        </p:style>
      </p:cxnSp>
      <p:cxnSp>
        <p:nvCxnSpPr>
          <p:cNvPr id="22" name="Straight Arrow Connector 21"/>
          <p:cNvCxnSpPr/>
          <p:nvPr/>
        </p:nvCxnSpPr>
        <p:spPr>
          <a:xfrm flipH="1">
            <a:off x="1454316" y="4543476"/>
            <a:ext cx="476259" cy="520702"/>
          </a:xfrm>
          <a:prstGeom prst="straightConnector1">
            <a:avLst/>
          </a:prstGeom>
          <a:ln w="38100">
            <a:tailEnd type="triangle"/>
          </a:ln>
        </p:spPr>
        <p:style>
          <a:lnRef idx="1">
            <a:schemeClr val="accent4"/>
          </a:lnRef>
          <a:fillRef idx="0">
            <a:schemeClr val="accent4"/>
          </a:fillRef>
          <a:effectRef idx="0">
            <a:schemeClr val="accent4"/>
          </a:effectRef>
          <a:fontRef idx="minor">
            <a:schemeClr val="tx1"/>
          </a:fontRef>
        </p:style>
      </p:cxnSp>
      <p:cxnSp>
        <p:nvCxnSpPr>
          <p:cNvPr id="23" name="Straight Arrow Connector 22"/>
          <p:cNvCxnSpPr/>
          <p:nvPr/>
        </p:nvCxnSpPr>
        <p:spPr>
          <a:xfrm flipH="1">
            <a:off x="3121453" y="4543476"/>
            <a:ext cx="15260" cy="520702"/>
          </a:xfrm>
          <a:prstGeom prst="straightConnector1">
            <a:avLst/>
          </a:prstGeom>
          <a:ln w="38100">
            <a:tailEnd type="triangle"/>
          </a:ln>
        </p:spPr>
        <p:style>
          <a:lnRef idx="1">
            <a:schemeClr val="accent4"/>
          </a:lnRef>
          <a:fillRef idx="0">
            <a:schemeClr val="accent4"/>
          </a:fillRef>
          <a:effectRef idx="0">
            <a:schemeClr val="accent4"/>
          </a:effectRef>
          <a:fontRef idx="minor">
            <a:schemeClr val="tx1"/>
          </a:fontRef>
        </p:style>
      </p:cxnSp>
      <p:cxnSp>
        <p:nvCxnSpPr>
          <p:cNvPr id="26" name="Straight Arrow Connector 25"/>
          <p:cNvCxnSpPr/>
          <p:nvPr/>
        </p:nvCxnSpPr>
        <p:spPr>
          <a:xfrm>
            <a:off x="4747777" y="4543476"/>
            <a:ext cx="442505" cy="523420"/>
          </a:xfrm>
          <a:prstGeom prst="straightConnector1">
            <a:avLst/>
          </a:prstGeom>
          <a:ln w="38100">
            <a:tailEnd type="triangle"/>
          </a:ln>
        </p:spPr>
        <p:style>
          <a:lnRef idx="1">
            <a:schemeClr val="accent4"/>
          </a:lnRef>
          <a:fillRef idx="0">
            <a:schemeClr val="accent4"/>
          </a:fillRef>
          <a:effectRef idx="0">
            <a:schemeClr val="accent4"/>
          </a:effectRef>
          <a:fontRef idx="minor">
            <a:schemeClr val="tx1"/>
          </a:fontRef>
        </p:style>
      </p:cxnSp>
      <p:cxnSp>
        <p:nvCxnSpPr>
          <p:cNvPr id="28" name="Straight Arrow Connector 27"/>
          <p:cNvCxnSpPr/>
          <p:nvPr/>
        </p:nvCxnSpPr>
        <p:spPr>
          <a:xfrm flipH="1">
            <a:off x="7245085" y="4543476"/>
            <a:ext cx="421144" cy="501371"/>
          </a:xfrm>
          <a:prstGeom prst="straightConnector1">
            <a:avLst/>
          </a:prstGeom>
          <a:ln w="38100">
            <a:tailEnd type="triangle"/>
          </a:ln>
        </p:spPr>
        <p:style>
          <a:lnRef idx="1">
            <a:schemeClr val="accent4"/>
          </a:lnRef>
          <a:fillRef idx="0">
            <a:schemeClr val="accent4"/>
          </a:fillRef>
          <a:effectRef idx="0">
            <a:schemeClr val="accent4"/>
          </a:effectRef>
          <a:fontRef idx="minor">
            <a:schemeClr val="tx1"/>
          </a:fontRef>
        </p:style>
      </p:cxnSp>
      <p:cxnSp>
        <p:nvCxnSpPr>
          <p:cNvPr id="32" name="Straight Arrow Connector 31"/>
          <p:cNvCxnSpPr>
            <a:stCxn id="11" idx="2"/>
          </p:cNvCxnSpPr>
          <p:nvPr/>
        </p:nvCxnSpPr>
        <p:spPr>
          <a:xfrm flipH="1">
            <a:off x="9237613" y="4545288"/>
            <a:ext cx="36452" cy="499559"/>
          </a:xfrm>
          <a:prstGeom prst="straightConnector1">
            <a:avLst/>
          </a:prstGeom>
          <a:ln w="38100">
            <a:tailEnd type="triangle"/>
          </a:ln>
        </p:spPr>
        <p:style>
          <a:lnRef idx="1">
            <a:schemeClr val="accent4"/>
          </a:lnRef>
          <a:fillRef idx="0">
            <a:schemeClr val="accent4"/>
          </a:fillRef>
          <a:effectRef idx="0">
            <a:schemeClr val="accent4"/>
          </a:effectRef>
          <a:fontRef idx="minor">
            <a:schemeClr val="tx1"/>
          </a:fontRef>
        </p:style>
      </p:cxnSp>
      <p:cxnSp>
        <p:nvCxnSpPr>
          <p:cNvPr id="34" name="Straight Arrow Connector 33"/>
          <p:cNvCxnSpPr/>
          <p:nvPr/>
        </p:nvCxnSpPr>
        <p:spPr>
          <a:xfrm>
            <a:off x="10616278" y="4543476"/>
            <a:ext cx="318948" cy="520702"/>
          </a:xfrm>
          <a:prstGeom prst="straightConnector1">
            <a:avLst/>
          </a:prstGeom>
          <a:ln w="38100">
            <a:tailEnd type="triangle"/>
          </a:ln>
        </p:spPr>
        <p:style>
          <a:lnRef idx="1">
            <a:schemeClr val="accent4"/>
          </a:lnRef>
          <a:fillRef idx="0">
            <a:schemeClr val="accent4"/>
          </a:fillRef>
          <a:effectRef idx="0">
            <a:schemeClr val="accent4"/>
          </a:effectRef>
          <a:fontRef idx="minor">
            <a:schemeClr val="tx1"/>
          </a:fontRef>
        </p:style>
      </p:cxnSp>
      <p:sp>
        <p:nvSpPr>
          <p:cNvPr id="21" name="Title 1">
            <a:extLst>
              <a:ext uri="{FF2B5EF4-FFF2-40B4-BE49-F238E27FC236}">
                <a16:creationId xmlns:a16="http://schemas.microsoft.com/office/drawing/2014/main" id="{29B8A60C-B4CA-41EC-84E7-C40C23720D99}"/>
              </a:ext>
            </a:extLst>
          </p:cNvPr>
          <p:cNvSpPr txBox="1">
            <a:spLocks/>
          </p:cNvSpPr>
          <p:nvPr/>
        </p:nvSpPr>
        <p:spPr>
          <a:xfrm>
            <a:off x="838200" y="684810"/>
            <a:ext cx="10515600" cy="744987"/>
          </a:xfrm>
          <a:prstGeom prst="rect">
            <a:avLst/>
          </a:prstGeom>
        </p:spPr>
        <p:txBody>
          <a:bodyPr vert="horz" lIns="91440" tIns="45720" rIns="91440" bIns="45720" rtlCol="0" anchor="b">
            <a:norm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3200" cap="none" dirty="0">
                <a:latin typeface="OPTILawrence" pitchFamily="50" charset="0"/>
              </a:rPr>
              <a:t>Course structure – France in Revolution, 1774-1815</a:t>
            </a:r>
          </a:p>
        </p:txBody>
      </p:sp>
    </p:spTree>
    <p:extLst>
      <p:ext uri="{BB962C8B-B14F-4D97-AF65-F5344CB8AC3E}">
        <p14:creationId xmlns:p14="http://schemas.microsoft.com/office/powerpoint/2010/main" val="37436437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3100" y="717432"/>
            <a:ext cx="10515600" cy="801717"/>
          </a:xfrm>
        </p:spPr>
        <p:txBody>
          <a:bodyPr>
            <a:normAutofit/>
          </a:bodyPr>
          <a:lstStyle/>
          <a:p>
            <a:r>
              <a:rPr lang="en-GB" sz="3600" cap="none" dirty="0">
                <a:latin typeface="OPTILawrence" pitchFamily="50" charset="0"/>
              </a:rPr>
              <a:t>Why study the French Revolution?</a:t>
            </a:r>
          </a:p>
        </p:txBody>
      </p:sp>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65744" y="2669989"/>
            <a:ext cx="4095239" cy="2723334"/>
          </a:xfrm>
          <a:prstGeom prst="rect">
            <a:avLst/>
          </a:prstGeom>
        </p:spPr>
      </p:pic>
      <p:sp>
        <p:nvSpPr>
          <p:cNvPr id="8" name="TextBox 7"/>
          <p:cNvSpPr txBox="1"/>
          <p:nvPr/>
        </p:nvSpPr>
        <p:spPr>
          <a:xfrm>
            <a:off x="8286558" y="5684235"/>
            <a:ext cx="3253610" cy="400110"/>
          </a:xfrm>
          <a:prstGeom prst="rect">
            <a:avLst/>
          </a:prstGeom>
          <a:noFill/>
        </p:spPr>
        <p:txBody>
          <a:bodyPr wrap="square" rtlCol="0">
            <a:spAutoFit/>
          </a:bodyPr>
          <a:lstStyle/>
          <a:p>
            <a:r>
              <a:rPr lang="en-GB" sz="2000" dirty="0">
                <a:latin typeface="Segoe UI" panose="020B0502040204020203" pitchFamily="34" charset="0"/>
                <a:cs typeface="Segoe UI" panose="020B0502040204020203" pitchFamily="34" charset="0"/>
              </a:rPr>
              <a:t>Bastille day, 14</a:t>
            </a:r>
            <a:r>
              <a:rPr lang="en-GB" sz="2000" baseline="30000" dirty="0">
                <a:latin typeface="Segoe UI" panose="020B0502040204020203" pitchFamily="34" charset="0"/>
                <a:cs typeface="Segoe UI" panose="020B0502040204020203" pitchFamily="34" charset="0"/>
              </a:rPr>
              <a:t>th</a:t>
            </a:r>
            <a:r>
              <a:rPr lang="en-GB" sz="2000" dirty="0">
                <a:latin typeface="Segoe UI" panose="020B0502040204020203" pitchFamily="34" charset="0"/>
                <a:cs typeface="Segoe UI" panose="020B0502040204020203" pitchFamily="34" charset="0"/>
              </a:rPr>
              <a:t> June 2016</a:t>
            </a:r>
          </a:p>
        </p:txBody>
      </p:sp>
      <p:sp>
        <p:nvSpPr>
          <p:cNvPr id="9" name="TextBox 8"/>
          <p:cNvSpPr txBox="1"/>
          <p:nvPr/>
        </p:nvSpPr>
        <p:spPr>
          <a:xfrm>
            <a:off x="495300" y="1968560"/>
            <a:ext cx="7118351" cy="4524315"/>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Segoe UI Light" panose="020B0502040204020203" pitchFamily="34" charset="0"/>
                <a:cs typeface="Segoe UI Light" panose="020B0502040204020203" pitchFamily="34" charset="0"/>
              </a:rPr>
              <a:t>The French Revolution was a turning point in French and even world history. </a:t>
            </a:r>
          </a:p>
          <a:p>
            <a:pPr marL="285750" indent="-285750">
              <a:buFont typeface="Arial" panose="020B0604020202020204" pitchFamily="34" charset="0"/>
              <a:buChar char="•"/>
            </a:pPr>
            <a:r>
              <a:rPr lang="en-GB" dirty="0">
                <a:latin typeface="Segoe UI Light" panose="020B0502040204020203" pitchFamily="34" charset="0"/>
                <a:cs typeface="Segoe UI Light" panose="020B0502040204020203" pitchFamily="34" charset="0"/>
              </a:rPr>
              <a:t>It was about far more than the execution of a King. In fact, the Revolution began without any thought of removing the King from power. However, as is so often in History, events turned out differently from how anyone imagined at the start.</a:t>
            </a:r>
          </a:p>
          <a:p>
            <a:pPr marL="285750" indent="-285750">
              <a:buFont typeface="Arial" panose="020B0604020202020204" pitchFamily="34" charset="0"/>
              <a:buChar char="•"/>
            </a:pPr>
            <a:r>
              <a:rPr lang="en-GB" dirty="0">
                <a:latin typeface="Segoe UI Light" panose="020B0502040204020203" pitchFamily="34" charset="0"/>
                <a:cs typeface="Segoe UI Light" panose="020B0502040204020203" pitchFamily="34" charset="0"/>
              </a:rPr>
              <a:t>This sense of events escalating and changing quickly, explains why these were terrifying, exciting and frequently uncertain times for the people of France. </a:t>
            </a:r>
          </a:p>
          <a:p>
            <a:pPr marL="285750" indent="-285750">
              <a:buFont typeface="Arial" panose="020B0604020202020204" pitchFamily="34" charset="0"/>
              <a:buChar char="•"/>
            </a:pPr>
            <a:r>
              <a:rPr lang="en-GB" dirty="0">
                <a:latin typeface="Segoe UI Light" panose="020B0502040204020203" pitchFamily="34" charset="0"/>
                <a:cs typeface="Segoe UI Light" panose="020B0502040204020203" pitchFamily="34" charset="0"/>
              </a:rPr>
              <a:t>One of the fascinations of studying the Revolution is discovering how people behaved under such extreme, rapidly-changing conditions. The Revolution brought the people to the forefront of politics. </a:t>
            </a:r>
          </a:p>
          <a:p>
            <a:pPr marL="285750" indent="-285750">
              <a:buFont typeface="Arial" panose="020B0604020202020204" pitchFamily="34" charset="0"/>
              <a:buChar char="•"/>
            </a:pPr>
            <a:r>
              <a:rPr lang="en-GB" dirty="0">
                <a:latin typeface="Segoe UI Light" panose="020B0502040204020203" pitchFamily="34" charset="0"/>
                <a:cs typeface="Segoe UI Light" panose="020B0502040204020203" pitchFamily="34" charset="0"/>
              </a:rPr>
              <a:t>The effects of it have continued to reverberate through world events ever since. It had an impact of the Russian Revolution in 1917 and the revolutionary anthem was sung by Polish nationalists as they fought the Soviets in 1956, and by Chinese protestors in Beijing in 1989. </a:t>
            </a:r>
          </a:p>
        </p:txBody>
      </p:sp>
      <p:pic>
        <p:nvPicPr>
          <p:cNvPr id="6" name="Picture 5">
            <a:extLst>
              <a:ext uri="{FF2B5EF4-FFF2-40B4-BE49-F238E27FC236}">
                <a16:creationId xmlns:a16="http://schemas.microsoft.com/office/drawing/2014/main" id="{D436DCB8-6F0A-4D0E-8A20-2C8634C2E5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67900" y="550277"/>
            <a:ext cx="1828800" cy="1828800"/>
          </a:xfrm>
          <a:prstGeom prst="rect">
            <a:avLst/>
          </a:prstGeom>
        </p:spPr>
      </p:pic>
    </p:spTree>
    <p:extLst>
      <p:ext uri="{BB962C8B-B14F-4D97-AF65-F5344CB8AC3E}">
        <p14:creationId xmlns:p14="http://schemas.microsoft.com/office/powerpoint/2010/main" val="42593953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744987"/>
          </a:xfrm>
        </p:spPr>
        <p:txBody>
          <a:bodyPr>
            <a:normAutofit/>
          </a:bodyPr>
          <a:lstStyle/>
          <a:p>
            <a:pPr algn="ctr"/>
            <a:r>
              <a:rPr lang="en-GB" sz="2400" cap="none" dirty="0">
                <a:latin typeface="OPTILawrence" pitchFamily="50" charset="0"/>
              </a:rPr>
              <a:t>Assessment – NEA Russia, 1825-1917</a:t>
            </a:r>
          </a:p>
        </p:txBody>
      </p:sp>
      <p:graphicFrame>
        <p:nvGraphicFramePr>
          <p:cNvPr id="4" name="Table 3"/>
          <p:cNvGraphicFramePr>
            <a:graphicFrameLocks noGrp="1"/>
          </p:cNvGraphicFramePr>
          <p:nvPr>
            <p:extLst>
              <p:ext uri="{D42A27DB-BD31-4B8C-83A1-F6EECF244321}">
                <p14:modId xmlns:p14="http://schemas.microsoft.com/office/powerpoint/2010/main" val="1596732823"/>
              </p:ext>
            </p:extLst>
          </p:nvPr>
        </p:nvGraphicFramePr>
        <p:xfrm>
          <a:off x="444136" y="1372400"/>
          <a:ext cx="11299371" cy="3512622"/>
        </p:xfrm>
        <a:graphic>
          <a:graphicData uri="http://schemas.openxmlformats.org/drawingml/2006/table">
            <a:tbl>
              <a:tblPr firstRow="1" bandRow="1">
                <a:tableStyleId>{93296810-A885-4BE3-A3E7-6D5BEEA58F35}</a:tableStyleId>
              </a:tblPr>
              <a:tblGrid>
                <a:gridCol w="1502229">
                  <a:extLst>
                    <a:ext uri="{9D8B030D-6E8A-4147-A177-3AD203B41FA5}">
                      <a16:colId xmlns:a16="http://schemas.microsoft.com/office/drawing/2014/main" val="663649061"/>
                    </a:ext>
                  </a:extLst>
                </a:gridCol>
                <a:gridCol w="5597435">
                  <a:extLst>
                    <a:ext uri="{9D8B030D-6E8A-4147-A177-3AD203B41FA5}">
                      <a16:colId xmlns:a16="http://schemas.microsoft.com/office/drawing/2014/main" val="4032671899"/>
                    </a:ext>
                  </a:extLst>
                </a:gridCol>
                <a:gridCol w="1524000">
                  <a:extLst>
                    <a:ext uri="{9D8B030D-6E8A-4147-A177-3AD203B41FA5}">
                      <a16:colId xmlns:a16="http://schemas.microsoft.com/office/drawing/2014/main" val="641153351"/>
                    </a:ext>
                  </a:extLst>
                </a:gridCol>
                <a:gridCol w="1422400">
                  <a:extLst>
                    <a:ext uri="{9D8B030D-6E8A-4147-A177-3AD203B41FA5}">
                      <a16:colId xmlns:a16="http://schemas.microsoft.com/office/drawing/2014/main" val="2628563732"/>
                    </a:ext>
                  </a:extLst>
                </a:gridCol>
                <a:gridCol w="1253307">
                  <a:extLst>
                    <a:ext uri="{9D8B030D-6E8A-4147-A177-3AD203B41FA5}">
                      <a16:colId xmlns:a16="http://schemas.microsoft.com/office/drawing/2014/main" val="766815643"/>
                    </a:ext>
                  </a:extLst>
                </a:gridCol>
              </a:tblGrid>
              <a:tr h="708462">
                <a:tc>
                  <a:txBody>
                    <a:bodyPr/>
                    <a:lstStyle/>
                    <a:p>
                      <a:r>
                        <a:rPr lang="en-GB" dirty="0">
                          <a:latin typeface="Segoe UI" panose="020B0502040204020203" pitchFamily="34" charset="0"/>
                          <a:cs typeface="Segoe UI" panose="020B0502040204020203" pitchFamily="34" charset="0"/>
                        </a:rPr>
                        <a:t>Exam</a:t>
                      </a:r>
                      <a:r>
                        <a:rPr lang="en-GB" baseline="0" dirty="0">
                          <a:latin typeface="Segoe UI" panose="020B0502040204020203" pitchFamily="34" charset="0"/>
                          <a:cs typeface="Segoe UI" panose="020B0502040204020203" pitchFamily="34" charset="0"/>
                        </a:rPr>
                        <a:t> Paper</a:t>
                      </a:r>
                      <a:endParaRPr lang="en-GB" dirty="0">
                        <a:latin typeface="Segoe UI" panose="020B0502040204020203" pitchFamily="34" charset="0"/>
                        <a:cs typeface="Segoe UI" panose="020B0502040204020203" pitchFamily="34" charset="0"/>
                      </a:endParaRPr>
                    </a:p>
                  </a:txBody>
                  <a:tcPr/>
                </a:tc>
                <a:tc>
                  <a:txBody>
                    <a:bodyPr/>
                    <a:lstStyle/>
                    <a:p>
                      <a:r>
                        <a:rPr lang="en-GB" dirty="0">
                          <a:latin typeface="Segoe UI" panose="020B0502040204020203" pitchFamily="34" charset="0"/>
                          <a:cs typeface="Segoe UI" panose="020B0502040204020203" pitchFamily="34" charset="0"/>
                        </a:rPr>
                        <a:t>The Historical Investigation must:</a:t>
                      </a:r>
                    </a:p>
                  </a:txBody>
                  <a:tcPr/>
                </a:tc>
                <a:tc>
                  <a:txBody>
                    <a:bodyPr/>
                    <a:lstStyle/>
                    <a:p>
                      <a:r>
                        <a:rPr lang="en-GB" dirty="0">
                          <a:latin typeface="Segoe UI" panose="020B0502040204020203" pitchFamily="34" charset="0"/>
                          <a:cs typeface="Segoe UI" panose="020B0502040204020203" pitchFamily="34" charset="0"/>
                        </a:rPr>
                        <a:t>Assessment Objectives</a:t>
                      </a:r>
                    </a:p>
                  </a:txBody>
                  <a:tcPr/>
                </a:tc>
                <a:tc>
                  <a:txBody>
                    <a:bodyPr/>
                    <a:lstStyle/>
                    <a:p>
                      <a:endParaRPr lang="en-GB" dirty="0">
                        <a:latin typeface="Segoe UI" panose="020B0502040204020203" pitchFamily="34" charset="0"/>
                        <a:cs typeface="Segoe UI" panose="020B0502040204020203" pitchFamily="34" charset="0"/>
                      </a:endParaRPr>
                    </a:p>
                  </a:txBody>
                  <a:tcPr/>
                </a:tc>
                <a:tc>
                  <a:txBody>
                    <a:bodyPr/>
                    <a:lstStyle/>
                    <a:p>
                      <a:r>
                        <a:rPr lang="en-GB" dirty="0">
                          <a:latin typeface="Segoe UI" panose="020B0502040204020203" pitchFamily="34" charset="0"/>
                          <a:cs typeface="Segoe UI" panose="020B0502040204020203" pitchFamily="34" charset="0"/>
                        </a:rPr>
                        <a:t>Marks</a:t>
                      </a:r>
                    </a:p>
                  </a:txBody>
                  <a:tcPr/>
                </a:tc>
                <a:extLst>
                  <a:ext uri="{0D108BD9-81ED-4DB2-BD59-A6C34878D82A}">
                    <a16:rowId xmlns:a16="http://schemas.microsoft.com/office/drawing/2014/main" val="3452970173"/>
                  </a:ext>
                </a:extLst>
              </a:tr>
              <a:tr h="2059656">
                <a:tc>
                  <a:txBody>
                    <a:bodyPr/>
                    <a:lstStyle/>
                    <a:p>
                      <a:r>
                        <a:rPr lang="en-GB" dirty="0">
                          <a:latin typeface="Segoe UI" panose="020B0502040204020203" pitchFamily="34" charset="0"/>
                          <a:cs typeface="Segoe UI" panose="020B0502040204020203" pitchFamily="34" charset="0"/>
                        </a:rPr>
                        <a:t>A</a:t>
                      </a:r>
                      <a:r>
                        <a:rPr lang="en-GB" baseline="0" dirty="0">
                          <a:latin typeface="Segoe UI" panose="020B0502040204020203" pitchFamily="34" charset="0"/>
                          <a:cs typeface="Segoe UI" panose="020B0502040204020203" pitchFamily="34" charset="0"/>
                        </a:rPr>
                        <a:t> Level</a:t>
                      </a:r>
                      <a:endParaRPr lang="en-GB" dirty="0">
                        <a:latin typeface="Segoe UI" panose="020B0502040204020203" pitchFamily="34" charset="0"/>
                        <a:cs typeface="Segoe UI" panose="020B0502040204020203" pitchFamily="34" charset="0"/>
                      </a:endParaRPr>
                    </a:p>
                    <a:p>
                      <a:r>
                        <a:rPr lang="en-GB" dirty="0">
                          <a:latin typeface="Segoe UI" panose="020B0502040204020203" pitchFamily="34" charset="0"/>
                          <a:cs typeface="Segoe UI" panose="020B0502040204020203" pitchFamily="34" charset="0"/>
                        </a:rPr>
                        <a:t>Non-Examined Assessment</a:t>
                      </a:r>
                    </a:p>
                  </a:txBody>
                  <a:tcPr/>
                </a:tc>
                <a:tc>
                  <a:txBody>
                    <a:bodyPr/>
                    <a:lstStyle/>
                    <a:p>
                      <a:r>
                        <a:rPr lang="en-GB" dirty="0">
                          <a:latin typeface="Segoe UI" panose="020B0502040204020203" pitchFamily="34" charset="0"/>
                          <a:cs typeface="Segoe UI" panose="020B0502040204020203" pitchFamily="34" charset="0"/>
                        </a:rPr>
                        <a:t>• </a:t>
                      </a:r>
                      <a:r>
                        <a:rPr lang="en-GB" sz="1600" dirty="0">
                          <a:latin typeface="Segoe UI" panose="020B0502040204020203" pitchFamily="34" charset="0"/>
                          <a:cs typeface="Segoe UI" panose="020B0502040204020203" pitchFamily="34" charset="0"/>
                        </a:rPr>
                        <a:t>be independently researched and written by the student </a:t>
                      </a:r>
                    </a:p>
                    <a:p>
                      <a:r>
                        <a:rPr lang="en-GB" sz="1600" dirty="0">
                          <a:latin typeface="Segoe UI" panose="020B0502040204020203" pitchFamily="34" charset="0"/>
                          <a:cs typeface="Segoe UI" panose="020B0502040204020203" pitchFamily="34" charset="0"/>
                        </a:rPr>
                        <a:t>• be presented in the form of a piece of extended writing with a limit of 4500 words </a:t>
                      </a:r>
                    </a:p>
                    <a:p>
                      <a:r>
                        <a:rPr lang="en-GB" sz="1600" dirty="0">
                          <a:latin typeface="Segoe UI" panose="020B0502040204020203" pitchFamily="34" charset="0"/>
                          <a:cs typeface="Segoe UI" panose="020B0502040204020203" pitchFamily="34" charset="0"/>
                        </a:rPr>
                        <a:t>• draw upon the student's investigation of sources (both primary and secondary) which relate to the development or issue chosen and the differing interpretations that have been placed on this </a:t>
                      </a:r>
                    </a:p>
                    <a:p>
                      <a:r>
                        <a:rPr lang="en-GB" sz="1600" dirty="0">
                          <a:latin typeface="Segoe UI" panose="020B0502040204020203" pitchFamily="34" charset="0"/>
                          <a:cs typeface="Segoe UI" panose="020B0502040204020203" pitchFamily="34" charset="0"/>
                        </a:rPr>
                        <a:t>• place the issue to be investigated within a context of approximately 100 years </a:t>
                      </a:r>
                    </a:p>
                    <a:p>
                      <a:r>
                        <a:rPr lang="en-GB" sz="1600" dirty="0">
                          <a:latin typeface="Segoe UI" panose="020B0502040204020203" pitchFamily="34" charset="0"/>
                          <a:cs typeface="Segoe UI" panose="020B0502040204020203" pitchFamily="34" charset="0"/>
                        </a:rPr>
                        <a:t>• be an issue which does not duplicate the content of Components 1 and 2. </a:t>
                      </a:r>
                    </a:p>
                  </a:txBody>
                  <a:tcPr/>
                </a:tc>
                <a:tc>
                  <a:txBody>
                    <a:bodyPr/>
                    <a:lstStyle/>
                    <a:p>
                      <a:r>
                        <a:rPr lang="en-GB" dirty="0">
                          <a:latin typeface="Segoe UI" panose="020B0502040204020203" pitchFamily="34" charset="0"/>
                          <a:cs typeface="Segoe UI" panose="020B0502040204020203" pitchFamily="34" charset="0"/>
                        </a:rPr>
                        <a:t>AO1, AO2, AO3</a:t>
                      </a:r>
                    </a:p>
                    <a:p>
                      <a:endParaRPr lang="en-GB" dirty="0">
                        <a:latin typeface="Segoe UI" panose="020B0502040204020203" pitchFamily="34" charset="0"/>
                        <a:cs typeface="Segoe UI" panose="020B0502040204020203" pitchFamily="34" charset="0"/>
                      </a:endParaRPr>
                    </a:p>
                  </a:txBody>
                  <a:tcPr/>
                </a:tc>
                <a:tc>
                  <a:txBody>
                    <a:bodyPr/>
                    <a:lstStyle/>
                    <a:p>
                      <a:r>
                        <a:rPr lang="en-GB" dirty="0">
                          <a:latin typeface="Segoe UI" panose="020B0502040204020203" pitchFamily="34" charset="0"/>
                          <a:cs typeface="Segoe UI" panose="020B0502040204020203" pitchFamily="34" charset="0"/>
                        </a:rPr>
                        <a:t>• 3500–4500 words </a:t>
                      </a:r>
                    </a:p>
                    <a:p>
                      <a:r>
                        <a:rPr lang="en-GB" dirty="0">
                          <a:latin typeface="Segoe UI" panose="020B0502040204020203" pitchFamily="34" charset="0"/>
                          <a:cs typeface="Segoe UI" panose="020B0502040204020203" pitchFamily="34" charset="0"/>
                        </a:rPr>
                        <a:t>• marked by teachers </a:t>
                      </a:r>
                    </a:p>
                    <a:p>
                      <a:r>
                        <a:rPr lang="en-GB" dirty="0">
                          <a:latin typeface="Segoe UI" panose="020B0502040204020203" pitchFamily="34" charset="0"/>
                          <a:cs typeface="Segoe UI" panose="020B0502040204020203" pitchFamily="34" charset="0"/>
                        </a:rPr>
                        <a:t>• moderated by AQA</a:t>
                      </a:r>
                    </a:p>
                    <a:p>
                      <a:endParaRPr lang="en-GB" dirty="0">
                        <a:latin typeface="Segoe UI" panose="020B0502040204020203" pitchFamily="34" charset="0"/>
                        <a:cs typeface="Segoe UI" panose="020B0502040204020203" pitchFamily="34" charset="0"/>
                      </a:endParaRPr>
                    </a:p>
                  </a:txBody>
                  <a:tcPr/>
                </a:tc>
                <a:tc>
                  <a:txBody>
                    <a:bodyPr/>
                    <a:lstStyle/>
                    <a:p>
                      <a:r>
                        <a:rPr lang="en-GB" dirty="0">
                          <a:latin typeface="Segoe UI" panose="020B0502040204020203" pitchFamily="34" charset="0"/>
                          <a:cs typeface="Segoe UI" panose="020B0502040204020203" pitchFamily="34" charset="0"/>
                        </a:rPr>
                        <a:t>40 marks (20% of A Level)</a:t>
                      </a:r>
                    </a:p>
                  </a:txBody>
                  <a:tcPr/>
                </a:tc>
                <a:extLst>
                  <a:ext uri="{0D108BD9-81ED-4DB2-BD59-A6C34878D82A}">
                    <a16:rowId xmlns:a16="http://schemas.microsoft.com/office/drawing/2014/main" val="2867100664"/>
                  </a:ext>
                </a:extLst>
              </a:tr>
            </a:tbl>
          </a:graphicData>
        </a:graphic>
      </p:graphicFrame>
      <p:sp>
        <p:nvSpPr>
          <p:cNvPr id="5" name="TextBox 4"/>
          <p:cNvSpPr txBox="1"/>
          <p:nvPr/>
        </p:nvSpPr>
        <p:spPr>
          <a:xfrm>
            <a:off x="444135" y="5076977"/>
            <a:ext cx="11299372" cy="1323439"/>
          </a:xfrm>
          <a:prstGeom prst="rect">
            <a:avLst/>
          </a:prstGeom>
          <a:noFill/>
        </p:spPr>
        <p:txBody>
          <a:bodyPr wrap="square" rtlCol="0">
            <a:spAutoFit/>
          </a:bodyPr>
          <a:lstStyle/>
          <a:p>
            <a:r>
              <a:rPr lang="en-GB" sz="1600" dirty="0">
                <a:solidFill>
                  <a:srgbClr val="00B0F0"/>
                </a:solidFill>
                <a:latin typeface="Segoe UI Light" panose="020B0502040204020203" pitchFamily="34" charset="0"/>
                <a:cs typeface="Segoe UI Light" panose="020B0502040204020203" pitchFamily="34" charset="0"/>
              </a:rPr>
              <a:t>AO1: </a:t>
            </a:r>
            <a:r>
              <a:rPr lang="en-GB" sz="1600" dirty="0">
                <a:latin typeface="Segoe UI Light" panose="020B0502040204020203" pitchFamily="34" charset="0"/>
                <a:cs typeface="Segoe UI Light" panose="020B0502040204020203" pitchFamily="34" charset="0"/>
              </a:rPr>
              <a:t>Demonstrate, organise and communicate </a:t>
            </a:r>
            <a:r>
              <a:rPr lang="en-GB" sz="1600" b="1" dirty="0">
                <a:latin typeface="Segoe UI Light" panose="020B0502040204020203" pitchFamily="34" charset="0"/>
                <a:cs typeface="Segoe UI Light" panose="020B0502040204020203" pitchFamily="34" charset="0"/>
              </a:rPr>
              <a:t>knowledge and understanding </a:t>
            </a:r>
            <a:r>
              <a:rPr lang="en-GB" sz="1600" dirty="0">
                <a:latin typeface="Segoe UI Light" panose="020B0502040204020203" pitchFamily="34" charset="0"/>
                <a:cs typeface="Segoe UI Light" panose="020B0502040204020203" pitchFamily="34" charset="0"/>
              </a:rPr>
              <a:t>to analyse and evaluate the key features related to the periods studied, </a:t>
            </a:r>
            <a:r>
              <a:rPr lang="en-GB" sz="1600" b="1" dirty="0">
                <a:latin typeface="Segoe UI Light" panose="020B0502040204020203" pitchFamily="34" charset="0"/>
                <a:cs typeface="Segoe UI Light" panose="020B0502040204020203" pitchFamily="34" charset="0"/>
              </a:rPr>
              <a:t>making substantiated judgements and exploring concepts</a:t>
            </a:r>
            <a:r>
              <a:rPr lang="en-GB" sz="1600" dirty="0">
                <a:latin typeface="Segoe UI Light" panose="020B0502040204020203" pitchFamily="34" charset="0"/>
                <a:cs typeface="Segoe UI Light" panose="020B0502040204020203" pitchFamily="34" charset="0"/>
              </a:rPr>
              <a:t>, as relevant, of cause, consequence, change, continuity, similarity, different and significance.</a:t>
            </a:r>
          </a:p>
          <a:p>
            <a:r>
              <a:rPr lang="en-GB" sz="1600" dirty="0">
                <a:solidFill>
                  <a:srgbClr val="00B0F0"/>
                </a:solidFill>
                <a:latin typeface="Segoe UI Light" panose="020B0502040204020203" pitchFamily="34" charset="0"/>
                <a:cs typeface="Segoe UI Light" panose="020B0502040204020203" pitchFamily="34" charset="0"/>
              </a:rPr>
              <a:t>AO2:  </a:t>
            </a:r>
            <a:r>
              <a:rPr lang="en-GB" sz="1600" b="1" dirty="0">
                <a:latin typeface="Segoe UI Light" panose="020B0502040204020203" pitchFamily="34" charset="0"/>
                <a:cs typeface="Segoe UI Light" panose="020B0502040204020203" pitchFamily="34" charset="0"/>
              </a:rPr>
              <a:t>Analyse and evaluate </a:t>
            </a:r>
            <a:r>
              <a:rPr lang="en-GB" sz="1600" dirty="0">
                <a:latin typeface="Segoe UI Light" panose="020B0502040204020203" pitchFamily="34" charset="0"/>
                <a:cs typeface="Segoe UI Light" panose="020B0502040204020203" pitchFamily="34" charset="0"/>
              </a:rPr>
              <a:t>appropriate source material, primary and/or contemporary to the period, within the historical context. </a:t>
            </a:r>
          </a:p>
          <a:p>
            <a:r>
              <a:rPr lang="en-GB" sz="1600" dirty="0">
                <a:solidFill>
                  <a:srgbClr val="00B0F0"/>
                </a:solidFill>
                <a:latin typeface="Segoe UI Light" panose="020B0502040204020203" pitchFamily="34" charset="0"/>
                <a:cs typeface="Segoe UI Light" panose="020B0502040204020203" pitchFamily="34" charset="0"/>
              </a:rPr>
              <a:t>AO3:  </a:t>
            </a:r>
            <a:r>
              <a:rPr lang="en-GB" sz="1600" b="1" dirty="0">
                <a:latin typeface="Segoe UI Light" panose="020B0502040204020203" pitchFamily="34" charset="0"/>
                <a:cs typeface="Segoe UI Light" panose="020B0502040204020203" pitchFamily="34" charset="0"/>
              </a:rPr>
              <a:t>Analyse and evaluate, </a:t>
            </a:r>
            <a:r>
              <a:rPr lang="en-GB" sz="1600" dirty="0">
                <a:latin typeface="Segoe UI Light" panose="020B0502040204020203" pitchFamily="34" charset="0"/>
                <a:cs typeface="Segoe UI Light" panose="020B0502040204020203" pitchFamily="34" charset="0"/>
              </a:rPr>
              <a:t>in relation to the historical context, different ways in which aspects of the past have been interpreted</a:t>
            </a:r>
          </a:p>
        </p:txBody>
      </p:sp>
    </p:spTree>
    <p:extLst>
      <p:ext uri="{BB962C8B-B14F-4D97-AF65-F5344CB8AC3E}">
        <p14:creationId xmlns:p14="http://schemas.microsoft.com/office/powerpoint/2010/main" val="5837543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3173E29-501F-47CA-876E-CC18A6E85C24}"/>
              </a:ext>
            </a:extLst>
          </p:cNvPr>
          <p:cNvSpPr>
            <a:spLocks noGrp="1"/>
          </p:cNvSpPr>
          <p:nvPr>
            <p:ph idx="1"/>
          </p:nvPr>
        </p:nvSpPr>
        <p:spPr>
          <a:xfrm>
            <a:off x="330201" y="1765300"/>
            <a:ext cx="8236858" cy="5092700"/>
          </a:xfrm>
        </p:spPr>
        <p:txBody>
          <a:bodyPr>
            <a:normAutofit fontScale="92500" lnSpcReduction="20000"/>
          </a:bodyPr>
          <a:lstStyle/>
          <a:p>
            <a:pPr marL="0" indent="0" algn="l">
              <a:buNone/>
            </a:pPr>
            <a:r>
              <a:rPr lang="en-GB" b="1" i="0" u="none" strike="noStrike" dirty="0">
                <a:solidFill>
                  <a:srgbClr val="333333"/>
                </a:solidFill>
                <a:effectLst/>
                <a:latin typeface="Segoe UI" panose="020B0502040204020203" pitchFamily="34" charset="0"/>
                <a:cs typeface="Segoe UI" panose="020B0502040204020203" pitchFamily="34" charset="0"/>
              </a:rPr>
              <a:t>A history degree equips you with many skills that are attractive to employers.</a:t>
            </a:r>
            <a:endParaRPr lang="en-GB" b="0" i="0" u="none" strike="noStrike" dirty="0">
              <a:solidFill>
                <a:srgbClr val="333333"/>
              </a:solidFill>
              <a:effectLst/>
              <a:latin typeface="Segoe UI" panose="020B0502040204020203" pitchFamily="34" charset="0"/>
              <a:cs typeface="Segoe UI" panose="020B0502040204020203" pitchFamily="34" charset="0"/>
            </a:endParaRPr>
          </a:p>
          <a:p>
            <a:pPr marL="0" indent="0" algn="l">
              <a:buNone/>
            </a:pPr>
            <a:r>
              <a:rPr lang="en-GB" b="0" i="0" u="none" strike="noStrike" dirty="0">
                <a:solidFill>
                  <a:srgbClr val="333333"/>
                </a:solidFill>
                <a:effectLst/>
                <a:latin typeface="Segoe UI" panose="020B0502040204020203" pitchFamily="34" charset="0"/>
                <a:cs typeface="Segoe UI" panose="020B0502040204020203" pitchFamily="34" charset="0"/>
              </a:rPr>
              <a:t>History is actually very practical, because it involves:</a:t>
            </a:r>
          </a:p>
          <a:p>
            <a:pPr lvl="1">
              <a:buFont typeface="Wingdings" panose="05000000000000000000" pitchFamily="2" charset="2"/>
              <a:buChar char="ü"/>
            </a:pPr>
            <a:r>
              <a:rPr lang="en-GB" b="1" i="0" u="none" strike="noStrike" dirty="0">
                <a:solidFill>
                  <a:srgbClr val="333333"/>
                </a:solidFill>
                <a:effectLst/>
                <a:latin typeface="Segoe UI" panose="020B0502040204020203" pitchFamily="34" charset="0"/>
                <a:cs typeface="Segoe UI" panose="020B0502040204020203" pitchFamily="34" charset="0"/>
              </a:rPr>
              <a:t>Learning about people</a:t>
            </a:r>
            <a:r>
              <a:rPr lang="en-GB" b="0" i="0" u="none" strike="noStrike" dirty="0">
                <a:solidFill>
                  <a:srgbClr val="333333"/>
                </a:solidFill>
                <a:effectLst/>
                <a:latin typeface="Segoe UI" panose="020B0502040204020203" pitchFamily="34" charset="0"/>
                <a:cs typeface="Segoe UI" panose="020B0502040204020203" pitchFamily="34" charset="0"/>
              </a:rPr>
              <a:t> – how they interact, the motives and emotions that can tear people apart into rival factions or help them to work together for a common cause (useful knowledge for team-building at work!)</a:t>
            </a:r>
          </a:p>
          <a:p>
            <a:pPr lvl="1">
              <a:buFont typeface="Wingdings" panose="05000000000000000000" pitchFamily="2" charset="2"/>
              <a:buChar char="ü"/>
            </a:pPr>
            <a:r>
              <a:rPr lang="en-GB" b="1" i="0" u="none" strike="noStrike" dirty="0">
                <a:solidFill>
                  <a:srgbClr val="333333"/>
                </a:solidFill>
                <a:effectLst/>
                <a:latin typeface="Segoe UI" panose="020B0502040204020203" pitchFamily="34" charset="0"/>
                <a:cs typeface="Segoe UI" panose="020B0502040204020203" pitchFamily="34" charset="0"/>
              </a:rPr>
              <a:t>Learning about countries, societies and cultures</a:t>
            </a:r>
            <a:r>
              <a:rPr lang="en-GB" b="0" i="0" u="none" strike="noStrike" dirty="0">
                <a:solidFill>
                  <a:srgbClr val="333333"/>
                </a:solidFill>
                <a:effectLst/>
                <a:latin typeface="Segoe UI" panose="020B0502040204020203" pitchFamily="34" charset="0"/>
                <a:cs typeface="Segoe UI" panose="020B0502040204020203" pitchFamily="34" charset="0"/>
              </a:rPr>
              <a:t> – so many of today's conflicts and alliances have their roots in the past; how can you negotiate with, trade successfully with, or report on a country if you know nothing of its history?</a:t>
            </a:r>
          </a:p>
          <a:p>
            <a:pPr lvl="1">
              <a:buFont typeface="Wingdings" panose="05000000000000000000" pitchFamily="2" charset="2"/>
              <a:buChar char="ü"/>
            </a:pPr>
            <a:r>
              <a:rPr lang="en-GB" b="1" i="0" u="none" strike="noStrike" dirty="0">
                <a:solidFill>
                  <a:srgbClr val="333333"/>
                </a:solidFill>
                <a:effectLst/>
                <a:latin typeface="Segoe UI" panose="020B0502040204020203" pitchFamily="34" charset="0"/>
                <a:cs typeface="Segoe UI" panose="020B0502040204020203" pitchFamily="34" charset="0"/>
              </a:rPr>
              <a:t>Learning to locate and sift facts</a:t>
            </a:r>
            <a:r>
              <a:rPr lang="en-GB" b="0" i="0" u="none" strike="noStrike" dirty="0">
                <a:solidFill>
                  <a:srgbClr val="333333"/>
                </a:solidFill>
                <a:effectLst/>
                <a:latin typeface="Segoe UI" panose="020B0502040204020203" pitchFamily="34" charset="0"/>
                <a:cs typeface="Segoe UI" panose="020B0502040204020203" pitchFamily="34" charset="0"/>
              </a:rPr>
              <a:t> – to identify truth and recognise myth, propaganda and downright lies (useful in every aspect of life!)</a:t>
            </a:r>
          </a:p>
          <a:p>
            <a:pPr lvl="1">
              <a:buFont typeface="Wingdings" panose="05000000000000000000" pitchFamily="2" charset="2"/>
              <a:buChar char="ü"/>
            </a:pPr>
            <a:r>
              <a:rPr lang="en-GB" b="1" i="0" u="none" strike="noStrike" dirty="0">
                <a:solidFill>
                  <a:srgbClr val="333333"/>
                </a:solidFill>
                <a:effectLst/>
                <a:latin typeface="Segoe UI" panose="020B0502040204020203" pitchFamily="34" charset="0"/>
                <a:cs typeface="Segoe UI" panose="020B0502040204020203" pitchFamily="34" charset="0"/>
              </a:rPr>
              <a:t>Presenting what you've learned in a way that makes sense to others </a:t>
            </a:r>
            <a:r>
              <a:rPr lang="en-GB" b="0" i="0" u="none" strike="noStrike" dirty="0">
                <a:solidFill>
                  <a:srgbClr val="333333"/>
                </a:solidFill>
                <a:effectLst/>
                <a:latin typeface="Segoe UI" panose="020B0502040204020203" pitchFamily="34" charset="0"/>
                <a:cs typeface="Segoe UI" panose="020B0502040204020203" pitchFamily="34" charset="0"/>
              </a:rPr>
              <a:t>– whether in graphs, essays or illustrated reports – </a:t>
            </a:r>
            <a:r>
              <a:rPr lang="en-GB" b="1" i="0" u="none" strike="noStrike" dirty="0">
                <a:solidFill>
                  <a:srgbClr val="333333"/>
                </a:solidFill>
                <a:effectLst/>
                <a:latin typeface="Segoe UI" panose="020B0502040204020203" pitchFamily="34" charset="0"/>
                <a:cs typeface="Segoe UI" panose="020B0502040204020203" pitchFamily="34" charset="0"/>
              </a:rPr>
              <a:t>and </a:t>
            </a:r>
            <a:r>
              <a:rPr lang="en-GB" b="0" i="0" u="none" strike="noStrike" dirty="0">
                <a:solidFill>
                  <a:srgbClr val="333333"/>
                </a:solidFill>
                <a:effectLst/>
                <a:latin typeface="Segoe UI" panose="020B0502040204020203" pitchFamily="34" charset="0"/>
                <a:cs typeface="Segoe UI" panose="020B0502040204020203" pitchFamily="34" charset="0"/>
              </a:rPr>
              <a:t>having the confidence to defend your findings.</a:t>
            </a:r>
          </a:p>
          <a:p>
            <a:pPr marL="0" indent="0" algn="l">
              <a:buNone/>
            </a:pPr>
            <a:r>
              <a:rPr lang="en-GB" b="0" i="0" u="none" strike="noStrike" dirty="0">
                <a:solidFill>
                  <a:srgbClr val="333333"/>
                </a:solidFill>
                <a:effectLst/>
                <a:latin typeface="Segoe UI" panose="020B0502040204020203" pitchFamily="34" charset="0"/>
                <a:cs typeface="Segoe UI" panose="020B0502040204020203" pitchFamily="34" charset="0"/>
              </a:rPr>
              <a:t>All these skills are valuable in a whole range of jobs. So instead of only looking at ‘careers in history' you could also look at careers where it will help a lot if you've studied history.</a:t>
            </a:r>
          </a:p>
          <a:p>
            <a:pPr marL="0" marR="0" lvl="0" indent="0" algn="l" defTabSz="914400" rtl="0" eaLnBrk="1" fontAlgn="auto" latinLnBrk="0" hangingPunct="1">
              <a:lnSpc>
                <a:spcPct val="100000"/>
              </a:lnSpc>
              <a:spcBef>
                <a:spcPts val="0"/>
              </a:spcBef>
              <a:spcAft>
                <a:spcPts val="0"/>
              </a:spcAft>
              <a:buClrTx/>
              <a:buSzTx/>
              <a:buNone/>
              <a:tabLst/>
              <a:defRPr/>
            </a:pPr>
            <a:endParaRPr lang="en-GB" b="1" i="0" u="none" strike="noStrike" dirty="0">
              <a:solidFill>
                <a:srgbClr val="333333"/>
              </a:solidFill>
              <a:effectLst/>
              <a:latin typeface="Segoe UI" panose="020B0502040204020203" pitchFamily="34" charset="0"/>
              <a:cs typeface="Segoe UI" panose="020B0502040204020203" pitchFamily="34" charset="0"/>
            </a:endParaRPr>
          </a:p>
          <a:p>
            <a:pPr marL="0" indent="0" defTabSz="914400">
              <a:spcBef>
                <a:spcPts val="0"/>
              </a:spcBef>
              <a:spcAft>
                <a:spcPts val="0"/>
              </a:spcAft>
              <a:buClrTx/>
              <a:buSzTx/>
              <a:buNone/>
              <a:defRPr/>
            </a:pPr>
            <a:r>
              <a:rPr lang="en-GB" b="1" i="0" u="none" strike="noStrike" dirty="0">
                <a:solidFill>
                  <a:srgbClr val="333333"/>
                </a:solidFill>
                <a:effectLst/>
                <a:latin typeface="Segoe UI" panose="020B0502040204020203" pitchFamily="34" charset="0"/>
                <a:cs typeface="Segoe UI" panose="020B0502040204020203" pitchFamily="34" charset="0"/>
              </a:rPr>
              <a:t>Studying history can lead to a great number of excellent careers</a:t>
            </a:r>
            <a:r>
              <a:rPr lang="en-GB" b="0" i="0" u="none" strike="noStrike" dirty="0">
                <a:solidFill>
                  <a:srgbClr val="333333"/>
                </a:solidFill>
                <a:effectLst/>
                <a:latin typeface="Segoe UI" panose="020B0502040204020203" pitchFamily="34" charset="0"/>
                <a:cs typeface="Segoe UI" panose="020B0502040204020203" pitchFamily="34" charset="0"/>
              </a:rPr>
              <a:t> as diverse as the media, government, heritage organisations, conservation, teaching, archives, museums and galleries, the police and law. </a:t>
            </a:r>
            <a:endParaRPr lang="en-GB" sz="1800" dirty="0">
              <a:solidFill>
                <a:schemeClr val="tx1"/>
              </a:solidFill>
              <a:effectLst/>
              <a:latin typeface="Segoe UI" panose="020B0502040204020203" pitchFamily="34" charset="0"/>
              <a:cs typeface="Segoe UI" panose="020B0502040204020203" pitchFamily="34" charset="0"/>
            </a:endParaRPr>
          </a:p>
          <a:p>
            <a:pPr marL="0" indent="0" algn="r">
              <a:buNone/>
            </a:pPr>
            <a:endParaRPr lang="en-GB" dirty="0">
              <a:latin typeface="Segoe UI" panose="020B0502040204020203" pitchFamily="34" charset="0"/>
              <a:cs typeface="Segoe UI" panose="020B0502040204020203" pitchFamily="34" charset="0"/>
            </a:endParaRPr>
          </a:p>
        </p:txBody>
      </p:sp>
      <p:sp>
        <p:nvSpPr>
          <p:cNvPr id="4" name="Title 1">
            <a:extLst>
              <a:ext uri="{FF2B5EF4-FFF2-40B4-BE49-F238E27FC236}">
                <a16:creationId xmlns:a16="http://schemas.microsoft.com/office/drawing/2014/main" id="{192F9938-B02C-4130-B515-BD7F5C008D60}"/>
              </a:ext>
            </a:extLst>
          </p:cNvPr>
          <p:cNvSpPr txBox="1">
            <a:spLocks/>
          </p:cNvSpPr>
          <p:nvPr/>
        </p:nvSpPr>
        <p:spPr>
          <a:xfrm>
            <a:off x="711200" y="590329"/>
            <a:ext cx="10515600" cy="801717"/>
          </a:xfrm>
          <a:prstGeom prst="rect">
            <a:avLst/>
          </a:prstGeom>
        </p:spPr>
        <p:txBody>
          <a:bodyPr vert="horz" lIns="91440" tIns="45720" rIns="91440" bIns="45720" rtlCol="0" anchor="b">
            <a:normAutofit/>
          </a:bodyPr>
          <a:lst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GB" sz="3600" cap="none" dirty="0">
                <a:latin typeface="OPTILawrence" pitchFamily="50" charset="0"/>
              </a:rPr>
              <a:t>Where will a study of A-level History take me?</a:t>
            </a:r>
          </a:p>
        </p:txBody>
      </p:sp>
      <p:pic>
        <p:nvPicPr>
          <p:cNvPr id="6" name="Picture 5" descr="A picture containing chart&#10;&#10;Description automatically generated">
            <a:extLst>
              <a:ext uri="{FF2B5EF4-FFF2-40B4-BE49-F238E27FC236}">
                <a16:creationId xmlns:a16="http://schemas.microsoft.com/office/drawing/2014/main" id="{BB9E6991-32DB-4B35-B548-0775453C839C}"/>
              </a:ext>
            </a:extLst>
          </p:cNvPr>
          <p:cNvPicPr>
            <a:picLocks noChangeAspect="1"/>
          </p:cNvPicPr>
          <p:nvPr/>
        </p:nvPicPr>
        <p:blipFill rotWithShape="1">
          <a:blip r:embed="rId2">
            <a:extLst>
              <a:ext uri="{28A0092B-C50C-407E-A947-70E740481C1C}">
                <a14:useLocalDpi xmlns:a14="http://schemas.microsoft.com/office/drawing/2010/main" val="0"/>
              </a:ext>
            </a:extLst>
          </a:blip>
          <a:srcRect l="17619" r="18952" b="8970"/>
          <a:stretch/>
        </p:blipFill>
        <p:spPr>
          <a:xfrm>
            <a:off x="8567059" y="1970841"/>
            <a:ext cx="3624942" cy="3658961"/>
          </a:xfrm>
          <a:prstGeom prst="rect">
            <a:avLst/>
          </a:prstGeom>
        </p:spPr>
      </p:pic>
      <p:sp>
        <p:nvSpPr>
          <p:cNvPr id="8" name="TextBox 7">
            <a:extLst>
              <a:ext uri="{FF2B5EF4-FFF2-40B4-BE49-F238E27FC236}">
                <a16:creationId xmlns:a16="http://schemas.microsoft.com/office/drawing/2014/main" id="{4DD87DD3-ED25-444A-A13C-61C524186F8B}"/>
              </a:ext>
            </a:extLst>
          </p:cNvPr>
          <p:cNvSpPr txBox="1"/>
          <p:nvPr/>
        </p:nvSpPr>
        <p:spPr>
          <a:xfrm>
            <a:off x="8743043" y="5629802"/>
            <a:ext cx="3360057" cy="1200329"/>
          </a:xfrm>
          <a:prstGeom prst="rect">
            <a:avLst/>
          </a:prstGeom>
          <a:noFill/>
        </p:spPr>
        <p:txBody>
          <a:bodyPr wrap="square">
            <a:spAutoFit/>
          </a:bodyPr>
          <a:lstStyle/>
          <a:p>
            <a:pPr marL="0" indent="0" algn="ctr">
              <a:buNone/>
            </a:pPr>
            <a:r>
              <a:rPr lang="en-GB" dirty="0">
                <a:solidFill>
                  <a:schemeClr val="accent1"/>
                </a:solidFill>
                <a:latin typeface="Segoe UI" panose="020B0502040204020203" pitchFamily="34" charset="0"/>
                <a:cs typeface="Segoe UI" panose="020B0502040204020203" pitchFamily="34" charset="0"/>
              </a:rPr>
              <a:t>More info can be found at: </a:t>
            </a:r>
            <a:r>
              <a:rPr lang="en-GB" dirty="0">
                <a:latin typeface="Segoe UI" panose="020B0502040204020203" pitchFamily="34" charset="0"/>
                <a:cs typeface="Segoe UI" panose="020B0502040204020203" pitchFamily="34" charset="0"/>
                <a:hlinkClick r:id="rId3"/>
              </a:rPr>
              <a:t>https://www.history.org.uk/student/resource/2914/careers-in-history</a:t>
            </a:r>
            <a:endParaRPr lang="en-GB"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334316100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2F478D-BAEB-4F4F-B9CB-BADCFB1A389B}"/>
              </a:ext>
            </a:extLst>
          </p:cNvPr>
          <p:cNvSpPr>
            <a:spLocks noGrp="1"/>
          </p:cNvSpPr>
          <p:nvPr>
            <p:ph type="title"/>
          </p:nvPr>
        </p:nvSpPr>
        <p:spPr/>
        <p:txBody>
          <a:bodyPr/>
          <a:lstStyle/>
          <a:p>
            <a:r>
              <a:rPr lang="en-GB" cap="none" dirty="0">
                <a:latin typeface="OPTILawrence" pitchFamily="50" charset="0"/>
              </a:rPr>
              <a:t>History A level: student testimonies</a:t>
            </a:r>
            <a:br>
              <a:rPr lang="en-GB" cap="none" dirty="0">
                <a:latin typeface="OPTILawrence" pitchFamily="50" charset="0"/>
              </a:rPr>
            </a:br>
            <a:endParaRPr lang="en-GB" cap="none" dirty="0">
              <a:latin typeface="OPTILawrence" pitchFamily="50" charset="0"/>
            </a:endParaRPr>
          </a:p>
        </p:txBody>
      </p:sp>
      <p:sp>
        <p:nvSpPr>
          <p:cNvPr id="3" name="Content Placeholder 2">
            <a:extLst>
              <a:ext uri="{FF2B5EF4-FFF2-40B4-BE49-F238E27FC236}">
                <a16:creationId xmlns:a16="http://schemas.microsoft.com/office/drawing/2014/main" id="{2E2C44C3-0C3B-4674-9575-85EE4FCF7ED3}"/>
              </a:ext>
            </a:extLst>
          </p:cNvPr>
          <p:cNvSpPr>
            <a:spLocks noGrp="1"/>
          </p:cNvSpPr>
          <p:nvPr>
            <p:ph idx="1"/>
          </p:nvPr>
        </p:nvSpPr>
        <p:spPr/>
        <p:txBody>
          <a:bodyPr/>
          <a:lstStyle/>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dirty="0">
                <a:solidFill>
                  <a:schemeClr val="tx1"/>
                </a:solidFill>
                <a:latin typeface="Segoe UI" panose="020B0502040204020203" pitchFamily="34" charset="0"/>
                <a:cs typeface="Segoe UI" panose="020B0502040204020203" pitchFamily="34" charset="0"/>
              </a:rPr>
              <a:t>For further information, please contact –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800" b="1" dirty="0">
                <a:solidFill>
                  <a:schemeClr val="tx1"/>
                </a:solidFill>
                <a:latin typeface="Segoe UI" panose="020B0502040204020203" pitchFamily="34" charset="0"/>
                <a:cs typeface="Segoe UI" panose="020B0502040204020203" pitchFamily="34" charset="0"/>
              </a:rPr>
              <a:t>Mrs </a:t>
            </a:r>
            <a:r>
              <a:rPr lang="en-US" sz="1800" b="1">
                <a:solidFill>
                  <a:schemeClr val="tx1"/>
                </a:solidFill>
                <a:latin typeface="Segoe UI" panose="020B0502040204020203" pitchFamily="34" charset="0"/>
                <a:cs typeface="Segoe UI" panose="020B0502040204020203" pitchFamily="34" charset="0"/>
              </a:rPr>
              <a:t>Page: </a:t>
            </a:r>
            <a:r>
              <a:rPr lang="en-US" sz="1800" b="1">
                <a:solidFill>
                  <a:schemeClr val="tx1"/>
                </a:solidFill>
                <a:latin typeface="Segoe UI" panose="020B0502040204020203" pitchFamily="34" charset="0"/>
                <a:cs typeface="Segoe UI" panose="020B0502040204020203" pitchFamily="34" charset="0"/>
                <a:hlinkClick r:id="rId2"/>
              </a:rPr>
              <a:t>epage</a:t>
            </a:r>
            <a:r>
              <a:rPr lang="en-US" sz="1800" b="1" dirty="0">
                <a:solidFill>
                  <a:schemeClr val="tx1"/>
                </a:solidFill>
                <a:latin typeface="Segoe UI" panose="020B0502040204020203" pitchFamily="34" charset="0"/>
                <a:cs typeface="Segoe UI" panose="020B0502040204020203" pitchFamily="34" charset="0"/>
                <a:hlinkClick r:id="rId2"/>
              </a:rPr>
              <a:t>@ccs.northants.sch.uk</a:t>
            </a:r>
            <a:endParaRPr lang="en-GB" sz="1800" b="1" dirty="0">
              <a:solidFill>
                <a:schemeClr val="tx1"/>
              </a:solidFill>
              <a:latin typeface="Segoe UI" panose="020B0502040204020203" pitchFamily="34" charset="0"/>
              <a:cs typeface="Segoe UI" panose="020B0502040204020203" pitchFamily="34" charset="0"/>
            </a:endParaRPr>
          </a:p>
          <a:p>
            <a:endParaRPr lang="en-GB" dirty="0">
              <a:latin typeface="Segoe UI" panose="020B0502040204020203" pitchFamily="34" charset="0"/>
              <a:cs typeface="Segoe UI" panose="020B0502040204020203" pitchFamily="34" charset="0"/>
            </a:endParaRPr>
          </a:p>
        </p:txBody>
      </p:sp>
    </p:spTree>
    <p:extLst>
      <p:ext uri="{BB962C8B-B14F-4D97-AF65-F5344CB8AC3E}">
        <p14:creationId xmlns:p14="http://schemas.microsoft.com/office/powerpoint/2010/main" val="1942465197"/>
      </p:ext>
    </p:extLst>
  </p:cSld>
  <p:clrMapOvr>
    <a:masterClrMapping/>
  </p:clrMapOvr>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docProps/app.xml><?xml version="1.0" encoding="utf-8"?>
<Properties xmlns="http://schemas.openxmlformats.org/officeDocument/2006/extended-properties" xmlns:vt="http://schemas.openxmlformats.org/officeDocument/2006/docPropsVTypes">
  <TotalTime>57</TotalTime>
  <Words>1393</Words>
  <Application>Microsoft Office PowerPoint</Application>
  <PresentationFormat>Widescreen</PresentationFormat>
  <Paragraphs>118</Paragraphs>
  <Slides>10</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Arial</vt:lpstr>
      <vt:lpstr>Gill Sans MT</vt:lpstr>
      <vt:lpstr>OPTILawrence</vt:lpstr>
      <vt:lpstr>Segoe UI</vt:lpstr>
      <vt:lpstr>Segoe UI Light</vt:lpstr>
      <vt:lpstr>Wingdings</vt:lpstr>
      <vt:lpstr>Wingdings 2</vt:lpstr>
      <vt:lpstr>Dividend</vt:lpstr>
      <vt:lpstr>A Level History (AQA)</vt:lpstr>
      <vt:lpstr>Assessment– Stuart Britain and the Crisis of Monarchy, 1603-1702.</vt:lpstr>
      <vt:lpstr>Why study Stuart Britain?</vt:lpstr>
      <vt:lpstr>Course structure – Depth study</vt:lpstr>
      <vt:lpstr>Assessment– France in Revolution, 1774-1815</vt:lpstr>
      <vt:lpstr>Course structure – Depth study</vt:lpstr>
      <vt:lpstr>Why study the French Revolution?</vt:lpstr>
      <vt:lpstr>Assessment – NEA Russia, 1825-1917</vt:lpstr>
      <vt:lpstr>PowerPoint Presentation</vt:lpstr>
      <vt:lpstr>History A level: student testimonies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 Level History (AQA)</dc:title>
  <dc:creator>Elisabeth Page</dc:creator>
  <cp:lastModifiedBy>Megan Innes</cp:lastModifiedBy>
  <cp:revision>2</cp:revision>
  <dcterms:created xsi:type="dcterms:W3CDTF">2020-11-12T15:38:00Z</dcterms:created>
  <dcterms:modified xsi:type="dcterms:W3CDTF">2020-12-08T11:23:50Z</dcterms:modified>
</cp:coreProperties>
</file>