
<file path=[Content_Types].xml><?xml version="1.0" encoding="utf-8"?>
<Types xmlns="http://schemas.openxmlformats.org/package/2006/content-types">
  <Default Extension="jpeg" ContentType="image/jpeg"/>
  <Default Extension="jpg" ContentType="image/jpeg"/>
  <Default Extension="MOV" ContentType="video/quicktime"/>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3"/>
  </p:sldMasterIdLst>
  <p:sldIdLst>
    <p:sldId id="256" r:id="rId4"/>
    <p:sldId id="284" r:id="rId5"/>
    <p:sldId id="285" r:id="rId6"/>
    <p:sldId id="286" r:id="rId7"/>
    <p:sldId id="287" r:id="rId8"/>
    <p:sldId id="288" r:id="rId9"/>
    <p:sldId id="257" r:id="rId10"/>
    <p:sldId id="270" r:id="rId11"/>
    <p:sldId id="271" r:id="rId12"/>
    <p:sldId id="272" r:id="rId13"/>
    <p:sldId id="273" r:id="rId14"/>
    <p:sldId id="277" r:id="rId15"/>
    <p:sldId id="274" r:id="rId16"/>
    <p:sldId id="275" r:id="rId17"/>
    <p:sldId id="258" r:id="rId18"/>
    <p:sldId id="278" r:id="rId19"/>
    <p:sldId id="283" r:id="rId20"/>
    <p:sldId id="281" r:id="rId21"/>
    <p:sldId id="282" r:id="rId22"/>
    <p:sldId id="280" r:id="rId23"/>
    <p:sldId id="279"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112" d="100"/>
          <a:sy n="112" d="100"/>
        </p:scale>
        <p:origin x="26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utumn Wilson-Haywood" userId="0739a27a-0ce1-45ef-a8b3-aec4cefaa10d" providerId="ADAL" clId="{54C61099-148C-4DF8-AF2C-710F1C1FB96B}"/>
    <pc:docChg chg="modSld">
      <pc:chgData name="Autumn Wilson-Haywood" userId="0739a27a-0ce1-45ef-a8b3-aec4cefaa10d" providerId="ADAL" clId="{54C61099-148C-4DF8-AF2C-710F1C1FB96B}" dt="2025-01-22T09:52:32.856" v="0" actId="20577"/>
      <pc:docMkLst>
        <pc:docMk/>
      </pc:docMkLst>
      <pc:sldChg chg="modSp mod">
        <pc:chgData name="Autumn Wilson-Haywood" userId="0739a27a-0ce1-45ef-a8b3-aec4cefaa10d" providerId="ADAL" clId="{54C61099-148C-4DF8-AF2C-710F1C1FB96B}" dt="2025-01-22T09:52:32.856" v="0" actId="20577"/>
        <pc:sldMkLst>
          <pc:docMk/>
          <pc:sldMk cId="3307136265" sldId="285"/>
        </pc:sldMkLst>
        <pc:spChg chg="mod">
          <ac:chgData name="Autumn Wilson-Haywood" userId="0739a27a-0ce1-45ef-a8b3-aec4cefaa10d" providerId="ADAL" clId="{54C61099-148C-4DF8-AF2C-710F1C1FB96B}" dt="2025-01-22T09:52:32.856" v="0" actId="20577"/>
          <ac:spMkLst>
            <pc:docMk/>
            <pc:sldMk cId="3307136265" sldId="285"/>
            <ac:spMk id="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1/22/2025</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1/22/2025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1/22/2025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1/22/2025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1/22/2025</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1/22/2025</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5" Type="http://schemas.openxmlformats.org/officeDocument/2006/relationships/image" Target="../media/image15.JPG"/><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KS4 - photography</a:t>
            </a:r>
            <a:endParaRPr lang="en-GB" sz="4000" dirty="0"/>
          </a:p>
        </p:txBody>
      </p:sp>
      <p:sp>
        <p:nvSpPr>
          <p:cNvPr id="3" name="Subtitle 2"/>
          <p:cNvSpPr>
            <a:spLocks noGrp="1"/>
          </p:cNvSpPr>
          <p:nvPr>
            <p:ph type="subTitle" idx="1"/>
          </p:nvPr>
        </p:nvSpPr>
        <p:spPr/>
        <p:txBody>
          <a:bodyPr/>
          <a:lstStyle/>
          <a:p>
            <a:r>
              <a:rPr lang="en-GB" dirty="0"/>
              <a:t>What to expect over the 2 year course…</a:t>
            </a:r>
          </a:p>
        </p:txBody>
      </p:sp>
    </p:spTree>
    <p:extLst>
      <p:ext uri="{BB962C8B-B14F-4D97-AF65-F5344CB8AC3E}">
        <p14:creationId xmlns:p14="http://schemas.microsoft.com/office/powerpoint/2010/main" val="31131368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451579" y="804519"/>
            <a:ext cx="9603275" cy="5266081"/>
          </a:xfrm>
        </p:spPr>
        <p:txBody>
          <a:bodyPr>
            <a:normAutofit/>
          </a:bodyPr>
          <a:lstStyle/>
          <a:p>
            <a:r>
              <a:rPr lang="en-GB" b="1" dirty="0"/>
              <a:t>WHY CHOOSE PHOTOGRAPHY?</a:t>
            </a:r>
            <a:br>
              <a:rPr lang="en-GB" dirty="0"/>
            </a:br>
            <a:br>
              <a:rPr lang="en-GB" dirty="0"/>
            </a:br>
            <a:br>
              <a:rPr lang="en-GB" sz="2700" dirty="0"/>
            </a:br>
            <a:r>
              <a:rPr lang="en-GB" sz="2400" dirty="0"/>
              <a:t>To discover new and exciting ways of working creatively.</a:t>
            </a:r>
            <a:br>
              <a:rPr lang="en-GB" sz="2400" dirty="0"/>
            </a:br>
            <a:r>
              <a:rPr lang="en-GB" sz="2400" dirty="0"/>
              <a:t>The opportunity to study from broad-based projects both individually and in collaboration with other students.</a:t>
            </a:r>
            <a:br>
              <a:rPr lang="en-GB" sz="2400" dirty="0"/>
            </a:br>
            <a:r>
              <a:rPr lang="en-GB" sz="2400" dirty="0"/>
              <a:t>The chance to meet and work with professional photographers.  </a:t>
            </a:r>
            <a:br>
              <a:rPr lang="en-GB" sz="2400" dirty="0"/>
            </a:br>
            <a:r>
              <a:rPr lang="en-GB" sz="2400" dirty="0"/>
              <a:t>Introduction to both traditional and contemporary technologies.</a:t>
            </a:r>
          </a:p>
        </p:txBody>
      </p:sp>
    </p:spTree>
    <p:extLst>
      <p:ext uri="{BB962C8B-B14F-4D97-AF65-F5344CB8AC3E}">
        <p14:creationId xmlns:p14="http://schemas.microsoft.com/office/powerpoint/2010/main" val="35371389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1579" y="804519"/>
            <a:ext cx="9603275" cy="5202581"/>
          </a:xfrm>
        </p:spPr>
        <p:txBody>
          <a:bodyPr>
            <a:normAutofit/>
          </a:bodyPr>
          <a:lstStyle/>
          <a:p>
            <a:r>
              <a:rPr lang="en-GB" b="1" dirty="0"/>
              <a:t>COURSE CONTENT AND ACTIVITIES</a:t>
            </a:r>
            <a:br>
              <a:rPr lang="en-GB" dirty="0"/>
            </a:br>
            <a:br>
              <a:rPr lang="en-GB" dirty="0"/>
            </a:br>
            <a:br>
              <a:rPr lang="en-GB" dirty="0"/>
            </a:br>
            <a:r>
              <a:rPr lang="en-GB" sz="2400" dirty="0"/>
              <a:t>This course offers the opportunity to select from a range of starting points including: PORTRAITURE, LANDSCAPE, STILL LIFE, DOCUMENTARY PHOTOGRAPHY, FINE ART (INSTALLATION), MOVING IMAGE AND COMPUTER MANIPULATION.</a:t>
            </a:r>
            <a:br>
              <a:rPr lang="en-GB" sz="2400" dirty="0"/>
            </a:br>
            <a:r>
              <a:rPr lang="en-GB" sz="2400" dirty="0">
                <a:ea typeface="+mj-lt"/>
                <a:cs typeface="+mj-lt"/>
              </a:rPr>
              <a:t>STUDENTS WILL ATTEND GALLERY VISITS AND THE CHANCE TO WORK WITH PROFESSIONAL PHOTOGRAPHERS AND EXHIBIT THEIR OWN WORK. STUDENTS SUBMIT WORK TO SEVERAL NATIONAL COMPETITIONS. </a:t>
            </a:r>
            <a:br>
              <a:rPr lang="en-GB" sz="2400" dirty="0">
                <a:ea typeface="+mj-lt"/>
                <a:cs typeface="+mj-lt"/>
              </a:rPr>
            </a:br>
            <a:br>
              <a:rPr lang="en-GB" sz="2700" dirty="0"/>
            </a:br>
            <a:endParaRPr lang="en-GB" sz="2700" dirty="0"/>
          </a:p>
        </p:txBody>
      </p:sp>
    </p:spTree>
    <p:extLst>
      <p:ext uri="{BB962C8B-B14F-4D97-AF65-F5344CB8AC3E}">
        <p14:creationId xmlns:p14="http://schemas.microsoft.com/office/powerpoint/2010/main" val="3307136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1579" y="804519"/>
            <a:ext cx="9603275" cy="5227981"/>
          </a:xfrm>
        </p:spPr>
        <p:txBody>
          <a:bodyPr>
            <a:normAutofit/>
          </a:bodyPr>
          <a:lstStyle/>
          <a:p>
            <a:r>
              <a:rPr lang="en-GB" b="1" dirty="0"/>
              <a:t>THIS COURSE WOULD SUIT YOU IF:</a:t>
            </a:r>
            <a:br>
              <a:rPr lang="en-GB" dirty="0"/>
            </a:br>
            <a:br>
              <a:rPr lang="en-GB" dirty="0"/>
            </a:br>
            <a:br>
              <a:rPr lang="en-GB" dirty="0"/>
            </a:br>
            <a:r>
              <a:rPr lang="en-GB" sz="2400" dirty="0"/>
              <a:t>You are </a:t>
            </a:r>
            <a:r>
              <a:rPr lang="en-GB" sz="2400" b="1" dirty="0"/>
              <a:t>ENTHUSIASTIC</a:t>
            </a:r>
            <a:r>
              <a:rPr lang="en-GB" sz="2400" dirty="0"/>
              <a:t> about Photography</a:t>
            </a:r>
            <a:br>
              <a:rPr lang="en-GB" sz="2400" dirty="0"/>
            </a:br>
            <a:r>
              <a:rPr lang="en-GB" sz="2400" dirty="0"/>
              <a:t>You have some </a:t>
            </a:r>
            <a:r>
              <a:rPr lang="en-GB" sz="2400" b="1" dirty="0"/>
              <a:t>ARTISTIC SKILL</a:t>
            </a:r>
            <a:br>
              <a:rPr lang="en-GB" sz="2400" dirty="0"/>
            </a:br>
            <a:r>
              <a:rPr lang="en-GB" sz="2400" dirty="0"/>
              <a:t>You are </a:t>
            </a:r>
            <a:r>
              <a:rPr lang="en-GB" sz="2400" b="1" dirty="0"/>
              <a:t>CREATIVE </a:t>
            </a:r>
            <a:r>
              <a:rPr lang="en-GB" sz="2400" dirty="0"/>
              <a:t>and willing to </a:t>
            </a:r>
            <a:r>
              <a:rPr lang="en-GB" sz="2400" b="1" dirty="0"/>
              <a:t>EXPLORE</a:t>
            </a:r>
            <a:br>
              <a:rPr lang="en-GB" sz="2400" dirty="0"/>
            </a:br>
            <a:r>
              <a:rPr lang="en-GB" sz="2400" dirty="0"/>
              <a:t>You are </a:t>
            </a:r>
            <a:r>
              <a:rPr lang="en-GB" sz="2400" b="1" dirty="0"/>
              <a:t>RECEPTIVE</a:t>
            </a:r>
            <a:r>
              <a:rPr lang="en-GB" sz="2400" dirty="0"/>
              <a:t> to the ideas of others</a:t>
            </a:r>
            <a:br>
              <a:rPr lang="en-GB" sz="2400" dirty="0"/>
            </a:br>
            <a:r>
              <a:rPr lang="en-GB" sz="2400" dirty="0"/>
              <a:t>You are able to work</a:t>
            </a:r>
            <a:r>
              <a:rPr lang="en-GB" sz="2400" b="1" dirty="0"/>
              <a:t> INDEPENDENTLY</a:t>
            </a:r>
            <a:br>
              <a:rPr lang="en-GB" sz="2400" dirty="0"/>
            </a:br>
            <a:r>
              <a:rPr lang="en-GB" sz="2400" dirty="0"/>
              <a:t>You are </a:t>
            </a:r>
            <a:r>
              <a:rPr lang="en-GB" sz="2400" b="1" dirty="0"/>
              <a:t>RESOURCEFUL</a:t>
            </a:r>
            <a:br>
              <a:rPr lang="en-GB" sz="2400" dirty="0"/>
            </a:br>
            <a:r>
              <a:rPr lang="en-GB" sz="2400" dirty="0"/>
              <a:t>You are</a:t>
            </a:r>
            <a:r>
              <a:rPr lang="en-GB" sz="2400" b="1" dirty="0"/>
              <a:t> </a:t>
            </a:r>
            <a:r>
              <a:rPr lang="en-GB" sz="2400" dirty="0"/>
              <a:t> </a:t>
            </a:r>
            <a:r>
              <a:rPr lang="en-GB" sz="2400" b="1" dirty="0"/>
              <a:t>HARDWORKING</a:t>
            </a:r>
            <a:br>
              <a:rPr lang="en-GB" dirty="0"/>
            </a:br>
            <a:endParaRPr lang="en-GB" dirty="0"/>
          </a:p>
        </p:txBody>
      </p:sp>
    </p:spTree>
    <p:extLst>
      <p:ext uri="{BB962C8B-B14F-4D97-AF65-F5344CB8AC3E}">
        <p14:creationId xmlns:p14="http://schemas.microsoft.com/office/powerpoint/2010/main" val="25185647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1579" y="804519"/>
            <a:ext cx="9603275" cy="5278781"/>
          </a:xfrm>
        </p:spPr>
        <p:txBody>
          <a:bodyPr>
            <a:normAutofit/>
          </a:bodyPr>
          <a:lstStyle/>
          <a:p>
            <a:r>
              <a:rPr lang="en-GB" b="1" dirty="0"/>
              <a:t>CAREERS &amp; FUTURE OPPORTUNITIES </a:t>
            </a:r>
            <a:br>
              <a:rPr lang="en-GB" dirty="0"/>
            </a:br>
            <a:br>
              <a:rPr lang="en-GB" dirty="0"/>
            </a:br>
            <a:br>
              <a:rPr lang="en-GB" dirty="0"/>
            </a:br>
            <a:r>
              <a:rPr lang="en-GB" sz="2400" dirty="0"/>
              <a:t>Progression from GCSE  to A Level Photography, followed by a BA (Hons) Degree; specialist areas include Film, studies Photography, Animation. </a:t>
            </a:r>
            <a:br>
              <a:rPr lang="en-GB" sz="2400" dirty="0"/>
            </a:br>
            <a:r>
              <a:rPr lang="en-GB" sz="2400" dirty="0"/>
              <a:t>Careers: Film Maker, Photographer, Fashion Designer, Photo Journalist,  video editor, broadcasting production,  advertising,  editorial work, Teacher/Lecturer.</a:t>
            </a:r>
            <a:br>
              <a:rPr lang="en-GB" dirty="0"/>
            </a:br>
            <a:endParaRPr lang="en-GB" dirty="0"/>
          </a:p>
        </p:txBody>
      </p:sp>
    </p:spTree>
    <p:extLst>
      <p:ext uri="{BB962C8B-B14F-4D97-AF65-F5344CB8AC3E}">
        <p14:creationId xmlns:p14="http://schemas.microsoft.com/office/powerpoint/2010/main" val="32651255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1579" y="804519"/>
            <a:ext cx="9603275" cy="5253381"/>
          </a:xfrm>
        </p:spPr>
        <p:txBody>
          <a:bodyPr>
            <a:normAutofit/>
          </a:bodyPr>
          <a:lstStyle/>
          <a:p>
            <a:r>
              <a:rPr lang="en-GB" b="1" dirty="0"/>
              <a:t>ASSESSMENT INFORMATION</a:t>
            </a:r>
            <a:br>
              <a:rPr lang="en-GB" dirty="0"/>
            </a:br>
            <a:br>
              <a:rPr lang="en-GB" dirty="0"/>
            </a:br>
            <a:br>
              <a:rPr lang="en-GB" dirty="0"/>
            </a:br>
            <a:r>
              <a:rPr lang="en-GB" sz="2400" dirty="0"/>
              <a:t>All work is assessed internally by the Visual Art Team and then moderated by an external examiner. folders will be provided for the coursework unit and the Externally Set Assignment.  Student folder work is central to all projects, demonstrating the development of ideas, exploration of media and techniques, and reference to the work of a variety of photographers and approaches, and supports final outcomes.  The 10 hour practical examination takes place in year 11.</a:t>
            </a:r>
            <a:br>
              <a:rPr lang="en-GB" sz="2400" dirty="0"/>
            </a:br>
            <a:endParaRPr lang="en-GB" sz="2400" dirty="0"/>
          </a:p>
        </p:txBody>
      </p:sp>
    </p:spTree>
    <p:extLst>
      <p:ext uri="{BB962C8B-B14F-4D97-AF65-F5344CB8AC3E}">
        <p14:creationId xmlns:p14="http://schemas.microsoft.com/office/powerpoint/2010/main" val="16062211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Students complete two projects over the 2 year course</a:t>
            </a:r>
          </a:p>
        </p:txBody>
      </p:sp>
      <p:sp>
        <p:nvSpPr>
          <p:cNvPr id="3" name="Content Placeholder 2"/>
          <p:cNvSpPr>
            <a:spLocks noGrp="1"/>
          </p:cNvSpPr>
          <p:nvPr>
            <p:ph idx="1"/>
          </p:nvPr>
        </p:nvSpPr>
        <p:spPr/>
        <p:txBody>
          <a:bodyPr>
            <a:normAutofit/>
          </a:bodyPr>
          <a:lstStyle/>
          <a:p>
            <a:r>
              <a:rPr lang="en-GB" sz="2800" dirty="0"/>
              <a:t>Project one – Structures (completed in Year 10)</a:t>
            </a:r>
          </a:p>
          <a:p>
            <a:r>
              <a:rPr lang="en-GB" sz="2800" dirty="0"/>
              <a:t>Project two – Students choose a theme from a variety of given themes (completed in Year 11)</a:t>
            </a:r>
          </a:p>
          <a:p>
            <a:r>
              <a:rPr lang="en-GB" sz="2800" dirty="0"/>
              <a:t>Coursework = 60% of overall mark awarded</a:t>
            </a:r>
          </a:p>
        </p:txBody>
      </p:sp>
    </p:spTree>
    <p:extLst>
      <p:ext uri="{BB962C8B-B14F-4D97-AF65-F5344CB8AC3E}">
        <p14:creationId xmlns:p14="http://schemas.microsoft.com/office/powerpoint/2010/main" val="25719505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1579" y="804520"/>
            <a:ext cx="9603275" cy="729006"/>
          </a:xfrm>
        </p:spPr>
        <p:txBody>
          <a:bodyPr/>
          <a:lstStyle/>
          <a:p>
            <a:r>
              <a:rPr lang="en-GB" dirty="0"/>
              <a:t>Examination – 40% of overall mark</a:t>
            </a:r>
          </a:p>
        </p:txBody>
      </p:sp>
      <p:sp>
        <p:nvSpPr>
          <p:cNvPr id="3" name="Content Placeholder 2"/>
          <p:cNvSpPr>
            <a:spLocks noGrp="1"/>
          </p:cNvSpPr>
          <p:nvPr>
            <p:ph idx="1"/>
          </p:nvPr>
        </p:nvSpPr>
        <p:spPr/>
        <p:txBody>
          <a:bodyPr/>
          <a:lstStyle/>
          <a:p>
            <a:r>
              <a:rPr lang="en-GB" sz="2400" dirty="0"/>
              <a:t>Exam papers hand out in January – 4 months to produce preparatory studies in response to your chosen theme (examination question) which covers all 4 Assessments Objectives</a:t>
            </a:r>
          </a:p>
          <a:p>
            <a:r>
              <a:rPr lang="en-GB" sz="2400" dirty="0"/>
              <a:t>School arrange a trip to support the exam – usually to galleries in London</a:t>
            </a:r>
          </a:p>
          <a:p>
            <a:r>
              <a:rPr lang="en-GB" sz="2400" dirty="0"/>
              <a:t>Towards the end of April - sit a 10 hour examination (over two school days) to produce an outcome/outcomes in response to chosen theme</a:t>
            </a:r>
          </a:p>
          <a:p>
            <a:endParaRPr lang="en-GB" dirty="0"/>
          </a:p>
        </p:txBody>
      </p:sp>
    </p:spTree>
    <p:extLst>
      <p:ext uri="{BB962C8B-B14F-4D97-AF65-F5344CB8AC3E}">
        <p14:creationId xmlns:p14="http://schemas.microsoft.com/office/powerpoint/2010/main" val="10493798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Trip to </a:t>
            </a:r>
            <a:r>
              <a:rPr lang="en-GB" dirty="0" err="1"/>
              <a:t>tate</a:t>
            </a:r>
            <a:r>
              <a:rPr lang="en-GB" dirty="0"/>
              <a:t> Britain </a:t>
            </a:r>
            <a:r>
              <a:rPr lang="en-GB" sz="1600" dirty="0"/>
              <a:t>with examples of work</a:t>
            </a:r>
          </a:p>
        </p:txBody>
      </p:sp>
      <p:pic>
        <p:nvPicPr>
          <p:cNvPr id="5" name="Content Placeholder 4"/>
          <p:cNvPicPr>
            <a:picLocks noGrp="1" noChangeAspect="1"/>
          </p:cNvPicPr>
          <p:nvPr>
            <p:ph idx="1"/>
          </p:nvPr>
        </p:nvPicPr>
        <p:blipFill>
          <a:blip r:embed="rId2"/>
          <a:stretch>
            <a:fillRect/>
          </a:stretch>
        </p:blipFill>
        <p:spPr>
          <a:xfrm>
            <a:off x="613937" y="1632504"/>
            <a:ext cx="5050263" cy="2840773"/>
          </a:xfrm>
          <a:prstGeom prst="rect">
            <a:avLst/>
          </a:prstGeom>
        </p:spPr>
      </p:pic>
      <p:pic>
        <p:nvPicPr>
          <p:cNvPr id="6" name="Picture 5"/>
          <p:cNvPicPr>
            <a:picLocks noChangeAspect="1"/>
          </p:cNvPicPr>
          <p:nvPr/>
        </p:nvPicPr>
        <p:blipFill>
          <a:blip r:embed="rId3"/>
          <a:stretch>
            <a:fillRect/>
          </a:stretch>
        </p:blipFill>
        <p:spPr>
          <a:xfrm>
            <a:off x="5795645" y="1338150"/>
            <a:ext cx="6096851" cy="3429479"/>
          </a:xfrm>
          <a:prstGeom prst="rect">
            <a:avLst/>
          </a:prstGeom>
        </p:spPr>
      </p:pic>
    </p:spTree>
    <p:extLst>
      <p:ext uri="{BB962C8B-B14F-4D97-AF65-F5344CB8AC3E}">
        <p14:creationId xmlns:p14="http://schemas.microsoft.com/office/powerpoint/2010/main" val="36192168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1451579" y="349804"/>
            <a:ext cx="6096851" cy="3429479"/>
          </a:xfrm>
          <a:prstGeom prst="rect">
            <a:avLst/>
          </a:prstGeom>
        </p:spPr>
      </p:pic>
      <p:pic>
        <p:nvPicPr>
          <p:cNvPr id="5" name="Picture 4"/>
          <p:cNvPicPr>
            <a:picLocks noChangeAspect="1"/>
          </p:cNvPicPr>
          <p:nvPr/>
        </p:nvPicPr>
        <p:blipFill>
          <a:blip r:embed="rId3"/>
          <a:stretch>
            <a:fillRect/>
          </a:stretch>
        </p:blipFill>
        <p:spPr>
          <a:xfrm>
            <a:off x="4500004" y="1891853"/>
            <a:ext cx="6096851" cy="3429479"/>
          </a:xfrm>
          <a:prstGeom prst="rect">
            <a:avLst/>
          </a:prstGeom>
        </p:spPr>
      </p:pic>
    </p:spTree>
    <p:extLst>
      <p:ext uri="{BB962C8B-B14F-4D97-AF65-F5344CB8AC3E}">
        <p14:creationId xmlns:p14="http://schemas.microsoft.com/office/powerpoint/2010/main" val="2176766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334537" y="499719"/>
            <a:ext cx="6096851" cy="3429479"/>
          </a:xfrm>
          <a:prstGeom prst="rect">
            <a:avLst/>
          </a:prstGeom>
        </p:spPr>
      </p:pic>
      <p:pic>
        <p:nvPicPr>
          <p:cNvPr id="5" name="Picture 4"/>
          <p:cNvPicPr>
            <a:picLocks noChangeAspect="1"/>
          </p:cNvPicPr>
          <p:nvPr/>
        </p:nvPicPr>
        <p:blipFill>
          <a:blip r:embed="rId3"/>
          <a:stretch>
            <a:fillRect/>
          </a:stretch>
        </p:blipFill>
        <p:spPr>
          <a:xfrm>
            <a:off x="6184900" y="2036762"/>
            <a:ext cx="5817025" cy="3272077"/>
          </a:xfrm>
          <a:prstGeom prst="rect">
            <a:avLst/>
          </a:prstGeom>
        </p:spPr>
      </p:pic>
    </p:spTree>
    <p:extLst>
      <p:ext uri="{BB962C8B-B14F-4D97-AF65-F5344CB8AC3E}">
        <p14:creationId xmlns:p14="http://schemas.microsoft.com/office/powerpoint/2010/main" val="1075708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6365" y="660400"/>
            <a:ext cx="6096851" cy="3429479"/>
          </a:xfrm>
          <a:prstGeom prst="rect">
            <a:avLst/>
          </a:prstGeom>
        </p:spPr>
      </p:pic>
      <p:pic>
        <p:nvPicPr>
          <p:cNvPr id="5" name="Content Placeholder 4"/>
          <p:cNvPicPr>
            <a:picLocks noGrp="1" noChangeAspect="1"/>
          </p:cNvPicPr>
          <p:nvPr>
            <p:ph idx="1"/>
          </p:nvPr>
        </p:nvPicPr>
        <p:blipFill>
          <a:blip r:embed="rId3"/>
          <a:stretch>
            <a:fillRect/>
          </a:stretch>
        </p:blipFill>
        <p:spPr>
          <a:xfrm>
            <a:off x="6095149" y="2375139"/>
            <a:ext cx="6096851" cy="3429479"/>
          </a:xfrm>
          <a:prstGeom prst="rect">
            <a:avLst/>
          </a:prstGeom>
        </p:spPr>
      </p:pic>
    </p:spTree>
    <p:extLst>
      <p:ext uri="{BB962C8B-B14F-4D97-AF65-F5344CB8AC3E}">
        <p14:creationId xmlns:p14="http://schemas.microsoft.com/office/powerpoint/2010/main" val="163876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6096851" cy="3429479"/>
          </a:xfrm>
          <a:prstGeom prst="rect">
            <a:avLst/>
          </a:prstGeom>
        </p:spPr>
      </p:pic>
      <p:pic>
        <p:nvPicPr>
          <p:cNvPr id="5" name="Content Placeholder 4"/>
          <p:cNvPicPr>
            <a:picLocks noGrp="1" noChangeAspect="1"/>
          </p:cNvPicPr>
          <p:nvPr>
            <p:ph idx="1"/>
          </p:nvPr>
        </p:nvPicPr>
        <p:blipFill>
          <a:blip r:embed="rId3"/>
          <a:stretch>
            <a:fillRect/>
          </a:stretch>
        </p:blipFill>
        <p:spPr>
          <a:xfrm>
            <a:off x="5262137" y="2051604"/>
            <a:ext cx="6096851" cy="3429479"/>
          </a:xfrm>
          <a:prstGeom prst="rect">
            <a:avLst/>
          </a:prstGeom>
        </p:spPr>
      </p:pic>
    </p:spTree>
    <p:extLst>
      <p:ext uri="{BB962C8B-B14F-4D97-AF65-F5344CB8AC3E}">
        <p14:creationId xmlns:p14="http://schemas.microsoft.com/office/powerpoint/2010/main" val="4245102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525037" y="451404"/>
            <a:ext cx="6096851" cy="3429479"/>
          </a:xfrm>
          <a:prstGeom prst="rect">
            <a:avLst/>
          </a:prstGeom>
        </p:spPr>
      </p:pic>
      <p:pic>
        <p:nvPicPr>
          <p:cNvPr id="5" name="Picture 4"/>
          <p:cNvPicPr>
            <a:picLocks noChangeAspect="1"/>
          </p:cNvPicPr>
          <p:nvPr/>
        </p:nvPicPr>
        <p:blipFill>
          <a:blip r:embed="rId3"/>
          <a:stretch>
            <a:fillRect/>
          </a:stretch>
        </p:blipFill>
        <p:spPr>
          <a:xfrm>
            <a:off x="5789946" y="2206869"/>
            <a:ext cx="6096851" cy="3429479"/>
          </a:xfrm>
          <a:prstGeom prst="rect">
            <a:avLst/>
          </a:prstGeom>
        </p:spPr>
      </p:pic>
    </p:spTree>
    <p:extLst>
      <p:ext uri="{BB962C8B-B14F-4D97-AF65-F5344CB8AC3E}">
        <p14:creationId xmlns:p14="http://schemas.microsoft.com/office/powerpoint/2010/main" val="34878076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Examples of students exam work</a:t>
            </a:r>
          </a:p>
        </p:txBody>
      </p:sp>
      <p:sp>
        <p:nvSpPr>
          <p:cNvPr id="3" name="Content Placeholder 2"/>
          <p:cNvSpPr>
            <a:spLocks noGrp="1"/>
          </p:cNvSpPr>
          <p:nvPr>
            <p:ph idx="1"/>
          </p:nvPr>
        </p:nvSpPr>
        <p:spPr/>
        <p:txBody>
          <a:bodyPr/>
          <a:lstStyle/>
          <a:p>
            <a:r>
              <a:rPr lang="en-GB" dirty="0"/>
              <a:t>Produced over 10 hours</a:t>
            </a:r>
          </a:p>
        </p:txBody>
      </p:sp>
    </p:spTree>
    <p:extLst>
      <p:ext uri="{BB962C8B-B14F-4D97-AF65-F5344CB8AC3E}">
        <p14:creationId xmlns:p14="http://schemas.microsoft.com/office/powerpoint/2010/main" val="31100129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01C05B6">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187702" y="488312"/>
            <a:ext cx="4332942" cy="5777256"/>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5554401" y="1280495"/>
            <a:ext cx="5590520" cy="4192890"/>
          </a:xfrm>
          <a:prstGeom prst="rect">
            <a:avLst/>
          </a:prstGeom>
        </p:spPr>
      </p:pic>
    </p:spTree>
    <p:extLst>
      <p:ext uri="{BB962C8B-B14F-4D97-AF65-F5344CB8AC3E}">
        <p14:creationId xmlns:p14="http://schemas.microsoft.com/office/powerpoint/2010/main" val="27925039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0"/>
                                        </p:tgtEl>
                                      </p:cBhvr>
                                    </p:cmd>
                                  </p:childTnLst>
                                </p:cTn>
                              </p:par>
                            </p:childTnLst>
                          </p:cTn>
                        </p:par>
                      </p:childTnLst>
                    </p:cTn>
                  </p:par>
                </p:childTnLst>
              </p:cTn>
              <p:nextCondLst>
                <p:cond evt="onClick" delay="0">
                  <p:tgtEl>
                    <p:spTgt spid="10"/>
                  </p:tgtEl>
                </p:cond>
              </p:nextCondLst>
            </p:seq>
            <p:video>
              <p:cMediaNode vol="80000">
                <p:cTn id="7" fill="hold" display="0">
                  <p:stCondLst>
                    <p:cond delay="indefinite"/>
                  </p:stCondLst>
                </p:cTn>
                <p:tgtEl>
                  <p:spTgt spid="10"/>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945965" y="314324"/>
            <a:ext cx="4556681" cy="6073775"/>
          </a:xfrm>
          <a:prstGeom prst="rect">
            <a:avLst/>
          </a:prstGeom>
        </p:spPr>
      </p:pic>
      <p:pic>
        <p:nvPicPr>
          <p:cNvPr id="5" name="Picture 4"/>
          <p:cNvPicPr>
            <a:picLocks noChangeAspect="1"/>
          </p:cNvPicPr>
          <p:nvPr/>
        </p:nvPicPr>
        <p:blipFill>
          <a:blip r:embed="rId3"/>
          <a:stretch>
            <a:fillRect/>
          </a:stretch>
        </p:blipFill>
        <p:spPr>
          <a:xfrm>
            <a:off x="6008260" y="960452"/>
            <a:ext cx="5395428" cy="4048095"/>
          </a:xfrm>
          <a:prstGeom prst="rect">
            <a:avLst/>
          </a:prstGeom>
        </p:spPr>
      </p:pic>
    </p:spTree>
    <p:extLst>
      <p:ext uri="{BB962C8B-B14F-4D97-AF65-F5344CB8AC3E}">
        <p14:creationId xmlns:p14="http://schemas.microsoft.com/office/powerpoint/2010/main" val="19098840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23665" y="276224"/>
            <a:ext cx="4248335" cy="5662769"/>
          </a:xfrm>
          <a:prstGeom prst="rect">
            <a:avLst/>
          </a:prstGeom>
        </p:spPr>
      </p:pic>
      <p:pic>
        <p:nvPicPr>
          <p:cNvPr id="5" name="Picture 4"/>
          <p:cNvPicPr>
            <a:picLocks noChangeAspect="1"/>
          </p:cNvPicPr>
          <p:nvPr/>
        </p:nvPicPr>
        <p:blipFill>
          <a:blip r:embed="rId3"/>
          <a:stretch>
            <a:fillRect/>
          </a:stretch>
        </p:blipFill>
        <p:spPr>
          <a:xfrm>
            <a:off x="5491765" y="0"/>
            <a:ext cx="4185746" cy="5579341"/>
          </a:xfrm>
          <a:prstGeom prst="rect">
            <a:avLst/>
          </a:prstGeom>
        </p:spPr>
      </p:pic>
    </p:spTree>
    <p:extLst>
      <p:ext uri="{BB962C8B-B14F-4D97-AF65-F5344CB8AC3E}">
        <p14:creationId xmlns:p14="http://schemas.microsoft.com/office/powerpoint/2010/main" val="574180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553200" y="804519"/>
            <a:ext cx="5638800" cy="4229100"/>
          </a:xfrm>
          <a:prstGeom prst="rect">
            <a:avLst/>
          </a:prstGeom>
        </p:spPr>
      </p:pic>
      <p:sp>
        <p:nvSpPr>
          <p:cNvPr id="2" name="Title 1"/>
          <p:cNvSpPr>
            <a:spLocks noGrp="1"/>
          </p:cNvSpPr>
          <p:nvPr>
            <p:ph type="title"/>
          </p:nvPr>
        </p:nvSpPr>
        <p:spPr/>
        <p:txBody>
          <a:bodyPr/>
          <a:lstStyle/>
          <a:p>
            <a:endParaRPr lang="en-GB" dirty="0"/>
          </a:p>
        </p:txBody>
      </p:sp>
      <p:pic>
        <p:nvPicPr>
          <p:cNvPr id="5" name="Picture 4"/>
          <p:cNvPicPr>
            <a:picLocks noChangeAspect="1"/>
          </p:cNvPicPr>
          <p:nvPr/>
        </p:nvPicPr>
        <p:blipFill>
          <a:blip r:embed="rId3"/>
          <a:stretch>
            <a:fillRect/>
          </a:stretch>
        </p:blipFill>
        <p:spPr>
          <a:xfrm>
            <a:off x="457200" y="353576"/>
            <a:ext cx="6461233" cy="4845924"/>
          </a:xfrm>
          <a:prstGeom prst="rect">
            <a:avLst/>
          </a:prstGeom>
        </p:spPr>
      </p:pic>
    </p:spTree>
    <p:extLst>
      <p:ext uri="{BB962C8B-B14F-4D97-AF65-F5344CB8AC3E}">
        <p14:creationId xmlns:p14="http://schemas.microsoft.com/office/powerpoint/2010/main" val="39908874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49065" y="225424"/>
            <a:ext cx="4509042" cy="6010275"/>
          </a:xfrm>
          <a:prstGeom prst="rect">
            <a:avLst/>
          </a:prstGeom>
        </p:spPr>
      </p:pic>
      <p:pic>
        <p:nvPicPr>
          <p:cNvPr id="6" name="Picture 5"/>
          <p:cNvPicPr>
            <a:picLocks noChangeAspect="1"/>
          </p:cNvPicPr>
          <p:nvPr/>
        </p:nvPicPr>
        <p:blipFill>
          <a:blip r:embed="rId3"/>
          <a:stretch>
            <a:fillRect/>
          </a:stretch>
        </p:blipFill>
        <p:spPr>
          <a:xfrm>
            <a:off x="5567965" y="-198736"/>
            <a:ext cx="5145470" cy="6858594"/>
          </a:xfrm>
          <a:prstGeom prst="rect">
            <a:avLst/>
          </a:prstGeom>
        </p:spPr>
      </p:pic>
    </p:spTree>
    <p:extLst>
      <p:ext uri="{BB962C8B-B14F-4D97-AF65-F5344CB8AC3E}">
        <p14:creationId xmlns:p14="http://schemas.microsoft.com/office/powerpoint/2010/main" val="6044819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691965" y="250824"/>
            <a:ext cx="3994539" cy="5324475"/>
          </a:xfrm>
          <a:prstGeom prst="rect">
            <a:avLst/>
          </a:prstGeom>
        </p:spPr>
      </p:pic>
      <p:pic>
        <p:nvPicPr>
          <p:cNvPr id="5" name="Picture 4"/>
          <p:cNvPicPr>
            <a:picLocks noChangeAspect="1"/>
          </p:cNvPicPr>
          <p:nvPr/>
        </p:nvPicPr>
        <p:blipFill>
          <a:blip r:embed="rId3"/>
          <a:stretch>
            <a:fillRect/>
          </a:stretch>
        </p:blipFill>
        <p:spPr>
          <a:xfrm rot="14085019">
            <a:off x="3987517" y="-1369750"/>
            <a:ext cx="8071804" cy="8565622"/>
          </a:xfrm>
          <a:prstGeom prst="rect">
            <a:avLst/>
          </a:prstGeom>
        </p:spPr>
      </p:pic>
    </p:spTree>
    <p:extLst>
      <p:ext uri="{BB962C8B-B14F-4D97-AF65-F5344CB8AC3E}">
        <p14:creationId xmlns:p14="http://schemas.microsoft.com/office/powerpoint/2010/main" val="101677406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44A42B49F6C7E40BF16E893B8F94410" ma:contentTypeVersion="37" ma:contentTypeDescription="Create a new document." ma:contentTypeScope="" ma:versionID="b3c1131ea5ce2b2d6d5b2a220e58390b">
  <xsd:schema xmlns:xsd="http://www.w3.org/2001/XMLSchema" xmlns:xs="http://www.w3.org/2001/XMLSchema" xmlns:p="http://schemas.microsoft.com/office/2006/metadata/properties" xmlns:ns2="ca63a8c5-c8da-408d-8265-896292d885d8" xmlns:ns3="902cafa7-5c46-4131-a67f-95815cad8510" targetNamespace="http://schemas.microsoft.com/office/2006/metadata/properties" ma:root="true" ma:fieldsID="98b58240960d435d47a4018bc689c289" ns2:_="" ns3:_="">
    <xsd:import namespace="ca63a8c5-c8da-408d-8265-896292d885d8"/>
    <xsd:import namespace="902cafa7-5c46-4131-a67f-95815cad8510"/>
    <xsd:element name="properties">
      <xsd:complexType>
        <xsd:sequence>
          <xsd:element name="documentManagement">
            <xsd:complexType>
              <xsd:all>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2:MediaServiceAutoKeyPoints" minOccurs="0"/>
                <xsd:element ref="ns2:MediaServiceKeyPoints" minOccurs="0"/>
                <xsd:element ref="ns2:MediaServiceGenerationTime" minOccurs="0"/>
                <xsd:element ref="ns2:MediaServiceEventHashCode"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a63a8c5-c8da-408d-8265-896292d885d8"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CultureName" ma:index="10" nillable="true" ma:displayName="Culture Name" ma:internalName="CultureName">
      <xsd:simpleType>
        <xsd:restriction base="dms:Text"/>
      </xsd:simpleType>
    </xsd:element>
    <xsd:element name="AppVersion" ma:index="11" nillable="true" ma:displayName="App Version" ma:internalName="AppVersion">
      <xsd:simpleType>
        <xsd:restriction base="dms:Text"/>
      </xsd:simpleType>
    </xsd:element>
    <xsd:element name="TeamsChannelId" ma:index="12" nillable="true" ma:displayName="Teams Channel Id" ma:internalName="TeamsChannelId">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4" nillable="true" ma:displayName="Math Settings" ma:internalName="Math_Settings">
      <xsd:simpleType>
        <xsd:restriction base="dms:Text"/>
      </xsd:simpleType>
    </xsd:element>
    <xsd:element name="DefaultSectionNames" ma:index="15" nillable="true" ma:displayName="Default Section Names" ma:internalName="DefaultSectionNames">
      <xsd:simpleType>
        <xsd:restriction base="dms:Note">
          <xsd:maxLength value="255"/>
        </xsd:restriction>
      </xsd:simpleType>
    </xsd:element>
    <xsd:element name="Templates" ma:index="16" nillable="true" ma:displayName="Templates" ma:internalName="Templates">
      <xsd:simpleType>
        <xsd:restriction base="dms:Note">
          <xsd:maxLength value="255"/>
        </xsd:restriction>
      </xsd:simpleType>
    </xsd:element>
    <xsd:element name="Leaders" ma:index="17"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18"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19"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0" nillable="true" ma:displayName="Distribution Groups" ma:internalName="Distribution_Groups">
      <xsd:simpleType>
        <xsd:restriction base="dms:Note">
          <xsd:maxLength value="255"/>
        </xsd:restriction>
      </xsd:simpleType>
    </xsd:element>
    <xsd:element name="LMS_Mappings" ma:index="21" nillable="true" ma:displayName="LMS Mappings" ma:internalName="LMS_Mappings">
      <xsd:simpleType>
        <xsd:restriction base="dms:Note">
          <xsd:maxLength value="255"/>
        </xsd:restriction>
      </xsd:simpleType>
    </xsd:element>
    <xsd:element name="Invited_Leaders" ma:index="22" nillable="true" ma:displayName="Invited Leaders" ma:internalName="Invited_Leaders">
      <xsd:simpleType>
        <xsd:restriction base="dms:Note">
          <xsd:maxLength value="255"/>
        </xsd:restriction>
      </xsd:simpleType>
    </xsd:element>
    <xsd:element name="Invited_Members" ma:index="23" nillable="true" ma:displayName="Invited Members" ma:internalName="Invited_Members">
      <xsd:simpleType>
        <xsd:restriction base="dms:Note">
          <xsd:maxLength value="255"/>
        </xsd:restriction>
      </xsd:simpleType>
    </xsd:element>
    <xsd:element name="Self_Registration_Enabled" ma:index="24" nillable="true" ma:displayName="Self Registration Enabled" ma:internalName="Self_Registration_Enabled">
      <xsd:simpleType>
        <xsd:restriction base="dms:Boolean"/>
      </xsd:simpleType>
    </xsd:element>
    <xsd:element name="Has_Leaders_Only_SectionGroup" ma:index="25" nillable="true" ma:displayName="Has Leaders Only SectionGroup" ma:internalName="Has_Leaders_Only_SectionGroup">
      <xsd:simpleType>
        <xsd:restriction base="dms:Boolean"/>
      </xsd:simpleType>
    </xsd:element>
    <xsd:element name="Is_Collaboration_Space_Locked" ma:index="26" nillable="true" ma:displayName="Is Collaboration Space Locked" ma:internalName="Is_Collaboration_Space_Locked">
      <xsd:simpleType>
        <xsd:restriction base="dms:Boolean"/>
      </xsd:simpleType>
    </xsd:element>
    <xsd:element name="IsNotebookLocked" ma:index="27" nillable="true" ma:displayName="Is Notebook Locked" ma:internalName="IsNotebookLocked">
      <xsd:simpleType>
        <xsd:restriction base="dms:Boolean"/>
      </xsd:simpleType>
    </xsd:element>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DateTaken" ma:index="30" nillable="true" ma:displayName="MediaServiceDateTaken" ma:hidden="true" ma:internalName="MediaServiceDateTaken" ma:readOnly="true">
      <xsd:simpleType>
        <xsd:restriction base="dms:Text"/>
      </xsd:simpleType>
    </xsd:element>
    <xsd:element name="MediaServiceAutoTags" ma:index="31" nillable="true" ma:displayName="Tags" ma:internalName="MediaServiceAutoTags" ma:readOnly="true">
      <xsd:simpleType>
        <xsd:restriction base="dms:Text"/>
      </xsd:simpleType>
    </xsd:element>
    <xsd:element name="MediaServiceOCR" ma:index="32" nillable="true" ma:displayName="Extracted Text" ma:internalName="MediaServiceOCR" ma:readOnly="true">
      <xsd:simpleType>
        <xsd:restriction base="dms:Note">
          <xsd:maxLength value="255"/>
        </xsd:restriction>
      </xsd:simpleType>
    </xsd:element>
    <xsd:element name="MediaServiceLocation" ma:index="33" nillable="true" ma:displayName="Location" ma:internalName="MediaServiceLocation" ma:readOnly="true">
      <xsd:simpleType>
        <xsd:restriction base="dms:Text"/>
      </xsd:simpleType>
    </xsd:element>
    <xsd:element name="MediaServiceAutoKeyPoints" ma:index="34" nillable="true" ma:displayName="MediaServiceAutoKeyPoints" ma:hidden="true" ma:internalName="MediaServiceAutoKeyPoints" ma:readOnly="true">
      <xsd:simpleType>
        <xsd:restriction base="dms:Note"/>
      </xsd:simpleType>
    </xsd:element>
    <xsd:element name="MediaServiceKeyPoints" ma:index="35" nillable="true" ma:displayName="KeyPoints" ma:internalName="MediaServiceKeyPoints" ma:readOnly="true">
      <xsd:simpleType>
        <xsd:restriction base="dms:Note">
          <xsd:maxLength value="255"/>
        </xsd:restriction>
      </xsd:simpleType>
    </xsd:element>
    <xsd:element name="MediaServiceGenerationTime" ma:index="36" nillable="true" ma:displayName="MediaServiceGenerationTime" ma:hidden="true" ma:internalName="MediaServiceGenerationTime" ma:readOnly="true">
      <xsd:simpleType>
        <xsd:restriction base="dms:Text"/>
      </xsd:simpleType>
    </xsd:element>
    <xsd:element name="MediaServiceEventHashCode" ma:index="37" nillable="true" ma:displayName="MediaServiceEventHashCode" ma:hidden="true" ma:internalName="MediaServiceEventHashCode" ma:readOnly="true">
      <xsd:simpleType>
        <xsd:restriction base="dms:Text"/>
      </xsd:simpleType>
    </xsd:element>
    <xsd:element name="MediaLengthInSeconds" ma:index="40" nillable="true" ma:displayName="MediaLengthInSeconds" ma:hidden="true" ma:internalName="MediaLengthInSeconds" ma:readOnly="true">
      <xsd:simpleType>
        <xsd:restriction base="dms:Unknown"/>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79869dbf-067f-489a-80e4-9e57c3423741" ma:termSetId="09814cd3-568e-fe90-9814-8d621ff8fb84" ma:anchorId="fba54fb3-c3e1-fe81-a776-ca4b69148c4d" ma:open="true" ma:isKeyword="false">
      <xsd:complexType>
        <xsd:sequence>
          <xsd:element ref="pc:Terms" minOccurs="0" maxOccurs="1"/>
        </xsd:sequence>
      </xsd:complexType>
    </xsd:element>
    <xsd:element name="MediaServiceSearchProperties" ma:index="4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02cafa7-5c46-4131-a67f-95815cad8510" elementFormDefault="qualified">
    <xsd:import namespace="http://schemas.microsoft.com/office/2006/documentManagement/types"/>
    <xsd:import namespace="http://schemas.microsoft.com/office/infopath/2007/PartnerControls"/>
    <xsd:element name="SharedWithUsers" ma:index="3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57ee9f2f-2494-495e-be9a-2ad7f26e6fb8}" ma:internalName="TaxCatchAll" ma:showField="CatchAllData" ma:web="902cafa7-5c46-4131-a67f-95815cad851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422A690-FB1E-4368-AE71-C907277C946A}">
  <ds:schemaRefs>
    <ds:schemaRef ds:uri="http://schemas.microsoft.com/sharepoint/v3/contenttype/forms"/>
  </ds:schemaRefs>
</ds:datastoreItem>
</file>

<file path=customXml/itemProps2.xml><?xml version="1.0" encoding="utf-8"?>
<ds:datastoreItem xmlns:ds="http://schemas.openxmlformats.org/officeDocument/2006/customXml" ds:itemID="{7D276F14-B2CA-4E74-B402-A145136E7E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a63a8c5-c8da-408d-8265-896292d885d8"/>
    <ds:schemaRef ds:uri="902cafa7-5c46-4131-a67f-95815cad851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TM10001114[[fn=Gallery]]</Template>
  <TotalTime>138</TotalTime>
  <Words>486</Words>
  <Application>Microsoft Office PowerPoint</Application>
  <PresentationFormat>Widescreen</PresentationFormat>
  <Paragraphs>18</Paragraphs>
  <Slides>21</Slides>
  <Notes>0</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21</vt:i4>
      </vt:variant>
    </vt:vector>
  </HeadingPairs>
  <TitlesOfParts>
    <vt:vector size="24" baseType="lpstr">
      <vt:lpstr>Arial</vt:lpstr>
      <vt:lpstr>Gill Sans MT</vt:lpstr>
      <vt:lpstr>Gallery</vt:lpstr>
      <vt:lpstr>KS4 - photography</vt:lpstr>
      <vt:lpstr>WHY CHOOSE PHOTOGRAPHY?   To discover new and exciting ways of working creatively. The opportunity to study from broad-based projects both individually and in collaboration with other students. The chance to meet and work with professional photographers.   Introduction to both traditional and contemporary technologies.</vt:lpstr>
      <vt:lpstr>COURSE CONTENT AND ACTIVITIES   This course offers the opportunity to select from a range of starting points including: PORTRAITURE, LANDSCAPE, STILL LIFE, DOCUMENTARY PHOTOGRAPHY, FINE ART (INSTALLATION), MOVING IMAGE AND COMPUTER MANIPULATION. STUDENTS WILL ATTEND GALLERY VISITS AND THE CHANCE TO WORK WITH PROFESSIONAL PHOTOGRAPHERS AND EXHIBIT THEIR OWN WORK. STUDENTS SUBMIT WORK TO SEVERAL NATIONAL COMPETITIONS.   </vt:lpstr>
      <vt:lpstr>THIS COURSE WOULD SUIT YOU IF:   You are ENTHUSIASTIC about Photography You have some ARTISTIC SKILL You are CREATIVE and willing to EXPLORE You are RECEPTIVE to the ideas of others You are able to work INDEPENDENTLY You are RESOURCEFUL You are  HARDWORKING </vt:lpstr>
      <vt:lpstr>CAREERS &amp; FUTURE OPPORTUNITIES    Progression from GCSE  to A Level Photography, followed by a BA (Hons) Degree; specialist areas include Film, studies Photography, Animation.  Careers: Film Maker, Photographer, Fashion Designer, Photo Journalist,  video editor, broadcasting production,  advertising,  editorial work, Teacher/Lecturer. </vt:lpstr>
      <vt:lpstr>ASSESSMENT INFORMATION   All work is assessed internally by the Visual Art Team and then moderated by an external examiner. folders will be provided for the coursework unit and the Externally Set Assignment.  Student folder work is central to all projects, demonstrating the development of ideas, exploration of media and techniques, and reference to the work of a variety of photographers and approaches, and supports final outcomes.  The 10 hour practical examination takes place in year 11. </vt:lpstr>
      <vt:lpstr>Students complete two projects over the 2 year course</vt:lpstr>
      <vt:lpstr>Examination – 40% of overall mark</vt:lpstr>
      <vt:lpstr>Trip to tate Britain with examples of work</vt:lpstr>
      <vt:lpstr>PowerPoint Presentation</vt:lpstr>
      <vt:lpstr>PowerPoint Presentation</vt:lpstr>
      <vt:lpstr>PowerPoint Presentation</vt:lpstr>
      <vt:lpstr>PowerPoint Presentation</vt:lpstr>
      <vt:lpstr>PowerPoint Presentation</vt:lpstr>
      <vt:lpstr>Examples of students exam work</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KS4 – Presentation evening</dc:title>
  <dc:creator>Stephen Walker</dc:creator>
  <cp:lastModifiedBy>Autumn Wilson-Haywood</cp:lastModifiedBy>
  <cp:revision>17</cp:revision>
  <dcterms:created xsi:type="dcterms:W3CDTF">2017-10-20T10:44:26Z</dcterms:created>
  <dcterms:modified xsi:type="dcterms:W3CDTF">2025-01-22T09:52:41Z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14395252</vt:lpwstr>
  </property>
  <property fmtid="{D5CDD505-2E9C-101B-9397-08002B2CF9AE}" pid="3" name="NXPowerLiteSettings">
    <vt:lpwstr>C700050004A000</vt:lpwstr>
  </property>
  <property fmtid="{D5CDD505-2E9C-101B-9397-08002B2CF9AE}" pid="4" name="NXPowerLiteVersion">
    <vt:lpwstr>S7.1.17</vt:lpwstr>
  </property>
</Properties>
</file>